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84" r:id="rId4"/>
    <p:sldId id="285" r:id="rId5"/>
    <p:sldId id="286" r:id="rId6"/>
    <p:sldId id="287" r:id="rId7"/>
    <p:sldId id="288" r:id="rId8"/>
    <p:sldId id="292" r:id="rId9"/>
    <p:sldId id="291" r:id="rId10"/>
    <p:sldId id="293" r:id="rId11"/>
    <p:sldId id="294" r:id="rId12"/>
    <p:sldId id="296" r:id="rId13"/>
    <p:sldId id="297" r:id="rId14"/>
    <p:sldId id="295"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290" r:id="rId28"/>
  </p:sldIdLst>
  <p:sldSz cx="12192000" cy="6858000"/>
  <p:notesSz cx="7104063" cy="10234613"/>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56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0" d="100"/>
          <a:sy n="80" d="100"/>
        </p:scale>
        <p:origin x="-1008" y="-774"/>
      </p:cViewPr>
      <p:guideLst>
        <p:guide orient="horz" pos="2160"/>
        <p:guide pos="3840"/>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09381924-8D3E-4D52-B8B2-7BB5E0C1C666}" type="datetimeFigureOut">
              <a:rPr lang="zh-CN" altLang="en-US" smtClean="0"/>
              <a:pPr/>
              <a:t>2019/6/5</a:t>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20497E2D-5F28-475B-9CBB-6C9DE49F4EB6}" type="slidenum">
              <a:rPr lang="zh-CN" altLang="en-US" smtClean="0"/>
              <a:pPr/>
              <a:t>‹#›</a:t>
            </a:fld>
            <a:endParaRPr lang="zh-CN" altLang="en-US"/>
          </a:p>
        </p:txBody>
      </p:sp>
    </p:spTree>
    <p:extLst>
      <p:ext uri="{BB962C8B-B14F-4D97-AF65-F5344CB8AC3E}">
        <p14:creationId xmlns:p14="http://schemas.microsoft.com/office/powerpoint/2010/main" val="382320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a:t>
            </a:fld>
            <a:endParaRPr lang="zh-CN" altLang="en-US"/>
          </a:p>
        </p:txBody>
      </p:sp>
    </p:spTree>
    <p:extLst>
      <p:ext uri="{BB962C8B-B14F-4D97-AF65-F5344CB8AC3E}">
        <p14:creationId xmlns:p14="http://schemas.microsoft.com/office/powerpoint/2010/main" val="801710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10</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11</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12</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13</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14</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15</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16</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17</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18</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19</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a:t>
            </a:fld>
            <a:endParaRPr lang="zh-CN" altLang="en-US"/>
          </a:p>
        </p:txBody>
      </p:sp>
    </p:spTree>
    <p:extLst>
      <p:ext uri="{BB962C8B-B14F-4D97-AF65-F5344CB8AC3E}">
        <p14:creationId xmlns:p14="http://schemas.microsoft.com/office/powerpoint/2010/main" val="2090275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20</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21</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22</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23</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24</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25</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26</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27</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3</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4</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5</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6</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7</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8</a:t>
            </a:fld>
            <a:endParaRPr lang="zh-CN" altLang="en-US"/>
          </a:p>
        </p:txBody>
      </p:sp>
    </p:spTree>
    <p:extLst>
      <p:ext uri="{BB962C8B-B14F-4D97-AF65-F5344CB8AC3E}">
        <p14:creationId xmlns:p14="http://schemas.microsoft.com/office/powerpoint/2010/main" val="156578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497E2D-5F28-475B-9CBB-6C9DE49F4EB6}" type="slidenum">
              <a:rPr lang="zh-CN" altLang="en-US" smtClean="0"/>
              <a:pPr/>
              <a:t>9</a:t>
            </a:fld>
            <a:endParaRPr lang="zh-CN" altLang="en-US"/>
          </a:p>
        </p:txBody>
      </p:sp>
    </p:spTree>
    <p:extLst>
      <p:ext uri="{BB962C8B-B14F-4D97-AF65-F5344CB8AC3E}">
        <p14:creationId xmlns:p14="http://schemas.microsoft.com/office/powerpoint/2010/main" val="15657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4" name="矩形 3"/>
          <p:cNvSpPr/>
          <p:nvPr userDrawn="1"/>
        </p:nvSpPr>
        <p:spPr>
          <a:xfrm>
            <a:off x="8325228" y="6545425"/>
            <a:ext cx="775136"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smtClean="0">
                <a:ln>
                  <a:noFill/>
                </a:ln>
                <a:solidFill>
                  <a:schemeClr val="bg1">
                    <a:lumMod val="95000"/>
                  </a:schemeClr>
                </a:solidFill>
                <a:effectLst/>
                <a:uLnTx/>
                <a:uFillTx/>
              </a:rPr>
              <a:t>PPT</a:t>
            </a:r>
            <a:r>
              <a:rPr kumimoji="0" lang="zh-CN" altLang="en-US" sz="100" b="0" i="0" u="none" strike="noStrike" kern="0" cap="none" spc="0" normalizeH="0" baseline="0" noProof="0" dirty="0" smtClean="0">
                <a:ln>
                  <a:noFill/>
                </a:ln>
                <a:solidFill>
                  <a:schemeClr val="bg1">
                    <a:lumMod val="95000"/>
                  </a:schemeClr>
                </a:solidFill>
                <a:effectLst/>
                <a:uLnTx/>
                <a:uFillTx/>
              </a:rPr>
              <a:t>模板下载：</a:t>
            </a:r>
            <a:r>
              <a:rPr kumimoji="0" lang="en-US" altLang="zh-CN" sz="100" b="0" i="0" u="none" strike="noStrike" kern="0" cap="none" spc="0" normalizeH="0" baseline="0" noProof="0" dirty="0" smtClean="0">
                <a:ln>
                  <a:noFill/>
                </a:ln>
                <a:solidFill>
                  <a:schemeClr val="bg1">
                    <a:lumMod val="95000"/>
                  </a:schemeClr>
                </a:solidFill>
                <a:effectLst/>
                <a:uLnTx/>
                <a:uFillTx/>
              </a:rPr>
              <a:t>www.1ppt.com/moban/     </a:t>
            </a:r>
            <a:r>
              <a:rPr kumimoji="0" lang="zh-CN" altLang="en-US" sz="100" b="0" i="0" u="none" strike="noStrike" kern="0" cap="none" spc="0" normalizeH="0" baseline="0" noProof="0" dirty="0" smtClean="0">
                <a:ln>
                  <a:noFill/>
                </a:ln>
                <a:solidFill>
                  <a:schemeClr val="bg1">
                    <a:lumMod val="95000"/>
                  </a:schemeClr>
                </a:solidFill>
                <a:effectLst/>
                <a:uLnTx/>
                <a:uFillTx/>
              </a:rPr>
              <a:t>行业</a:t>
            </a:r>
            <a:r>
              <a:rPr kumimoji="0" lang="en-US" altLang="zh-CN" sz="100" b="0" i="0" u="none" strike="noStrike" kern="0" cap="none" spc="0" normalizeH="0" baseline="0" noProof="0" dirty="0" smtClean="0">
                <a:ln>
                  <a:noFill/>
                </a:ln>
                <a:solidFill>
                  <a:schemeClr val="bg1">
                    <a:lumMod val="95000"/>
                  </a:schemeClr>
                </a:solidFill>
                <a:effectLst/>
                <a:uLnTx/>
                <a:uFillTx/>
              </a:rPr>
              <a:t>PPT</a:t>
            </a:r>
            <a:r>
              <a:rPr kumimoji="0" lang="zh-CN" altLang="en-US" sz="100" b="0" i="0" u="none" strike="noStrike" kern="0" cap="none" spc="0" normalizeH="0" baseline="0" noProof="0" dirty="0" smtClean="0">
                <a:ln>
                  <a:noFill/>
                </a:ln>
                <a:solidFill>
                  <a:schemeClr val="bg1">
                    <a:lumMod val="95000"/>
                  </a:schemeClr>
                </a:solidFill>
                <a:effectLst/>
                <a:uLnTx/>
                <a:uFillTx/>
              </a:rPr>
              <a:t>模板：</a:t>
            </a:r>
            <a:r>
              <a:rPr kumimoji="0" lang="en-US" altLang="zh-CN" sz="100" b="0" i="0" u="none" strike="noStrike" kern="0" cap="none" spc="0" normalizeH="0" baseline="0" noProof="0" dirty="0" smtClean="0">
                <a:ln>
                  <a:noFill/>
                </a:ln>
                <a:solidFill>
                  <a:schemeClr val="bg1">
                    <a:lumMod val="95000"/>
                  </a:schemeClr>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smtClean="0">
                <a:ln>
                  <a:noFill/>
                </a:ln>
                <a:solidFill>
                  <a:schemeClr val="bg1">
                    <a:lumMod val="95000"/>
                  </a:schemeClr>
                </a:solidFill>
                <a:effectLst/>
                <a:uLnTx/>
                <a:uFillTx/>
              </a:rPr>
              <a:t>节日</a:t>
            </a:r>
            <a:r>
              <a:rPr kumimoji="0" lang="en-US" altLang="zh-CN" sz="100" b="0" i="0" u="none" strike="noStrike" kern="0" cap="none" spc="0" normalizeH="0" baseline="0" noProof="0" dirty="0" smtClean="0">
                <a:ln>
                  <a:noFill/>
                </a:ln>
                <a:solidFill>
                  <a:schemeClr val="bg1">
                    <a:lumMod val="95000"/>
                  </a:schemeClr>
                </a:solidFill>
                <a:effectLst/>
                <a:uLnTx/>
                <a:uFillTx/>
              </a:rPr>
              <a:t>PPT</a:t>
            </a:r>
            <a:r>
              <a:rPr kumimoji="0" lang="zh-CN" altLang="en-US" sz="100" b="0" i="0" u="none" strike="noStrike" kern="0" cap="none" spc="0" normalizeH="0" baseline="0" noProof="0" dirty="0" smtClean="0">
                <a:ln>
                  <a:noFill/>
                </a:ln>
                <a:solidFill>
                  <a:schemeClr val="bg1">
                    <a:lumMod val="95000"/>
                  </a:schemeClr>
                </a:solidFill>
                <a:effectLst/>
                <a:uLnTx/>
                <a:uFillTx/>
              </a:rPr>
              <a:t>模板：</a:t>
            </a:r>
            <a:r>
              <a:rPr kumimoji="0" lang="en-US" altLang="zh-CN" sz="100" b="0" i="0" u="none" strike="noStrike" kern="0" cap="none" spc="0" normalizeH="0" baseline="0" noProof="0" dirty="0" smtClean="0">
                <a:ln>
                  <a:noFill/>
                </a:ln>
                <a:solidFill>
                  <a:schemeClr val="bg1">
                    <a:lumMod val="95000"/>
                  </a:schemeClr>
                </a:solidFill>
                <a:effectLst/>
                <a:uLnTx/>
                <a:uFillTx/>
              </a:rPr>
              <a:t>www.1ppt.com/jieri/           PPT</a:t>
            </a:r>
            <a:r>
              <a:rPr kumimoji="0" lang="zh-CN" altLang="en-US" sz="100" b="0" i="0" u="none" strike="noStrike" kern="0" cap="none" spc="0" normalizeH="0" baseline="0" noProof="0" dirty="0" smtClean="0">
                <a:ln>
                  <a:noFill/>
                </a:ln>
                <a:solidFill>
                  <a:schemeClr val="bg1">
                    <a:lumMod val="95000"/>
                  </a:schemeClr>
                </a:solidFill>
                <a:effectLst/>
                <a:uLnTx/>
                <a:uFillTx/>
              </a:rPr>
              <a:t>素材下载：</a:t>
            </a:r>
            <a:r>
              <a:rPr kumimoji="0" lang="en-US" altLang="zh-CN" sz="100" b="0" i="0" u="none" strike="noStrike" kern="0" cap="none" spc="0" normalizeH="0" baseline="0" noProof="0" dirty="0" smtClean="0">
                <a:ln>
                  <a:noFill/>
                </a:ln>
                <a:solidFill>
                  <a:schemeClr val="bg1">
                    <a:lumMod val="95000"/>
                  </a:schemeClr>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smtClean="0">
                <a:ln>
                  <a:noFill/>
                </a:ln>
                <a:solidFill>
                  <a:schemeClr val="bg1">
                    <a:lumMod val="95000"/>
                  </a:schemeClr>
                </a:solidFill>
                <a:effectLst/>
                <a:uLnTx/>
                <a:uFillTx/>
              </a:rPr>
              <a:t>PPT</a:t>
            </a:r>
            <a:r>
              <a:rPr kumimoji="0" lang="zh-CN" altLang="en-US" sz="100" b="0" i="0" u="none" strike="noStrike" kern="0" cap="none" spc="0" normalizeH="0" baseline="0" noProof="0" dirty="0" smtClean="0">
                <a:ln>
                  <a:noFill/>
                </a:ln>
                <a:solidFill>
                  <a:schemeClr val="bg1">
                    <a:lumMod val="95000"/>
                  </a:schemeClr>
                </a:solidFill>
                <a:effectLst/>
                <a:uLnTx/>
                <a:uFillTx/>
              </a:rPr>
              <a:t>背景图片：</a:t>
            </a:r>
            <a:r>
              <a:rPr kumimoji="0" lang="en-US" altLang="zh-CN" sz="100" b="0" i="0" u="none" strike="noStrike" kern="0" cap="none" spc="0" normalizeH="0" baseline="0" noProof="0" dirty="0" smtClean="0">
                <a:ln>
                  <a:noFill/>
                </a:ln>
                <a:solidFill>
                  <a:schemeClr val="bg1">
                    <a:lumMod val="95000"/>
                  </a:schemeClr>
                </a:solidFill>
                <a:effectLst/>
                <a:uLnTx/>
                <a:uFillTx/>
              </a:rPr>
              <a:t>www.1ppt.com/beijing/      PPT</a:t>
            </a:r>
            <a:r>
              <a:rPr kumimoji="0" lang="zh-CN" altLang="en-US" sz="100" b="0" i="0" u="none" strike="noStrike" kern="0" cap="none" spc="0" normalizeH="0" baseline="0" noProof="0" dirty="0" smtClean="0">
                <a:ln>
                  <a:noFill/>
                </a:ln>
                <a:solidFill>
                  <a:schemeClr val="bg1">
                    <a:lumMod val="95000"/>
                  </a:schemeClr>
                </a:solidFill>
                <a:effectLst/>
                <a:uLnTx/>
                <a:uFillTx/>
              </a:rPr>
              <a:t>图表下载：</a:t>
            </a:r>
            <a:r>
              <a:rPr kumimoji="0" lang="en-US" altLang="zh-CN" sz="100" b="0" i="0" u="none" strike="noStrike" kern="0" cap="none" spc="0" normalizeH="0" baseline="0" noProof="0" dirty="0" smtClean="0">
                <a:ln>
                  <a:noFill/>
                </a:ln>
                <a:solidFill>
                  <a:schemeClr val="bg1">
                    <a:lumMod val="95000"/>
                  </a:schemeClr>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smtClean="0">
                <a:ln>
                  <a:noFill/>
                </a:ln>
                <a:solidFill>
                  <a:schemeClr val="bg1">
                    <a:lumMod val="95000"/>
                  </a:schemeClr>
                </a:solidFill>
                <a:effectLst/>
                <a:uLnTx/>
                <a:uFillTx/>
              </a:rPr>
              <a:t>优秀</a:t>
            </a:r>
            <a:r>
              <a:rPr kumimoji="0" lang="en-US" altLang="zh-CN" sz="100" b="0" i="0" u="none" strike="noStrike" kern="0" cap="none" spc="0" normalizeH="0" baseline="0" noProof="0" dirty="0" smtClean="0">
                <a:ln>
                  <a:noFill/>
                </a:ln>
                <a:solidFill>
                  <a:schemeClr val="bg1">
                    <a:lumMod val="95000"/>
                  </a:schemeClr>
                </a:solidFill>
                <a:effectLst/>
                <a:uLnTx/>
                <a:uFillTx/>
              </a:rPr>
              <a:t>PPT</a:t>
            </a:r>
            <a:r>
              <a:rPr kumimoji="0" lang="zh-CN" altLang="en-US" sz="100" b="0" i="0" u="none" strike="noStrike" kern="0" cap="none" spc="0" normalizeH="0" baseline="0" noProof="0" dirty="0" smtClean="0">
                <a:ln>
                  <a:noFill/>
                </a:ln>
                <a:solidFill>
                  <a:schemeClr val="bg1">
                    <a:lumMod val="95000"/>
                  </a:schemeClr>
                </a:solidFill>
                <a:effectLst/>
                <a:uLnTx/>
                <a:uFillTx/>
              </a:rPr>
              <a:t>下载：</a:t>
            </a:r>
            <a:r>
              <a:rPr kumimoji="0" lang="en-US" altLang="zh-CN" sz="100" b="0" i="0" u="none" strike="noStrike" kern="0" cap="none" spc="0" normalizeH="0" baseline="0" noProof="0" dirty="0" smtClean="0">
                <a:ln>
                  <a:noFill/>
                </a:ln>
                <a:solidFill>
                  <a:schemeClr val="bg1">
                    <a:lumMod val="95000"/>
                  </a:schemeClr>
                </a:solidFill>
                <a:effectLst/>
                <a:uLnTx/>
                <a:uFillTx/>
              </a:rPr>
              <a:t>www.1ppt.com/xiazai/        PPT</a:t>
            </a:r>
            <a:r>
              <a:rPr kumimoji="0" lang="zh-CN" altLang="en-US" sz="100" b="0" i="0" u="none" strike="noStrike" kern="0" cap="none" spc="0" normalizeH="0" baseline="0" noProof="0" dirty="0" smtClean="0">
                <a:ln>
                  <a:noFill/>
                </a:ln>
                <a:solidFill>
                  <a:schemeClr val="bg1">
                    <a:lumMod val="95000"/>
                  </a:schemeClr>
                </a:solidFill>
                <a:effectLst/>
                <a:uLnTx/>
                <a:uFillTx/>
              </a:rPr>
              <a:t>教程： </a:t>
            </a:r>
            <a:r>
              <a:rPr kumimoji="0" lang="en-US" altLang="zh-CN" sz="100" b="0" i="0" u="none" strike="noStrike" kern="0" cap="none" spc="0" normalizeH="0" baseline="0" noProof="0" dirty="0" smtClean="0">
                <a:ln>
                  <a:noFill/>
                </a:ln>
                <a:solidFill>
                  <a:schemeClr val="bg1">
                    <a:lumMod val="95000"/>
                  </a:schemeClr>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smtClean="0">
                <a:ln>
                  <a:noFill/>
                </a:ln>
                <a:solidFill>
                  <a:schemeClr val="bg1">
                    <a:lumMod val="95000"/>
                  </a:schemeClr>
                </a:solidFill>
                <a:effectLst/>
                <a:uLnTx/>
                <a:uFillTx/>
              </a:rPr>
              <a:t>Word</a:t>
            </a:r>
            <a:r>
              <a:rPr kumimoji="0" lang="zh-CN" altLang="en-US" sz="100" b="0" i="0" u="none" strike="noStrike" kern="0" cap="none" spc="0" normalizeH="0" baseline="0" noProof="0" dirty="0" smtClean="0">
                <a:ln>
                  <a:noFill/>
                </a:ln>
                <a:solidFill>
                  <a:schemeClr val="bg1">
                    <a:lumMod val="95000"/>
                  </a:schemeClr>
                </a:solidFill>
                <a:effectLst/>
                <a:uLnTx/>
                <a:uFillTx/>
              </a:rPr>
              <a:t>教程： </a:t>
            </a:r>
            <a:r>
              <a:rPr kumimoji="0" lang="en-US" altLang="zh-CN" sz="100" b="0" i="0" u="none" strike="noStrike" kern="0" cap="none" spc="0" normalizeH="0" baseline="0" noProof="0" dirty="0" smtClean="0">
                <a:ln>
                  <a:noFill/>
                </a:ln>
                <a:solidFill>
                  <a:schemeClr val="bg1">
                    <a:lumMod val="95000"/>
                  </a:schemeClr>
                </a:solidFill>
                <a:effectLst/>
                <a:uLnTx/>
                <a:uFillTx/>
              </a:rPr>
              <a:t>www.1ppt.com/word/              Excel</a:t>
            </a:r>
            <a:r>
              <a:rPr kumimoji="0" lang="zh-CN" altLang="en-US" sz="100" b="0" i="0" u="none" strike="noStrike" kern="0" cap="none" spc="0" normalizeH="0" baseline="0" noProof="0" dirty="0" smtClean="0">
                <a:ln>
                  <a:noFill/>
                </a:ln>
                <a:solidFill>
                  <a:schemeClr val="bg1">
                    <a:lumMod val="95000"/>
                  </a:schemeClr>
                </a:solidFill>
                <a:effectLst/>
                <a:uLnTx/>
                <a:uFillTx/>
              </a:rPr>
              <a:t>教程：</a:t>
            </a:r>
            <a:r>
              <a:rPr kumimoji="0" lang="en-US" altLang="zh-CN" sz="100" b="0" i="0" u="none" strike="noStrike" kern="0" cap="none" spc="0" normalizeH="0" baseline="0" noProof="0" dirty="0" smtClean="0">
                <a:ln>
                  <a:noFill/>
                </a:ln>
                <a:solidFill>
                  <a:schemeClr val="bg1">
                    <a:lumMod val="95000"/>
                  </a:schemeClr>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smtClean="0">
                <a:ln>
                  <a:noFill/>
                </a:ln>
                <a:solidFill>
                  <a:schemeClr val="bg1">
                    <a:lumMod val="95000"/>
                  </a:schemeClr>
                </a:solidFill>
                <a:effectLst/>
                <a:uLnTx/>
                <a:uFillTx/>
              </a:rPr>
              <a:t>资料下载：</a:t>
            </a:r>
            <a:r>
              <a:rPr kumimoji="0" lang="en-US" altLang="zh-CN" sz="100" b="0" i="0" u="none" strike="noStrike" kern="0" cap="none" spc="0" normalizeH="0" baseline="0" noProof="0" dirty="0" smtClean="0">
                <a:ln>
                  <a:noFill/>
                </a:ln>
                <a:solidFill>
                  <a:schemeClr val="bg1">
                    <a:lumMod val="95000"/>
                  </a:schemeClr>
                </a:solidFill>
                <a:effectLst/>
                <a:uLnTx/>
                <a:uFillTx/>
              </a:rPr>
              <a:t>www.1ppt.com/ziliao/                PPT</a:t>
            </a:r>
            <a:r>
              <a:rPr kumimoji="0" lang="zh-CN" altLang="en-US" sz="100" b="0" i="0" u="none" strike="noStrike" kern="0" cap="none" spc="0" normalizeH="0" baseline="0" noProof="0" dirty="0" smtClean="0">
                <a:ln>
                  <a:noFill/>
                </a:ln>
                <a:solidFill>
                  <a:schemeClr val="bg1">
                    <a:lumMod val="95000"/>
                  </a:schemeClr>
                </a:solidFill>
                <a:effectLst/>
                <a:uLnTx/>
                <a:uFillTx/>
              </a:rPr>
              <a:t>课件下载：</a:t>
            </a:r>
            <a:r>
              <a:rPr kumimoji="0" lang="en-US" altLang="zh-CN" sz="100" b="0" i="0" u="none" strike="noStrike" kern="0" cap="none" spc="0" normalizeH="0" baseline="0" noProof="0" dirty="0" smtClean="0">
                <a:ln>
                  <a:noFill/>
                </a:ln>
                <a:solidFill>
                  <a:schemeClr val="bg1">
                    <a:lumMod val="95000"/>
                  </a:schemeClr>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smtClean="0">
                <a:ln>
                  <a:noFill/>
                </a:ln>
                <a:solidFill>
                  <a:schemeClr val="bg1">
                    <a:lumMod val="95000"/>
                  </a:schemeClr>
                </a:solidFill>
                <a:effectLst/>
                <a:uLnTx/>
                <a:uFillTx/>
              </a:rPr>
              <a:t>范文下载：</a:t>
            </a:r>
            <a:r>
              <a:rPr kumimoji="0" lang="en-US" altLang="zh-CN" sz="100" b="0" i="0" u="none" strike="noStrike" kern="0" cap="none" spc="0" normalizeH="0" baseline="0" noProof="0" dirty="0" smtClean="0">
                <a:ln>
                  <a:noFill/>
                </a:ln>
                <a:solidFill>
                  <a:schemeClr val="bg1">
                    <a:lumMod val="95000"/>
                  </a:schemeClr>
                </a:solidFill>
                <a:effectLst/>
                <a:uLnTx/>
                <a:uFillTx/>
              </a:rPr>
              <a:t>www.1ppt.com/fanwen/             </a:t>
            </a:r>
            <a:r>
              <a:rPr kumimoji="0" lang="zh-CN" altLang="en-US" sz="100" b="0" i="0" u="none" strike="noStrike" kern="0" cap="none" spc="0" normalizeH="0" baseline="0" noProof="0" dirty="0" smtClean="0">
                <a:ln>
                  <a:noFill/>
                </a:ln>
                <a:solidFill>
                  <a:schemeClr val="bg1">
                    <a:lumMod val="95000"/>
                  </a:schemeClr>
                </a:solidFill>
                <a:effectLst/>
                <a:uLnTx/>
                <a:uFillTx/>
              </a:rPr>
              <a:t>试卷下载：</a:t>
            </a:r>
            <a:r>
              <a:rPr kumimoji="0" lang="en-US" altLang="zh-CN" sz="100" b="0" i="0" u="none" strike="noStrike" kern="0" cap="none" spc="0" normalizeH="0" baseline="0" noProof="0" dirty="0" smtClean="0">
                <a:ln>
                  <a:noFill/>
                </a:ln>
                <a:solidFill>
                  <a:schemeClr val="bg1">
                    <a:lumMod val="95000"/>
                  </a:schemeClr>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smtClean="0">
                <a:ln>
                  <a:noFill/>
                </a:ln>
                <a:solidFill>
                  <a:schemeClr val="bg1">
                    <a:lumMod val="95000"/>
                  </a:schemeClr>
                </a:solidFill>
                <a:effectLst/>
                <a:uLnTx/>
                <a:uFillTx/>
              </a:rPr>
              <a:t>教案下载：</a:t>
            </a:r>
            <a:r>
              <a:rPr kumimoji="0" lang="en-US" altLang="zh-CN" sz="100" b="0" i="0" u="none" strike="noStrike" kern="0" cap="none" spc="0" normalizeH="0" baseline="0" noProof="0" dirty="0" smtClean="0">
                <a:ln>
                  <a:noFill/>
                </a:ln>
                <a:solidFill>
                  <a:schemeClr val="bg1">
                    <a:lumMod val="95000"/>
                  </a:schemeClr>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smtClean="0">
                <a:ln>
                  <a:noFill/>
                </a:ln>
                <a:solidFill>
                  <a:schemeClr val="bg1">
                    <a:lumMod val="95000"/>
                  </a:schemeClr>
                </a:solidFill>
                <a:effectLst/>
                <a:uLnTx/>
                <a:uFillTx/>
              </a:rPr>
              <a:t>字体下载：</a:t>
            </a:r>
            <a:r>
              <a:rPr kumimoji="0" lang="en-US" altLang="zh-CN" sz="100" b="0" i="0" u="none" strike="noStrike" kern="0" cap="none" spc="0" normalizeH="0" baseline="0" noProof="0" dirty="0" smtClean="0">
                <a:ln>
                  <a:noFill/>
                </a:ln>
                <a:solidFill>
                  <a:schemeClr val="bg1">
                    <a:lumMod val="95000"/>
                  </a:schemeClr>
                </a:solidFill>
                <a:effectLst/>
                <a:uLnTx/>
                <a:uFillTx/>
              </a:rPr>
              <a:t>www.1ppt.com/ziti/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smtClean="0">
                <a:ln>
                  <a:noFill/>
                </a:ln>
                <a:solidFill>
                  <a:schemeClr val="bg1">
                    <a:lumMod val="95000"/>
                  </a:schemeClr>
                </a:solidFill>
                <a:effectLst/>
                <a:uLnTx/>
                <a:uFillTx/>
              </a:rPr>
              <a:t> </a:t>
            </a:r>
            <a:endParaRPr kumimoji="0" lang="zh-CN" altLang="en-US" sz="100" b="0" i="0" u="none" strike="noStrike" kern="0" cap="none" spc="0" normalizeH="0" baseline="0" noProof="0" dirty="0" smtClean="0">
              <a:ln>
                <a:noFill/>
              </a:ln>
              <a:solidFill>
                <a:schemeClr val="bg1">
                  <a:lumMod val="95000"/>
                </a:schemeClr>
              </a:solidFill>
              <a:effectLst/>
              <a:uLnTx/>
              <a:uFillTx/>
            </a:endParaRPr>
          </a:p>
        </p:txBody>
      </p:sp>
    </p:spTree>
    <p:extLst>
      <p:ext uri="{BB962C8B-B14F-4D97-AF65-F5344CB8AC3E}">
        <p14:creationId xmlns:p14="http://schemas.microsoft.com/office/powerpoint/2010/main" val="12009569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4" cstate="prin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800860" cy="3499485"/>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689975" y="-10160"/>
            <a:ext cx="3536950" cy="1731645"/>
          </a:xfrm>
          <a:prstGeom prst="rect">
            <a:avLst/>
          </a:prstGeom>
        </p:spPr>
      </p:pic>
      <p:sp>
        <p:nvSpPr>
          <p:cNvPr id="12" name="文本框 11"/>
          <p:cNvSpPr txBox="1"/>
          <p:nvPr/>
        </p:nvSpPr>
        <p:spPr>
          <a:xfrm>
            <a:off x="2777068" y="2663836"/>
            <a:ext cx="7255383" cy="830997"/>
          </a:xfrm>
          <a:prstGeom prst="rect">
            <a:avLst/>
          </a:prstGeom>
          <a:noFill/>
        </p:spPr>
        <p:txBody>
          <a:bodyPr wrap="square" rtlCol="0">
            <a:spAutoFit/>
          </a:bodyPr>
          <a:lstStyle/>
          <a:p>
            <a:pPr algn="ctr"/>
            <a:r>
              <a:rPr lang="en-US" altLang="zh-CN" sz="4800" b="1" dirty="0" smtClean="0">
                <a:solidFill>
                  <a:schemeClr val="tx1">
                    <a:lumMod val="75000"/>
                    <a:lumOff val="25000"/>
                  </a:schemeClr>
                </a:solidFill>
                <a:latin typeface="黑体" pitchFamily="49" charset="-122"/>
                <a:ea typeface="黑体" pitchFamily="49" charset="-122"/>
              </a:rPr>
              <a:t>《</a:t>
            </a:r>
            <a:r>
              <a:rPr lang="zh-CN" altLang="en-US" sz="4800" b="1" dirty="0" smtClean="0">
                <a:solidFill>
                  <a:schemeClr val="tx1">
                    <a:lumMod val="75000"/>
                    <a:lumOff val="25000"/>
                  </a:schemeClr>
                </a:solidFill>
                <a:latin typeface="黑体" pitchFamily="49" charset="-122"/>
                <a:ea typeface="黑体" pitchFamily="49" charset="-122"/>
              </a:rPr>
              <a:t>礼记</a:t>
            </a:r>
            <a:r>
              <a:rPr lang="en-US" altLang="zh-CN" sz="4800" b="1" dirty="0" smtClean="0">
                <a:solidFill>
                  <a:schemeClr val="tx1">
                    <a:lumMod val="75000"/>
                    <a:lumOff val="25000"/>
                  </a:schemeClr>
                </a:solidFill>
                <a:latin typeface="黑体" pitchFamily="49" charset="-122"/>
                <a:ea typeface="黑体" pitchFamily="49" charset="-122"/>
              </a:rPr>
              <a:t>》</a:t>
            </a:r>
            <a:r>
              <a:rPr lang="zh-CN" altLang="en-US" sz="4800" b="1" dirty="0" smtClean="0">
                <a:solidFill>
                  <a:schemeClr val="tx1">
                    <a:lumMod val="75000"/>
                    <a:lumOff val="25000"/>
                  </a:schemeClr>
                </a:solidFill>
                <a:latin typeface="黑体" pitchFamily="49" charset="-122"/>
                <a:ea typeface="黑体" pitchFamily="49" charset="-122"/>
              </a:rPr>
              <a:t>二则</a:t>
            </a:r>
            <a:endParaRPr lang="zh-CN" altLang="en-US" sz="4800" b="1" dirty="0">
              <a:solidFill>
                <a:schemeClr val="tx1">
                  <a:lumMod val="75000"/>
                  <a:lumOff val="25000"/>
                </a:schemeClr>
              </a:solidFill>
              <a:latin typeface="黑体" pitchFamily="49" charset="-122"/>
              <a:ea typeface="黑体" pitchFamily="49" charset="-122"/>
            </a:endParaRPr>
          </a:p>
        </p:txBody>
      </p:sp>
      <p:sp>
        <p:nvSpPr>
          <p:cNvPr id="18" name="文本框 17"/>
          <p:cNvSpPr txBox="1"/>
          <p:nvPr/>
        </p:nvSpPr>
        <p:spPr>
          <a:xfrm>
            <a:off x="2971421" y="4614700"/>
            <a:ext cx="7811373" cy="695575"/>
          </a:xfrm>
          <a:prstGeom prst="rect">
            <a:avLst/>
          </a:prstGeom>
          <a:noFill/>
        </p:spPr>
        <p:txBody>
          <a:bodyPr wrap="square" rtlCol="0">
            <a:spAutoFit/>
          </a:bodyPr>
          <a:lstStyle/>
          <a:p>
            <a:pPr fontAlgn="auto">
              <a:lnSpc>
                <a:spcPct val="140000"/>
              </a:lnSpc>
            </a:pPr>
            <a:r>
              <a:rPr lang="zh-CN" altLang="en-US" sz="2800" b="1" dirty="0" smtClean="0">
                <a:solidFill>
                  <a:schemeClr val="tx1">
                    <a:lumMod val="75000"/>
                    <a:lumOff val="25000"/>
                  </a:schemeClr>
                </a:solidFill>
                <a:latin typeface="华文楷体" pitchFamily="2" charset="-122"/>
                <a:ea typeface="华文楷体" pitchFamily="2" charset="-122"/>
                <a:sym typeface="+mn-ea"/>
              </a:rPr>
              <a:t>说课教师：湖北省十堰市东风七中     张靖</a:t>
            </a:r>
            <a:endParaRPr lang="en-US" altLang="zh-CN" sz="2800" b="1" dirty="0">
              <a:solidFill>
                <a:schemeClr val="tx1">
                  <a:lumMod val="75000"/>
                  <a:lumOff val="25000"/>
                </a:schemeClr>
              </a:solidFill>
              <a:latin typeface="华文楷体" pitchFamily="2" charset="-122"/>
              <a:ea typeface="华文楷体" pitchFamily="2" charset="-122"/>
              <a:sym typeface="+mn-ea"/>
            </a:endParaRPr>
          </a:p>
        </p:txBody>
      </p:sp>
      <p:sp>
        <p:nvSpPr>
          <p:cNvPr id="2" name="TextBox 1"/>
          <p:cNvSpPr txBox="1"/>
          <p:nvPr/>
        </p:nvSpPr>
        <p:spPr>
          <a:xfrm>
            <a:off x="2636322" y="1021278"/>
            <a:ext cx="5594801" cy="523220"/>
          </a:xfrm>
          <a:prstGeom prst="rect">
            <a:avLst/>
          </a:prstGeom>
          <a:noFill/>
        </p:spPr>
        <p:txBody>
          <a:bodyPr wrap="none" rtlCol="0">
            <a:spAutoFit/>
          </a:bodyPr>
          <a:lstStyle/>
          <a:p>
            <a:pPr lvl="0">
              <a:spcBef>
                <a:spcPct val="50000"/>
              </a:spcBef>
            </a:pPr>
            <a:r>
              <a:rPr lang="zh-CN" altLang="en-US" sz="2800" dirty="0">
                <a:solidFill>
                  <a:prstClr val="black"/>
                </a:solidFill>
                <a:latin typeface="黑体" pitchFamily="49" charset="-122"/>
                <a:ea typeface="黑体" pitchFamily="49" charset="-122"/>
              </a:rPr>
              <a:t>部编教材语文八年级下册第六单元</a:t>
            </a:r>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603166" y="1238422"/>
            <a:ext cx="8229601"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r>
              <a:rPr lang="zh-CN" altLang="en-US" sz="2400" b="1" dirty="0" smtClean="0">
                <a:latin typeface="华文楷体" pitchFamily="2" charset="-122"/>
                <a:ea typeface="华文楷体" pitchFamily="2" charset="-122"/>
              </a:rPr>
              <a:t>第一课时</a:t>
            </a:r>
            <a:endParaRPr lang="en-US" altLang="zh-CN" sz="2400" b="1" dirty="0" smtClean="0">
              <a:latin typeface="华文楷体" pitchFamily="2" charset="-122"/>
              <a:ea typeface="华文楷体" pitchFamily="2" charset="-122"/>
            </a:endParaRPr>
          </a:p>
          <a:p>
            <a:pPr lvl="0"/>
            <a:endParaRPr lang="en-US" altLang="zh-CN" sz="2400" b="1" dirty="0" smtClean="0">
              <a:latin typeface="华文楷体" pitchFamily="2" charset="-122"/>
              <a:ea typeface="华文楷体" pitchFamily="2" charset="-122"/>
            </a:endParaRPr>
          </a:p>
          <a:p>
            <a:pPr lvl="0"/>
            <a:r>
              <a:rPr lang="zh-CN" altLang="en-US" sz="2400" b="1" dirty="0" smtClean="0">
                <a:latin typeface="华文楷体" pitchFamily="2" charset="-122"/>
                <a:ea typeface="华文楷体" pitchFamily="2" charset="-122"/>
              </a:rPr>
              <a:t>一、</a:t>
            </a:r>
            <a:r>
              <a:rPr lang="zh-CN" altLang="zh-CN" sz="2400" b="1" dirty="0" smtClean="0">
                <a:latin typeface="华文楷体" pitchFamily="2" charset="-122"/>
                <a:ea typeface="华文楷体" pitchFamily="2" charset="-122"/>
              </a:rPr>
              <a:t>情境导入</a:t>
            </a:r>
            <a:endParaRPr lang="en-US" altLang="zh-CN" sz="2400" b="1" dirty="0" smtClean="0">
              <a:latin typeface="华文楷体" pitchFamily="2" charset="-122"/>
              <a:ea typeface="华文楷体" pitchFamily="2" charset="-122"/>
            </a:endParaRPr>
          </a:p>
          <a:p>
            <a:pPr lvl="0"/>
            <a:endParaRPr lang="zh-CN" altLang="zh-CN" sz="2400" dirty="0" smtClean="0">
              <a:latin typeface="华文楷体" pitchFamily="2" charset="-122"/>
              <a:ea typeface="华文楷体" pitchFamily="2" charset="-122"/>
            </a:endParaRPr>
          </a:p>
          <a:p>
            <a:r>
              <a:rPr lang="zh-CN" altLang="zh-CN" sz="2400" dirty="0" smtClean="0">
                <a:latin typeface="华文楷体" pitchFamily="2" charset="-122"/>
                <a:ea typeface="华文楷体" pitchFamily="2" charset="-122"/>
              </a:rPr>
              <a:t>（设计意图：用美食图片吸引学生，激发学生的学习兴趣</a:t>
            </a:r>
            <a:r>
              <a:rPr lang="zh-CN" altLang="en-US" sz="2400" dirty="0" smtClean="0">
                <a:latin typeface="华文楷体" pitchFamily="2" charset="-122"/>
                <a:ea typeface="华文楷体" pitchFamily="2" charset="-122"/>
              </a:rPr>
              <a:t>。</a:t>
            </a:r>
            <a:r>
              <a:rPr lang="zh-CN" altLang="zh-CN" sz="2400" dirty="0" smtClean="0">
                <a:latin typeface="华文楷体" pitchFamily="2" charset="-122"/>
                <a:ea typeface="华文楷体" pitchFamily="2" charset="-122"/>
              </a:rPr>
              <a:t>）</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3" name="矩形 12"/>
          <p:cNvSpPr/>
          <p:nvPr/>
        </p:nvSpPr>
        <p:spPr>
          <a:xfrm>
            <a:off x="1654628" y="3299983"/>
            <a:ext cx="8795657" cy="2308324"/>
          </a:xfrm>
          <a:prstGeom prst="rect">
            <a:avLst/>
          </a:prstGeom>
        </p:spPr>
        <p:txBody>
          <a:bodyPr wrap="square">
            <a:spAutoFit/>
          </a:bodyPr>
          <a:lstStyle/>
          <a:p>
            <a:r>
              <a:rPr lang="zh-CN" altLang="zh-CN" sz="2400" b="1" dirty="0" smtClean="0">
                <a:latin typeface="华文楷体" pitchFamily="2" charset="-122"/>
                <a:ea typeface="华文楷体" pitchFamily="2" charset="-122"/>
              </a:rPr>
              <a:t>二、</a:t>
            </a:r>
            <a:r>
              <a:rPr lang="zh-CN" altLang="zh-CN" sz="2400" b="1" smtClean="0">
                <a:latin typeface="华文楷体" pitchFamily="2" charset="-122"/>
                <a:ea typeface="华文楷体" pitchFamily="2" charset="-122"/>
              </a:rPr>
              <a:t>走近</a:t>
            </a:r>
            <a:r>
              <a:rPr lang="zh-CN" altLang="zh-CN" sz="2400" b="1" smtClean="0">
                <a:latin typeface="华文楷体" pitchFamily="2" charset="-122"/>
                <a:ea typeface="华文楷体" pitchFamily="2" charset="-122"/>
              </a:rPr>
              <a:t>作品</a:t>
            </a:r>
            <a:endParaRPr lang="en-US" altLang="zh-CN" sz="2400" b="1" smtClean="0">
              <a:latin typeface="华文楷体" pitchFamily="2" charset="-122"/>
              <a:ea typeface="华文楷体" pitchFamily="2" charset="-122"/>
            </a:endParaRPr>
          </a:p>
          <a:p>
            <a:endParaRPr lang="zh-CN" altLang="zh-CN" sz="2400" b="1"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1.</a:t>
            </a:r>
            <a:r>
              <a:rPr lang="zh-CN" altLang="zh-CN" sz="2400" b="1" dirty="0" smtClean="0">
                <a:latin typeface="华文楷体" pitchFamily="2" charset="-122"/>
                <a:ea typeface="华文楷体" pitchFamily="2" charset="-122"/>
              </a:rPr>
              <a:t>检查学生预习成果，学生展示作品的相关文学常识。</a:t>
            </a:r>
            <a:endParaRPr lang="en-US" altLang="zh-CN" sz="2400" b="1" dirty="0" smtClean="0">
              <a:latin typeface="华文楷体" pitchFamily="2" charset="-122"/>
              <a:ea typeface="华文楷体" pitchFamily="2" charset="-122"/>
            </a:endParaRPr>
          </a:p>
          <a:p>
            <a:endParaRPr lang="zh-CN" altLang="zh-CN" sz="2400" b="1" dirty="0" smtClean="0">
              <a:latin typeface="华文楷体" pitchFamily="2" charset="-122"/>
              <a:ea typeface="华文楷体" pitchFamily="2" charset="-122"/>
            </a:endParaRPr>
          </a:p>
          <a:p>
            <a:r>
              <a:rPr lang="zh-CN" altLang="zh-CN" sz="2400" dirty="0" smtClean="0">
                <a:latin typeface="华文楷体" pitchFamily="2" charset="-122"/>
                <a:ea typeface="华文楷体" pitchFamily="2" charset="-122"/>
              </a:rPr>
              <a:t>（设计意图：检查学生自主学习的成果，让学生通过主动学习初步了解课文。）</a:t>
            </a:r>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box(out)">
                                      <p:cBhvr>
                                        <p:cTn id="7" dur="500"/>
                                        <p:tgtEl>
                                          <p:spTgt spid="614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526417" y="283671"/>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1889777" y="296882"/>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674420" y="960286"/>
            <a:ext cx="9535886"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CN" altLang="zh-CN" sz="2400" b="1" dirty="0" smtClean="0">
                <a:latin typeface="华文楷体" pitchFamily="2" charset="-122"/>
                <a:ea typeface="华文楷体" pitchFamily="2" charset="-122"/>
              </a:rPr>
              <a:t>三、整体感知</a:t>
            </a:r>
            <a:endParaRPr lang="en-US" altLang="zh-CN" sz="2400" b="1"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1.</a:t>
            </a:r>
            <a:r>
              <a:rPr lang="zh-CN" altLang="zh-CN" sz="2400" b="1" dirty="0" smtClean="0">
                <a:latin typeface="华文楷体" pitchFamily="2" charset="-122"/>
                <a:ea typeface="华文楷体" pitchFamily="2" charset="-122"/>
              </a:rPr>
              <a:t>初读准字音。学生大声齐读，读准下列字音。</a:t>
            </a:r>
            <a:endParaRPr lang="en-US" altLang="zh-CN" sz="2400" b="1"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       </a:t>
            </a:r>
            <a:r>
              <a:rPr lang="zh-CN" altLang="zh-CN" sz="2400" b="1" dirty="0" smtClean="0">
                <a:latin typeface="华文楷体" pitchFamily="2" charset="-122"/>
                <a:ea typeface="华文楷体" pitchFamily="2" charset="-122"/>
              </a:rPr>
              <a:t>嘉肴</a:t>
            </a:r>
            <a:r>
              <a:rPr lang="en-US" altLang="zh-CN" sz="2400" b="1" dirty="0" smtClean="0">
                <a:latin typeface="华文楷体" pitchFamily="2" charset="-122"/>
                <a:ea typeface="华文楷体" pitchFamily="2" charset="-122"/>
              </a:rPr>
              <a:t>(</a:t>
            </a:r>
            <a:r>
              <a:rPr lang="en-US" altLang="zh-CN" sz="2400" b="1" dirty="0" err="1" smtClean="0">
                <a:latin typeface="华文楷体" pitchFamily="2" charset="-122"/>
                <a:ea typeface="华文楷体" pitchFamily="2" charset="-122"/>
              </a:rPr>
              <a:t>ji</a:t>
            </a:r>
            <a:r>
              <a:rPr lang="zh-CN" altLang="zh-CN" sz="2400" b="1" dirty="0" smtClean="0">
                <a:latin typeface="华文楷体" pitchFamily="2" charset="-122"/>
                <a:ea typeface="华文楷体" pitchFamily="2" charset="-122"/>
              </a:rPr>
              <a:t>ā </a:t>
            </a:r>
            <a:r>
              <a:rPr lang="en-US" altLang="zh-CN" sz="2400" b="1" dirty="0" smtClean="0">
                <a:latin typeface="华文楷体" pitchFamily="2" charset="-122"/>
                <a:ea typeface="华文楷体" pitchFamily="2" charset="-122"/>
              </a:rPr>
              <a:t>y</a:t>
            </a:r>
            <a:r>
              <a:rPr lang="zh-CN" altLang="zh-CN" sz="2400" b="1" dirty="0" smtClean="0">
                <a:latin typeface="华文楷体" pitchFamily="2" charset="-122"/>
                <a:ea typeface="华文楷体" pitchFamily="2" charset="-122"/>
              </a:rPr>
              <a:t>á</a:t>
            </a:r>
            <a:r>
              <a:rPr lang="en-US" altLang="zh-CN" sz="2400" b="1" dirty="0" smtClean="0">
                <a:latin typeface="华文楷体" pitchFamily="2" charset="-122"/>
                <a:ea typeface="华文楷体" pitchFamily="2" charset="-122"/>
              </a:rPr>
              <a:t>o)</a:t>
            </a:r>
            <a:r>
              <a:rPr lang="zh-CN" altLang="zh-CN" sz="2400" b="1" dirty="0" smtClean="0">
                <a:latin typeface="华文楷体" pitchFamily="2" charset="-122"/>
                <a:ea typeface="华文楷体" pitchFamily="2" charset="-122"/>
              </a:rPr>
              <a:t>  自强</a:t>
            </a:r>
            <a:r>
              <a:rPr lang="en-US" altLang="zh-CN" sz="2400" b="1" dirty="0" smtClean="0">
                <a:latin typeface="华文楷体" pitchFamily="2" charset="-122"/>
                <a:ea typeface="华文楷体" pitchFamily="2" charset="-122"/>
              </a:rPr>
              <a:t>(</a:t>
            </a:r>
            <a:r>
              <a:rPr lang="en-US" altLang="zh-CN" sz="2400" b="1" dirty="0" err="1" smtClean="0">
                <a:latin typeface="华文楷体" pitchFamily="2" charset="-122"/>
                <a:ea typeface="华文楷体" pitchFamily="2" charset="-122"/>
              </a:rPr>
              <a:t>qi</a:t>
            </a:r>
            <a:r>
              <a:rPr lang="zh-CN" altLang="zh-CN" sz="2400" b="1" dirty="0" smtClean="0">
                <a:latin typeface="华文楷体" pitchFamily="2" charset="-122"/>
                <a:ea typeface="华文楷体" pitchFamily="2" charset="-122"/>
              </a:rPr>
              <a:t>á</a:t>
            </a:r>
            <a:r>
              <a:rPr lang="en-US" altLang="zh-CN" sz="2400" b="1" dirty="0" err="1" smtClean="0">
                <a:latin typeface="华文楷体" pitchFamily="2" charset="-122"/>
                <a:ea typeface="华文楷体" pitchFamily="2" charset="-122"/>
              </a:rPr>
              <a:t>ng</a:t>
            </a:r>
            <a:r>
              <a:rPr lang="en-US" altLang="zh-CN" sz="2400" b="1" dirty="0" smtClean="0">
                <a:latin typeface="华文楷体" pitchFamily="2" charset="-122"/>
                <a:ea typeface="华文楷体" pitchFamily="2" charset="-122"/>
              </a:rPr>
              <a:t>)</a:t>
            </a:r>
            <a:r>
              <a:rPr lang="zh-CN" altLang="zh-CN" sz="2400" b="1" dirty="0" smtClean="0">
                <a:latin typeface="华文楷体" pitchFamily="2" charset="-122"/>
                <a:ea typeface="华文楷体" pitchFamily="2" charset="-122"/>
              </a:rPr>
              <a:t>  兑命</a:t>
            </a:r>
            <a:r>
              <a:rPr lang="en-US" altLang="zh-CN" sz="2400" b="1" dirty="0" smtClean="0">
                <a:latin typeface="华文楷体" pitchFamily="2" charset="-122"/>
                <a:ea typeface="华文楷体" pitchFamily="2" charset="-122"/>
              </a:rPr>
              <a:t>(</a:t>
            </a:r>
            <a:r>
              <a:rPr lang="en-US" altLang="zh-CN" sz="2400" b="1" dirty="0" err="1" smtClean="0">
                <a:latin typeface="华文楷体" pitchFamily="2" charset="-122"/>
                <a:ea typeface="华文楷体" pitchFamily="2" charset="-122"/>
              </a:rPr>
              <a:t>yu</a:t>
            </a:r>
            <a:r>
              <a:rPr lang="zh-CN" altLang="zh-CN" sz="2400" b="1" dirty="0" smtClean="0">
                <a:latin typeface="华文楷体" pitchFamily="2" charset="-122"/>
                <a:ea typeface="华文楷体" pitchFamily="2" charset="-122"/>
              </a:rPr>
              <a:t>è</a:t>
            </a:r>
            <a:r>
              <a:rPr lang="en-US" altLang="zh-CN" sz="2400" b="1" dirty="0" smtClean="0">
                <a:latin typeface="华文楷体" pitchFamily="2" charset="-122"/>
                <a:ea typeface="华文楷体" pitchFamily="2" charset="-122"/>
              </a:rPr>
              <a:t>) </a:t>
            </a:r>
            <a:r>
              <a:rPr lang="zh-CN" altLang="zh-CN" sz="2400" b="1" dirty="0" smtClean="0">
                <a:latin typeface="华文楷体" pitchFamily="2" charset="-122"/>
                <a:ea typeface="华文楷体" pitchFamily="2" charset="-122"/>
              </a:rPr>
              <a:t> </a:t>
            </a:r>
            <a:endParaRPr lang="en-US" altLang="zh-CN" sz="2400" b="1"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       </a:t>
            </a:r>
            <a:r>
              <a:rPr lang="zh-CN" altLang="zh-CN" sz="2400" b="1" dirty="0" smtClean="0">
                <a:latin typeface="华文楷体" pitchFamily="2" charset="-122"/>
                <a:ea typeface="华文楷体" pitchFamily="2" charset="-122"/>
              </a:rPr>
              <a:t>教学相长（</a:t>
            </a:r>
            <a:r>
              <a:rPr lang="en-US" altLang="zh-CN" sz="2400" b="1" dirty="0" err="1" smtClean="0">
                <a:latin typeface="华文楷体" pitchFamily="2" charset="-122"/>
                <a:ea typeface="华文楷体" pitchFamily="2" charset="-122"/>
              </a:rPr>
              <a:t>zh</a:t>
            </a:r>
            <a:r>
              <a:rPr lang="zh-CN" altLang="zh-CN" sz="2400" b="1" dirty="0" smtClean="0">
                <a:latin typeface="华文楷体" pitchFamily="2" charset="-122"/>
                <a:ea typeface="华文楷体" pitchFamily="2" charset="-122"/>
              </a:rPr>
              <a:t>ǎ</a:t>
            </a:r>
            <a:r>
              <a:rPr lang="en-US" altLang="zh-CN" sz="2400" b="1" dirty="0" err="1" smtClean="0">
                <a:latin typeface="华文楷体" pitchFamily="2" charset="-122"/>
                <a:ea typeface="华文楷体" pitchFamily="2" charset="-122"/>
              </a:rPr>
              <a:t>ng</a:t>
            </a:r>
            <a:r>
              <a:rPr lang="zh-CN" altLang="zh-CN" sz="2400" b="1" dirty="0" smtClean="0">
                <a:latin typeface="华文楷体" pitchFamily="2" charset="-122"/>
                <a:ea typeface="华文楷体" pitchFamily="2" charset="-122"/>
              </a:rPr>
              <a:t>）  学学半 </a:t>
            </a:r>
            <a:r>
              <a:rPr lang="en-US" altLang="zh-CN" sz="2400" b="1" dirty="0" smtClean="0">
                <a:latin typeface="华文楷体" pitchFamily="2" charset="-122"/>
                <a:ea typeface="华文楷体" pitchFamily="2" charset="-122"/>
              </a:rPr>
              <a:t>(xi</a:t>
            </a:r>
            <a:r>
              <a:rPr lang="zh-CN" altLang="zh-CN" sz="2400" b="1" dirty="0" smtClean="0">
                <a:latin typeface="华文楷体" pitchFamily="2" charset="-122"/>
                <a:ea typeface="华文楷体" pitchFamily="2" charset="-122"/>
              </a:rPr>
              <a:t>à</a:t>
            </a:r>
            <a:r>
              <a:rPr lang="en-US" altLang="zh-CN" sz="2400" b="1" dirty="0" smtClean="0">
                <a:latin typeface="华文楷体" pitchFamily="2" charset="-122"/>
                <a:ea typeface="华文楷体" pitchFamily="2" charset="-122"/>
              </a:rPr>
              <a:t>o)</a:t>
            </a:r>
          </a:p>
          <a:p>
            <a:endParaRPr lang="zh-CN" altLang="zh-CN" sz="2400" dirty="0" smtClean="0">
              <a:latin typeface="华文楷体" pitchFamily="2" charset="-122"/>
              <a:ea typeface="华文楷体" pitchFamily="2" charset="-122"/>
            </a:endParaRPr>
          </a:p>
          <a:p>
            <a:r>
              <a:rPr lang="en-US" altLang="zh-CN" sz="2400" dirty="0" smtClean="0">
                <a:latin typeface="华文楷体" pitchFamily="2" charset="-122"/>
                <a:ea typeface="华文楷体" pitchFamily="2" charset="-122"/>
              </a:rPr>
              <a:t>     </a:t>
            </a:r>
            <a:r>
              <a:rPr lang="zh-CN" altLang="zh-CN" sz="2400" dirty="0" smtClean="0">
                <a:latin typeface="华文楷体" pitchFamily="2" charset="-122"/>
                <a:ea typeface="华文楷体" pitchFamily="2" charset="-122"/>
              </a:rPr>
              <a:t>（设计意图：让学生掌握积累重点生字，尤其是通假字读音，强化自主学习成果。）</a:t>
            </a:r>
            <a:endParaRPr lang="en-US" altLang="zh-CN" sz="2400"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4" name="TextBox 13"/>
          <p:cNvSpPr txBox="1"/>
          <p:nvPr/>
        </p:nvSpPr>
        <p:spPr>
          <a:xfrm>
            <a:off x="1626918" y="4108859"/>
            <a:ext cx="9571514" cy="1569660"/>
          </a:xfrm>
          <a:prstGeom prst="rect">
            <a:avLst/>
          </a:prstGeom>
          <a:noFill/>
        </p:spPr>
        <p:txBody>
          <a:bodyPr wrap="square" rtlCol="0">
            <a:spAutoFit/>
          </a:bodyPr>
          <a:lstStyle/>
          <a:p>
            <a:r>
              <a:rPr lang="en-US" altLang="zh-CN" sz="2400" b="1" dirty="0" smtClean="0">
                <a:latin typeface="华文楷体" pitchFamily="2" charset="-122"/>
                <a:ea typeface="华文楷体" pitchFamily="2" charset="-122"/>
              </a:rPr>
              <a:t>2.</a:t>
            </a:r>
            <a:r>
              <a:rPr lang="zh-CN" altLang="zh-CN" sz="2400" b="1" dirty="0" smtClean="0">
                <a:latin typeface="华文楷体" pitchFamily="2" charset="-122"/>
                <a:ea typeface="华文楷体" pitchFamily="2" charset="-122"/>
              </a:rPr>
              <a:t>再读明节奏。自由朗读课文注意课文停顿。 课件出示课文停顿划分</a:t>
            </a:r>
            <a:r>
              <a:rPr lang="zh-CN" altLang="zh-CN" sz="2400" dirty="0" smtClean="0">
                <a:latin typeface="华文楷体" pitchFamily="2" charset="-122"/>
                <a:ea typeface="华文楷体" pitchFamily="2" charset="-122"/>
              </a:rPr>
              <a:t>：</a:t>
            </a:r>
            <a:endParaRPr lang="en-US" altLang="zh-CN" sz="2400"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dirty="0" smtClean="0">
                <a:latin typeface="华文楷体" pitchFamily="2" charset="-122"/>
                <a:ea typeface="华文楷体" pitchFamily="2" charset="-122"/>
              </a:rPr>
              <a:t>     </a:t>
            </a:r>
            <a:r>
              <a:rPr lang="zh-CN" altLang="zh-CN" sz="2400" dirty="0" smtClean="0">
                <a:latin typeface="华文楷体" pitchFamily="2" charset="-122"/>
                <a:ea typeface="华文楷体" pitchFamily="2" charset="-122"/>
              </a:rPr>
              <a:t>（设计意图：自由朗读是尊重学生的“个体”认知个性，引导他们乐于去读。读准节奏，正确断句，有助于学生理解内容，划分层次。）</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fade">
                                      <p:cBhvr>
                                        <p:cTn id="7" dur="1000"/>
                                        <p:tgtEl>
                                          <p:spTgt spid="614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out)">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526417" y="283671"/>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1889777" y="296882"/>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72540" y="985238"/>
            <a:ext cx="9535886"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CN" altLang="zh-CN" sz="2400" b="1" dirty="0" smtClean="0">
                <a:latin typeface="华文楷体" pitchFamily="2" charset="-122"/>
                <a:ea typeface="华文楷体" pitchFamily="2" charset="-122"/>
              </a:rPr>
              <a:t>四、释读文意</a:t>
            </a:r>
            <a:endParaRPr lang="en-US" altLang="zh-CN" sz="2400" b="1"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b="1" smtClean="0">
                <a:latin typeface="华文楷体" pitchFamily="2" charset="-122"/>
                <a:ea typeface="华文楷体" pitchFamily="2" charset="-122"/>
              </a:rPr>
              <a:t>1.  </a:t>
            </a:r>
            <a:r>
              <a:rPr lang="zh-CN" altLang="zh-CN" sz="2400" b="1" smtClean="0">
                <a:latin typeface="华文楷体" pitchFamily="2" charset="-122"/>
                <a:ea typeface="华文楷体" pitchFamily="2" charset="-122"/>
              </a:rPr>
              <a:t>小组</a:t>
            </a:r>
            <a:r>
              <a:rPr lang="zh-CN" altLang="zh-CN" sz="2400" b="1" dirty="0" smtClean="0">
                <a:latin typeface="华文楷体" pitchFamily="2" charset="-122"/>
                <a:ea typeface="华文楷体" pitchFamily="2" charset="-122"/>
              </a:rPr>
              <a:t>合作，借助注释和工具书，翻译课文内容，掌握重点词句。</a:t>
            </a:r>
            <a:endParaRPr lang="en-US" altLang="zh-CN" sz="2400" b="1" dirty="0" smtClean="0">
              <a:latin typeface="华文楷体" pitchFamily="2" charset="-122"/>
              <a:ea typeface="华文楷体" pitchFamily="2" charset="-122"/>
            </a:endParaRPr>
          </a:p>
          <a:p>
            <a:pPr marL="457200" indent="-457200">
              <a:buAutoNum type="arabicPeriod"/>
            </a:pPr>
            <a:endParaRPr lang="zh-CN" altLang="zh-CN" sz="2400" b="1" dirty="0" smtClean="0">
              <a:latin typeface="华文楷体" pitchFamily="2" charset="-122"/>
              <a:ea typeface="华文楷体" pitchFamily="2" charset="-122"/>
            </a:endParaRPr>
          </a:p>
          <a:p>
            <a:r>
              <a:rPr lang="en-US" altLang="zh-CN" sz="2400" dirty="0" smtClean="0">
                <a:latin typeface="华文楷体" pitchFamily="2" charset="-122"/>
                <a:ea typeface="华文楷体" pitchFamily="2" charset="-122"/>
              </a:rPr>
              <a:t>   </a:t>
            </a:r>
            <a:r>
              <a:rPr lang="zh-CN" altLang="zh-CN" sz="2400" dirty="0" smtClean="0">
                <a:latin typeface="华文楷体" pitchFamily="2" charset="-122"/>
                <a:ea typeface="华文楷体" pitchFamily="2" charset="-122"/>
              </a:rPr>
              <a:t>（设计意图：本文篇幅较短，文字也较浅近，学生根据注释完全能够理解字面意思，所以让学生一起学习，共同讨论。）</a:t>
            </a:r>
          </a:p>
          <a:p>
            <a:endParaRPr lang="zh-CN" altLang="zh-CN" sz="2400"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4" name="TextBox 13"/>
          <p:cNvSpPr txBox="1"/>
          <p:nvPr/>
        </p:nvSpPr>
        <p:spPr>
          <a:xfrm>
            <a:off x="1460663" y="3408219"/>
            <a:ext cx="9571514" cy="1200329"/>
          </a:xfrm>
          <a:prstGeom prst="rect">
            <a:avLst/>
          </a:prstGeom>
          <a:noFill/>
        </p:spPr>
        <p:txBody>
          <a:bodyPr wrap="square" rtlCol="0">
            <a:spAutoFit/>
          </a:bodyPr>
          <a:lstStyle/>
          <a:p>
            <a:r>
              <a:rPr lang="en-US" altLang="zh-CN" sz="2400" b="1" smtClean="0">
                <a:latin typeface="华文楷体" pitchFamily="2" charset="-122"/>
                <a:ea typeface="华文楷体" pitchFamily="2" charset="-122"/>
              </a:rPr>
              <a:t>2</a:t>
            </a:r>
            <a:r>
              <a:rPr lang="en-US" altLang="zh-CN" sz="2400" b="1" smtClean="0">
                <a:latin typeface="华文楷体" pitchFamily="2" charset="-122"/>
                <a:ea typeface="华文楷体" pitchFamily="2" charset="-122"/>
              </a:rPr>
              <a:t>.  </a:t>
            </a:r>
            <a:r>
              <a:rPr lang="zh-CN" altLang="zh-CN" sz="2400" b="1" smtClean="0">
                <a:latin typeface="华文楷体" pitchFamily="2" charset="-122"/>
                <a:ea typeface="华文楷体" pitchFamily="2" charset="-122"/>
              </a:rPr>
              <a:t>课件</a:t>
            </a:r>
            <a:r>
              <a:rPr lang="zh-CN" altLang="zh-CN" sz="2400" b="1" dirty="0" smtClean="0">
                <a:latin typeface="华文楷体" pitchFamily="2" charset="-122"/>
                <a:ea typeface="华文楷体" pitchFamily="2" charset="-122"/>
              </a:rPr>
              <a:t>展示重点词句，检测小组自主合作学习成果。</a:t>
            </a:r>
            <a:endParaRPr lang="en-US" altLang="zh-CN" sz="2400" b="1" dirty="0" smtClean="0">
              <a:latin typeface="华文楷体" pitchFamily="2" charset="-122"/>
              <a:ea typeface="华文楷体" pitchFamily="2" charset="-122"/>
            </a:endParaRPr>
          </a:p>
          <a:p>
            <a:endParaRPr lang="zh-CN" altLang="zh-CN" sz="2400" b="1" dirty="0" smtClean="0">
              <a:latin typeface="华文楷体" pitchFamily="2" charset="-122"/>
              <a:ea typeface="华文楷体" pitchFamily="2" charset="-122"/>
            </a:endParaRPr>
          </a:p>
          <a:p>
            <a:r>
              <a:rPr lang="zh-CN" altLang="zh-CN" sz="2400" dirty="0" smtClean="0">
                <a:latin typeface="华文楷体" pitchFamily="2" charset="-122"/>
                <a:ea typeface="华文楷体" pitchFamily="2" charset="-122"/>
              </a:rPr>
              <a:t>（设计意图：强化重点词句的积累，准确翻译课文。）</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fade">
                                      <p:cBhvr>
                                        <p:cTn id="7" dur="1000"/>
                                        <p:tgtEl>
                                          <p:spTgt spid="614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out)">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25036" y="1315295"/>
            <a:ext cx="934588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CN" altLang="zh-CN" sz="2400" b="1" dirty="0" smtClean="0">
                <a:latin typeface="华文楷体" pitchFamily="2" charset="-122"/>
                <a:ea typeface="华文楷体" pitchFamily="2" charset="-122"/>
              </a:rPr>
              <a:t>五、研读文本</a:t>
            </a:r>
            <a:endParaRPr lang="en-US" altLang="zh-CN" sz="2400" b="1"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dirty="0" smtClean="0">
                <a:latin typeface="华文楷体" pitchFamily="2" charset="-122"/>
                <a:ea typeface="华文楷体" pitchFamily="2" charset="-122"/>
              </a:rPr>
              <a:t>     </a:t>
            </a:r>
            <a:r>
              <a:rPr lang="zh-CN" altLang="en-US" sz="2400" dirty="0" smtClean="0">
                <a:latin typeface="华文楷体" pitchFamily="2" charset="-122"/>
                <a:ea typeface="华文楷体" pitchFamily="2" charset="-122"/>
              </a:rPr>
              <a:t>（设计意图：</a:t>
            </a:r>
            <a:r>
              <a:rPr lang="zh-CN" altLang="zh-CN" sz="2400" dirty="0" smtClean="0">
                <a:latin typeface="华文楷体" pitchFamily="2" charset="-122"/>
                <a:ea typeface="华文楷体" pitchFamily="2" charset="-122"/>
              </a:rPr>
              <a:t>文言文的教学主要是培养学生分析文言文的能力，让学生能够理解其中意蕴，学习古人精神和智慧，体会他们的人生感悟，从中得到思想启迪和情感陶冶，这一环节</a:t>
            </a:r>
            <a:r>
              <a:rPr lang="en-US" altLang="zh-CN" sz="2400" dirty="0" smtClean="0">
                <a:latin typeface="华文楷体" pitchFamily="2" charset="-122"/>
                <a:ea typeface="华文楷体" pitchFamily="2" charset="-122"/>
              </a:rPr>
              <a:t>,</a:t>
            </a:r>
            <a:r>
              <a:rPr lang="zh-CN" altLang="zh-CN" sz="2400" dirty="0" smtClean="0">
                <a:latin typeface="华文楷体" pitchFamily="2" charset="-122"/>
                <a:ea typeface="华文楷体" pitchFamily="2" charset="-122"/>
              </a:rPr>
              <a:t>既训练了学生的思维能力，又有利于锻炼学生的表达能力</a:t>
            </a:r>
            <a:r>
              <a:rPr lang="zh-CN" altLang="en-US" sz="2400" dirty="0" smtClean="0">
                <a:latin typeface="华文楷体" pitchFamily="2" charset="-122"/>
                <a:ea typeface="华文楷体" pitchFamily="2" charset="-122"/>
              </a:rPr>
              <a:t>。</a:t>
            </a:r>
            <a:r>
              <a:rPr lang="zh-CN" altLang="zh-CN" sz="2400" dirty="0" smtClean="0">
                <a:latin typeface="华文楷体" pitchFamily="2" charset="-122"/>
                <a:ea typeface="华文楷体" pitchFamily="2" charset="-122"/>
              </a:rPr>
              <a:t>分三个问题讨论：</a:t>
            </a:r>
            <a:r>
              <a:rPr lang="zh-CN" altLang="en-US" sz="2400" dirty="0" smtClean="0">
                <a:latin typeface="华文楷体" pitchFamily="2" charset="-122"/>
                <a:ea typeface="华文楷体" pitchFamily="2" charset="-122"/>
              </a:rPr>
              <a:t>）</a:t>
            </a:r>
            <a:endParaRPr lang="en-US" altLang="zh-CN" sz="2400"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1.</a:t>
            </a:r>
            <a:r>
              <a:rPr lang="zh-CN" altLang="zh-CN" sz="2400" b="1" dirty="0" smtClean="0">
                <a:latin typeface="华文楷体" pitchFamily="2" charset="-122"/>
                <a:ea typeface="华文楷体" pitchFamily="2" charset="-122"/>
              </a:rPr>
              <a:t>本文主要论述了什么观点？作者是怎么论述的？ （理清文章脉络</a:t>
            </a:r>
            <a:r>
              <a:rPr lang="zh-CN" altLang="en-US" sz="2400" b="1" dirty="0" smtClean="0">
                <a:latin typeface="华文楷体" pitchFamily="2" charset="-122"/>
                <a:ea typeface="华文楷体" pitchFamily="2" charset="-122"/>
              </a:rPr>
              <a:t>，展示板书。</a:t>
            </a:r>
            <a:r>
              <a:rPr lang="zh-CN" altLang="zh-CN" sz="2400" b="1" dirty="0" smtClean="0">
                <a:latin typeface="华文楷体" pitchFamily="2" charset="-122"/>
                <a:ea typeface="华文楷体" pitchFamily="2" charset="-122"/>
              </a:rPr>
              <a:t>）</a:t>
            </a:r>
            <a:endParaRPr lang="en-US" altLang="zh-CN" sz="2400" b="1" dirty="0" smtClean="0">
              <a:latin typeface="华文楷体" pitchFamily="2" charset="-122"/>
              <a:ea typeface="华文楷体" pitchFamily="2" charset="-122"/>
            </a:endParaRPr>
          </a:p>
          <a:p>
            <a:endParaRPr lang="zh-CN" altLang="zh-CN" sz="2400" b="1"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2. </a:t>
            </a:r>
            <a:r>
              <a:rPr lang="zh-CN" altLang="zh-CN" sz="2400" b="1" dirty="0" smtClean="0">
                <a:latin typeface="华文楷体" pitchFamily="2" charset="-122"/>
                <a:ea typeface="华文楷体" pitchFamily="2" charset="-122"/>
              </a:rPr>
              <a:t>如何理解“教学相长”这一观点？它与现代意义上的“教学相长”一样吗？（突破重点）</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strips(downRight)">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579417" y="1340241"/>
            <a:ext cx="9025249"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CN" altLang="zh-CN" sz="2400" b="1" dirty="0" smtClean="0">
                <a:latin typeface="华文楷体" pitchFamily="2" charset="-122"/>
                <a:ea typeface="华文楷体" pitchFamily="2" charset="-122"/>
              </a:rPr>
              <a:t>五、研读文本</a:t>
            </a:r>
            <a:endParaRPr lang="en-US" altLang="zh-CN" sz="2400" b="1"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3.</a:t>
            </a:r>
            <a:r>
              <a:rPr lang="zh-CN" altLang="zh-CN" sz="2400" b="1" dirty="0" smtClean="0">
                <a:latin typeface="华文楷体" pitchFamily="2" charset="-122"/>
                <a:ea typeface="华文楷体" pitchFamily="2" charset="-122"/>
              </a:rPr>
              <a:t>“教学相长”与“学学半”的相同点和不同点是什么？</a:t>
            </a:r>
            <a:endParaRPr lang="en-US" altLang="zh-CN" sz="2400" b="1" dirty="0" smtClean="0">
              <a:latin typeface="华文楷体" pitchFamily="2" charset="-122"/>
              <a:ea typeface="华文楷体" pitchFamily="2" charset="-122"/>
            </a:endParaRPr>
          </a:p>
          <a:p>
            <a:endParaRPr lang="zh-CN" altLang="zh-CN" sz="2400" b="1" dirty="0" smtClean="0">
              <a:latin typeface="华文楷体" pitchFamily="2" charset="-122"/>
              <a:ea typeface="华文楷体" pitchFamily="2" charset="-122"/>
            </a:endParaRPr>
          </a:p>
          <a:p>
            <a:r>
              <a:rPr lang="en-US" altLang="zh-CN" sz="2400" dirty="0" smtClean="0">
                <a:latin typeface="华文楷体" pitchFamily="2" charset="-122"/>
                <a:ea typeface="华文楷体" pitchFamily="2" charset="-122"/>
              </a:rPr>
              <a:t>     </a:t>
            </a:r>
            <a:r>
              <a:rPr lang="zh-CN" altLang="zh-CN" sz="2400" dirty="0" smtClean="0">
                <a:latin typeface="华文楷体" pitchFamily="2" charset="-122"/>
                <a:ea typeface="华文楷体" pitchFamily="2" charset="-122"/>
              </a:rPr>
              <a:t>（设计意图：在对比学习的基础上，加深课文含义的理解，更正确地掌握文意，并且培养学生在以后的学习中养成对比分析的良好学习习惯。）</a:t>
            </a:r>
            <a:endParaRPr lang="en-US" altLang="zh-CN" sz="2400" dirty="0" smtClean="0">
              <a:latin typeface="华文楷体" pitchFamily="2" charset="-122"/>
              <a:ea typeface="华文楷体" pitchFamily="2" charset="-122"/>
            </a:endParaRPr>
          </a:p>
          <a:p>
            <a:endParaRPr lang="zh-CN" altLang="zh-CN" sz="2400" dirty="0" smtClean="0">
              <a:latin typeface="华文楷体" pitchFamily="2" charset="-122"/>
              <a:ea typeface="华文楷体" pitchFamily="2" charset="-122"/>
            </a:endParaRPr>
          </a:p>
          <a:p>
            <a:r>
              <a:rPr lang="en-US" altLang="zh-CN" sz="2400" b="1" smtClean="0">
                <a:latin typeface="华文楷体" pitchFamily="2" charset="-122"/>
                <a:ea typeface="华文楷体" pitchFamily="2" charset="-122"/>
              </a:rPr>
              <a:t>4</a:t>
            </a:r>
            <a:r>
              <a:rPr lang="en-US" altLang="zh-CN" sz="2400" b="1" smtClean="0">
                <a:latin typeface="华文楷体" pitchFamily="2" charset="-122"/>
                <a:ea typeface="华文楷体" pitchFamily="2" charset="-122"/>
              </a:rPr>
              <a:t>. </a:t>
            </a:r>
            <a:r>
              <a:rPr lang="zh-CN" altLang="zh-CN" sz="2400" b="1" smtClean="0">
                <a:latin typeface="华文楷体" pitchFamily="2" charset="-122"/>
                <a:ea typeface="华文楷体" pitchFamily="2" charset="-122"/>
              </a:rPr>
              <a:t>小结</a:t>
            </a:r>
            <a:r>
              <a:rPr lang="zh-CN" altLang="zh-CN" sz="2400" b="1" dirty="0" smtClean="0">
                <a:latin typeface="华文楷体" pitchFamily="2" charset="-122"/>
                <a:ea typeface="华文楷体" pitchFamily="2" charset="-122"/>
              </a:rPr>
              <a:t>：本文论述了教与学的关系问题，说明了教和学是相辅相成的，是互相促进的道理</a:t>
            </a:r>
            <a:r>
              <a:rPr lang="zh-CN" altLang="en-US" sz="2400" b="1" dirty="0" smtClean="0">
                <a:latin typeface="华文楷体" pitchFamily="2" charset="-122"/>
                <a:ea typeface="华文楷体" pitchFamily="2" charset="-122"/>
              </a:rPr>
              <a:t>。</a:t>
            </a:r>
            <a:endParaRPr lang="zh-CN" altLang="zh-CN" sz="2400" b="1" dirty="0" smtClean="0">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strips(downRight)">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353785" y="1193597"/>
            <a:ext cx="947651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CN" altLang="en-US" sz="2400" b="1" dirty="0" smtClean="0">
                <a:latin typeface="华文楷体" pitchFamily="2" charset="-122"/>
                <a:ea typeface="华文楷体" pitchFamily="2" charset="-122"/>
              </a:rPr>
              <a:t>六、拓展延伸</a:t>
            </a:r>
            <a:endParaRPr lang="en-US" altLang="zh-CN" sz="2400" b="1" dirty="0" smtClean="0">
              <a:latin typeface="华文楷体" pitchFamily="2" charset="-122"/>
              <a:ea typeface="华文楷体" pitchFamily="2" charset="-122"/>
            </a:endParaRPr>
          </a:p>
          <a:p>
            <a:endParaRPr lang="zh-CN" altLang="en-US" sz="2400" b="1" dirty="0" smtClean="0">
              <a:latin typeface="华文楷体" pitchFamily="2" charset="-122"/>
              <a:ea typeface="华文楷体" pitchFamily="2" charset="-122"/>
            </a:endParaRPr>
          </a:p>
          <a:p>
            <a:r>
              <a:rPr lang="en-US" altLang="zh-CN" sz="2400" b="1" smtClean="0">
                <a:latin typeface="华文楷体" pitchFamily="2" charset="-122"/>
                <a:ea typeface="华文楷体" pitchFamily="2" charset="-122"/>
              </a:rPr>
              <a:t>1</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学习</a:t>
            </a:r>
            <a:r>
              <a:rPr lang="zh-CN" altLang="en-US" sz="2400" b="1" dirty="0" smtClean="0">
                <a:latin typeface="华文楷体" pitchFamily="2" charset="-122"/>
                <a:ea typeface="华文楷体" pitchFamily="2" charset="-122"/>
              </a:rPr>
              <a:t>本文后，结合自己的学习经验，谈谈本文能给你怎样的启示？</a:t>
            </a:r>
            <a:endParaRPr lang="en-US" altLang="zh-CN" sz="2400" b="1" dirty="0" smtClean="0">
              <a:latin typeface="华文楷体" pitchFamily="2" charset="-122"/>
              <a:ea typeface="华文楷体" pitchFamily="2" charset="-122"/>
            </a:endParaRPr>
          </a:p>
          <a:p>
            <a:r>
              <a:rPr lang="zh-CN" altLang="en-US" sz="2400" b="1" dirty="0" smtClean="0">
                <a:latin typeface="华文楷体" pitchFamily="2" charset="-122"/>
                <a:ea typeface="华文楷体" pitchFamily="2" charset="-122"/>
              </a:rPr>
              <a:t> </a:t>
            </a:r>
          </a:p>
          <a:p>
            <a:r>
              <a:rPr lang="zh-CN" altLang="en-US" sz="2400" b="1" dirty="0" smtClean="0">
                <a:latin typeface="华文楷体" pitchFamily="2" charset="-122"/>
                <a:ea typeface="华文楷体" pitchFamily="2" charset="-122"/>
              </a:rPr>
              <a:t>    （</a:t>
            </a:r>
            <a:r>
              <a:rPr lang="zh-CN" altLang="en-US" sz="2400" dirty="0" smtClean="0">
                <a:latin typeface="华文楷体" pitchFamily="2" charset="-122"/>
                <a:ea typeface="华文楷体" pitchFamily="2" charset="-122"/>
              </a:rPr>
              <a:t>设计意图：教是为了不教，学会是为了会学。学生正感受到“收获”的满足感时，我让学生说出自己的想法，把“收获”变为创造。）</a:t>
            </a:r>
            <a:endParaRPr lang="en-US" altLang="zh-CN" sz="2400" dirty="0" smtClean="0">
              <a:latin typeface="华文楷体" pitchFamily="2" charset="-122"/>
              <a:ea typeface="华文楷体" pitchFamily="2" charset="-122"/>
            </a:endParaRPr>
          </a:p>
          <a:p>
            <a:endParaRPr lang="zh-CN" altLang="en-US" sz="2400" dirty="0" smtClean="0">
              <a:latin typeface="华文楷体" pitchFamily="2" charset="-122"/>
              <a:ea typeface="华文楷体" pitchFamily="2" charset="-122"/>
            </a:endParaRPr>
          </a:p>
        </p:txBody>
      </p:sp>
      <p:sp>
        <p:nvSpPr>
          <p:cNvPr id="13" name="TextBox 12"/>
          <p:cNvSpPr txBox="1"/>
          <p:nvPr/>
        </p:nvSpPr>
        <p:spPr>
          <a:xfrm>
            <a:off x="1401290" y="3681351"/>
            <a:ext cx="9001494" cy="2677656"/>
          </a:xfrm>
          <a:prstGeom prst="rect">
            <a:avLst/>
          </a:prstGeom>
          <a:noFill/>
        </p:spPr>
        <p:txBody>
          <a:bodyPr wrap="square" rtlCol="0">
            <a:spAutoFit/>
          </a:bodyPr>
          <a:lstStyle/>
          <a:p>
            <a:pPr lvl="0"/>
            <a:r>
              <a:rPr lang="en-US" altLang="zh-CN" sz="2400" b="1" dirty="0" smtClean="0">
                <a:solidFill>
                  <a:prstClr val="black"/>
                </a:solidFill>
                <a:latin typeface="华文楷体" pitchFamily="2" charset="-122"/>
                <a:ea typeface="华文楷体" pitchFamily="2" charset="-122"/>
              </a:rPr>
              <a:t>2</a:t>
            </a:r>
            <a:r>
              <a:rPr lang="en-US" altLang="zh-CN" sz="2400" b="1" smtClean="0">
                <a:solidFill>
                  <a:prstClr val="black"/>
                </a:solidFill>
                <a:latin typeface="华文楷体" pitchFamily="2" charset="-122"/>
                <a:ea typeface="华文楷体" pitchFamily="2" charset="-122"/>
              </a:rPr>
              <a:t>. </a:t>
            </a:r>
            <a:r>
              <a:rPr lang="en-US" altLang="zh-CN" sz="2400" b="1" smtClean="0">
                <a:solidFill>
                  <a:prstClr val="black"/>
                </a:solidFill>
                <a:latin typeface="华文楷体" pitchFamily="2" charset="-122"/>
                <a:ea typeface="华文楷体" pitchFamily="2" charset="-122"/>
              </a:rPr>
              <a:t> </a:t>
            </a:r>
            <a:r>
              <a:rPr lang="zh-CN" altLang="en-US" sz="2400" b="1" smtClean="0">
                <a:solidFill>
                  <a:prstClr val="black"/>
                </a:solidFill>
                <a:latin typeface="华文楷体" pitchFamily="2" charset="-122"/>
                <a:ea typeface="华文楷体" pitchFamily="2" charset="-122"/>
              </a:rPr>
              <a:t>课外</a:t>
            </a:r>
            <a:r>
              <a:rPr lang="zh-CN" altLang="en-US" sz="2400" b="1" dirty="0" smtClean="0">
                <a:solidFill>
                  <a:prstClr val="black"/>
                </a:solidFill>
                <a:latin typeface="华文楷体" pitchFamily="2" charset="-122"/>
                <a:ea typeface="华文楷体" pitchFamily="2" charset="-122"/>
              </a:rPr>
              <a:t>积累：</a:t>
            </a:r>
            <a:endParaRPr lang="en-US" altLang="zh-CN" sz="2400" b="1" dirty="0" smtClean="0">
              <a:solidFill>
                <a:prstClr val="black"/>
              </a:solidFill>
              <a:latin typeface="华文楷体" pitchFamily="2" charset="-122"/>
              <a:ea typeface="华文楷体" pitchFamily="2" charset="-122"/>
            </a:endParaRPr>
          </a:p>
          <a:p>
            <a:pPr lvl="0"/>
            <a:endParaRPr lang="zh-CN" altLang="en-US" sz="2400" b="1" dirty="0" smtClean="0">
              <a:solidFill>
                <a:prstClr val="black"/>
              </a:solidFill>
              <a:latin typeface="华文楷体" pitchFamily="2" charset="-122"/>
              <a:ea typeface="华文楷体" pitchFamily="2" charset="-122"/>
            </a:endParaRPr>
          </a:p>
          <a:p>
            <a:pPr lvl="0"/>
            <a:r>
              <a:rPr lang="zh-CN" altLang="en-US" sz="2400" b="1" dirty="0" smtClean="0">
                <a:solidFill>
                  <a:prstClr val="black"/>
                </a:solidFill>
                <a:latin typeface="华文楷体" pitchFamily="2" charset="-122"/>
                <a:ea typeface="华文楷体" pitchFamily="2" charset="-122"/>
              </a:rPr>
              <a:t>     学习过程五步骤：博学之、审问之、慎思之、明辨之、笃行之</a:t>
            </a:r>
          </a:p>
          <a:p>
            <a:pPr lvl="0"/>
            <a:r>
              <a:rPr lang="zh-CN" altLang="en-US" sz="2400" b="1" dirty="0" smtClean="0">
                <a:solidFill>
                  <a:prstClr val="black"/>
                </a:solidFill>
                <a:latin typeface="华文楷体" pitchFamily="2" charset="-122"/>
                <a:ea typeface="华文楷体" pitchFamily="2" charset="-122"/>
              </a:rPr>
              <a:t>     学者有四失：或失则多</a:t>
            </a:r>
            <a:r>
              <a:rPr lang="en-US" altLang="zh-CN" sz="2400" b="1" dirty="0" smtClean="0">
                <a:solidFill>
                  <a:prstClr val="black"/>
                </a:solidFill>
                <a:latin typeface="华文楷体" pitchFamily="2" charset="-122"/>
                <a:ea typeface="华文楷体" pitchFamily="2" charset="-122"/>
              </a:rPr>
              <a:t>,</a:t>
            </a:r>
            <a:r>
              <a:rPr lang="zh-CN" altLang="en-US" sz="2400" b="1" dirty="0" smtClean="0">
                <a:solidFill>
                  <a:prstClr val="black"/>
                </a:solidFill>
                <a:latin typeface="华文楷体" pitchFamily="2" charset="-122"/>
                <a:ea typeface="华文楷体" pitchFamily="2" charset="-122"/>
              </a:rPr>
              <a:t>或失则寡</a:t>
            </a:r>
            <a:r>
              <a:rPr lang="en-US" altLang="zh-CN" sz="2400" b="1" dirty="0" smtClean="0">
                <a:solidFill>
                  <a:prstClr val="black"/>
                </a:solidFill>
                <a:latin typeface="华文楷体" pitchFamily="2" charset="-122"/>
                <a:ea typeface="华文楷体" pitchFamily="2" charset="-122"/>
              </a:rPr>
              <a:t>,</a:t>
            </a:r>
            <a:r>
              <a:rPr lang="zh-CN" altLang="en-US" sz="2400" b="1" dirty="0" smtClean="0">
                <a:solidFill>
                  <a:prstClr val="black"/>
                </a:solidFill>
                <a:latin typeface="华文楷体" pitchFamily="2" charset="-122"/>
                <a:ea typeface="华文楷体" pitchFamily="2" charset="-122"/>
              </a:rPr>
              <a:t>或失则易</a:t>
            </a:r>
            <a:r>
              <a:rPr lang="en-US" altLang="zh-CN" sz="2400" b="1" dirty="0" smtClean="0">
                <a:solidFill>
                  <a:prstClr val="black"/>
                </a:solidFill>
                <a:latin typeface="华文楷体" pitchFamily="2" charset="-122"/>
                <a:ea typeface="华文楷体" pitchFamily="2" charset="-122"/>
              </a:rPr>
              <a:t>,</a:t>
            </a:r>
            <a:r>
              <a:rPr lang="zh-CN" altLang="en-US" sz="2400" b="1" dirty="0" smtClean="0">
                <a:solidFill>
                  <a:prstClr val="black"/>
                </a:solidFill>
                <a:latin typeface="华文楷体" pitchFamily="2" charset="-122"/>
                <a:ea typeface="华文楷体" pitchFamily="2" charset="-122"/>
              </a:rPr>
              <a:t>或失则止。</a:t>
            </a:r>
            <a:endParaRPr lang="en-US" altLang="zh-CN" sz="2400" b="1" dirty="0" smtClean="0">
              <a:solidFill>
                <a:prstClr val="black"/>
              </a:solidFill>
              <a:latin typeface="华文楷体" pitchFamily="2" charset="-122"/>
              <a:ea typeface="华文楷体" pitchFamily="2" charset="-122"/>
            </a:endParaRPr>
          </a:p>
          <a:p>
            <a:pPr lvl="0"/>
            <a:endParaRPr lang="zh-CN" altLang="en-US" sz="2400" b="1" dirty="0" smtClean="0">
              <a:solidFill>
                <a:prstClr val="black"/>
              </a:solidFill>
              <a:latin typeface="华文楷体" pitchFamily="2" charset="-122"/>
              <a:ea typeface="华文楷体" pitchFamily="2" charset="-122"/>
            </a:endParaRPr>
          </a:p>
          <a:p>
            <a:pPr lvl="0"/>
            <a:r>
              <a:rPr lang="zh-CN" altLang="en-US" sz="2400" dirty="0" smtClean="0">
                <a:solidFill>
                  <a:prstClr val="black"/>
                </a:solidFill>
                <a:latin typeface="华文楷体" pitchFamily="2" charset="-122"/>
                <a:ea typeface="华文楷体" pitchFamily="2" charset="-122"/>
              </a:rPr>
              <a:t>   （ 设计意图：由课内到课外，让学生积累更多的学习方法，助力学生今后的学习。）</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strips(upRight)">
                                      <p:cBhvr>
                                        <p:cTn id="7" dur="500"/>
                                        <p:tgtEl>
                                          <p:spTgt spid="614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lide(fromLeft)">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01286" y="1286207"/>
            <a:ext cx="947651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CN" altLang="en-US" sz="2400" b="1" dirty="0" smtClean="0">
                <a:latin typeface="华文楷体" pitchFamily="2" charset="-122"/>
                <a:ea typeface="华文楷体" pitchFamily="2" charset="-122"/>
              </a:rPr>
              <a:t>七、课后作业</a:t>
            </a:r>
            <a:endParaRPr lang="en-US" altLang="zh-CN" sz="2400" b="1" dirty="0" smtClean="0">
              <a:latin typeface="华文楷体" pitchFamily="2" charset="-122"/>
              <a:ea typeface="华文楷体" pitchFamily="2" charset="-122"/>
            </a:endParaRPr>
          </a:p>
          <a:p>
            <a:endParaRPr lang="zh-CN" altLang="en-US" sz="2400" b="1" dirty="0" smtClean="0">
              <a:latin typeface="华文楷体" pitchFamily="2" charset="-122"/>
              <a:ea typeface="华文楷体" pitchFamily="2" charset="-122"/>
            </a:endParaRPr>
          </a:p>
          <a:p>
            <a:r>
              <a:rPr lang="en-US" altLang="zh-CN" sz="2400" b="1" smtClean="0">
                <a:latin typeface="华文楷体" pitchFamily="2" charset="-122"/>
                <a:ea typeface="华文楷体" pitchFamily="2" charset="-122"/>
              </a:rPr>
              <a:t>1</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背诵</a:t>
            </a:r>
            <a:r>
              <a:rPr lang="zh-CN" altLang="en-US" sz="2400" b="1" dirty="0" smtClean="0">
                <a:latin typeface="华文楷体" pitchFamily="2" charset="-122"/>
                <a:ea typeface="华文楷体" pitchFamily="2" charset="-122"/>
              </a:rPr>
              <a:t>课文，整理重点字词，译文。</a:t>
            </a:r>
            <a:endParaRPr lang="en-US" altLang="zh-CN" sz="2400" b="1" dirty="0" smtClean="0">
              <a:latin typeface="华文楷体" pitchFamily="2" charset="-122"/>
              <a:ea typeface="华文楷体" pitchFamily="2" charset="-122"/>
            </a:endParaRPr>
          </a:p>
          <a:p>
            <a:endParaRPr lang="zh-CN" altLang="en-US" sz="2400" b="1" dirty="0" smtClean="0">
              <a:latin typeface="华文楷体" pitchFamily="2" charset="-122"/>
              <a:ea typeface="华文楷体" pitchFamily="2" charset="-122"/>
            </a:endParaRPr>
          </a:p>
          <a:p>
            <a:r>
              <a:rPr lang="en-US" altLang="zh-CN" sz="2400" b="1" smtClean="0">
                <a:latin typeface="华文楷体" pitchFamily="2" charset="-122"/>
                <a:ea typeface="华文楷体" pitchFamily="2" charset="-122"/>
              </a:rPr>
              <a:t>2</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摘抄</a:t>
            </a:r>
            <a:r>
              <a:rPr lang="en-US" altLang="zh-CN" sz="2400" b="1" dirty="0" smtClean="0">
                <a:latin typeface="华文楷体" pitchFamily="2" charset="-122"/>
                <a:ea typeface="华文楷体" pitchFamily="2" charset="-122"/>
              </a:rPr>
              <a:t>《</a:t>
            </a:r>
            <a:r>
              <a:rPr lang="zh-CN" altLang="en-US" sz="2400" b="1" dirty="0" smtClean="0">
                <a:latin typeface="华文楷体" pitchFamily="2" charset="-122"/>
                <a:ea typeface="华文楷体" pitchFamily="2" charset="-122"/>
              </a:rPr>
              <a:t>礼记</a:t>
            </a:r>
            <a:r>
              <a:rPr lang="en-US" altLang="zh-CN" sz="2400" b="1" dirty="0" smtClean="0">
                <a:latin typeface="华文楷体" pitchFamily="2" charset="-122"/>
                <a:ea typeface="华文楷体" pitchFamily="2" charset="-122"/>
              </a:rPr>
              <a:t>·</a:t>
            </a:r>
            <a:r>
              <a:rPr lang="zh-CN" altLang="en-US" sz="2400" b="1" dirty="0" smtClean="0">
                <a:latin typeface="华文楷体" pitchFamily="2" charset="-122"/>
                <a:ea typeface="华文楷体" pitchFamily="2" charset="-122"/>
              </a:rPr>
              <a:t>学记</a:t>
            </a:r>
            <a:r>
              <a:rPr lang="en-US" altLang="zh-CN" sz="2400" b="1" dirty="0" smtClean="0">
                <a:latin typeface="华文楷体" pitchFamily="2" charset="-122"/>
                <a:ea typeface="华文楷体" pitchFamily="2" charset="-122"/>
              </a:rPr>
              <a:t>》</a:t>
            </a:r>
            <a:r>
              <a:rPr lang="zh-CN" altLang="en-US" sz="2400" b="1" dirty="0" smtClean="0">
                <a:latin typeface="华文楷体" pitchFamily="2" charset="-122"/>
                <a:ea typeface="华文楷体" pitchFamily="2" charset="-122"/>
              </a:rPr>
              <a:t>中关于学习的名言警句，积累理解背诵。</a:t>
            </a:r>
            <a:endParaRPr lang="en-US" altLang="zh-CN" sz="2400" b="1" dirty="0" smtClean="0">
              <a:latin typeface="华文楷体" pitchFamily="2" charset="-122"/>
              <a:ea typeface="华文楷体" pitchFamily="2" charset="-122"/>
            </a:endParaRPr>
          </a:p>
          <a:p>
            <a:endParaRPr lang="zh-CN" altLang="en-US" sz="2400" b="1" dirty="0" smtClean="0">
              <a:latin typeface="华文楷体" pitchFamily="2" charset="-122"/>
              <a:ea typeface="华文楷体" pitchFamily="2" charset="-122"/>
            </a:endParaRPr>
          </a:p>
          <a:p>
            <a:r>
              <a:rPr lang="zh-CN" altLang="en-US" sz="2400" dirty="0" smtClean="0">
                <a:latin typeface="华文楷体" pitchFamily="2" charset="-122"/>
                <a:ea typeface="华文楷体" pitchFamily="2" charset="-122"/>
              </a:rPr>
              <a:t>     （设计意图： 课后通过背诵课文，积累文言字词，来巩固课堂上所学知识；用多摘抄积累、熟读成诵等方法培养学生良好读书习惯，终身受益。）</a:t>
            </a:r>
          </a:p>
          <a:p>
            <a:r>
              <a:rPr lang="zh-CN" altLang="en-US" sz="2400" b="1" dirty="0" smtClean="0">
                <a:latin typeface="华文楷体" pitchFamily="2" charset="-122"/>
                <a:ea typeface="华文楷体" pitchFamily="2" charset="-122"/>
              </a:rPr>
              <a:t> </a:t>
            </a:r>
          </a:p>
          <a:p>
            <a:endParaRPr lang="zh-CN" altLang="en-US" sz="2400" dirty="0" smtClean="0">
              <a:latin typeface="华文楷体" pitchFamily="2" charset="-122"/>
              <a:ea typeface="华文楷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strips(upRight)">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grpSp>
        <p:nvGrpSpPr>
          <p:cNvPr id="22" name="组合 21"/>
          <p:cNvGrpSpPr/>
          <p:nvPr/>
        </p:nvGrpSpPr>
        <p:grpSpPr>
          <a:xfrm>
            <a:off x="1373323" y="1884821"/>
            <a:ext cx="8463603" cy="3108543"/>
            <a:chOff x="411422" y="1552312"/>
            <a:chExt cx="8463603" cy="3108543"/>
          </a:xfrm>
        </p:grpSpPr>
        <p:sp>
          <p:nvSpPr>
            <p:cNvPr id="23" name="矩形 22"/>
            <p:cNvSpPr/>
            <p:nvPr/>
          </p:nvSpPr>
          <p:spPr>
            <a:xfrm>
              <a:off x="411422" y="1552312"/>
              <a:ext cx="8463603" cy="3108543"/>
            </a:xfrm>
            <a:prstGeom prst="rect">
              <a:avLst/>
            </a:prstGeom>
            <a:ln w="12700">
              <a:noFill/>
            </a:ln>
          </p:spPr>
          <p:txBody>
            <a:bodyPr wrap="square">
              <a:spAutoFit/>
            </a:bodyPr>
            <a:lstStyle/>
            <a:p>
              <a:r>
                <a:rPr lang="zh-CN" altLang="en-US" sz="2400" b="1" dirty="0" smtClean="0">
                  <a:latin typeface="华文楷体" pitchFamily="2" charset="-122"/>
                  <a:ea typeface="华文楷体" pitchFamily="2" charset="-122"/>
                </a:rPr>
                <a:t>                   </a:t>
              </a:r>
              <a:r>
                <a:rPr lang="zh-CN" altLang="en-US" sz="2400" b="1" dirty="0" smtClean="0">
                  <a:solidFill>
                    <a:srgbClr val="0000FF"/>
                  </a:solidFill>
                  <a:latin typeface="华文楷体" pitchFamily="2" charset="-122"/>
                  <a:ea typeface="华文楷体" pitchFamily="2" charset="-122"/>
                </a:rPr>
                <a:t>类比</a:t>
              </a:r>
              <a:r>
                <a:rPr lang="zh-CN" altLang="en-US" sz="2400" b="1" dirty="0">
                  <a:solidFill>
                    <a:srgbClr val="0000FF"/>
                  </a:solidFill>
                  <a:latin typeface="华文楷体" pitchFamily="2" charset="-122"/>
                  <a:ea typeface="华文楷体" pitchFamily="2" charset="-122"/>
                </a:rPr>
                <a:t>引入  </a:t>
              </a:r>
              <a:r>
                <a:rPr lang="zh-CN" altLang="en-US" sz="2400" b="1" dirty="0" smtClean="0">
                  <a:solidFill>
                    <a:srgbClr val="0000FF"/>
                  </a:solidFill>
                  <a:latin typeface="华文楷体" pitchFamily="2" charset="-122"/>
                  <a:ea typeface="华文楷体" pitchFamily="2" charset="-122"/>
                </a:rPr>
                <a:t>     </a:t>
              </a:r>
              <a:r>
                <a:rPr lang="zh-CN" altLang="en-US" sz="2400" b="1" dirty="0" smtClean="0">
                  <a:latin typeface="华文楷体" pitchFamily="2" charset="-122"/>
                  <a:ea typeface="华文楷体" pitchFamily="2" charset="-122"/>
                </a:rPr>
                <a:t>弗</a:t>
              </a:r>
              <a:r>
                <a:rPr lang="zh-CN" altLang="en-US" sz="2400" b="1" dirty="0">
                  <a:latin typeface="华文楷体" pitchFamily="2" charset="-122"/>
                  <a:ea typeface="华文楷体" pitchFamily="2" charset="-122"/>
                </a:rPr>
                <a:t>食嘉肴，不知其旨</a:t>
              </a:r>
            </a:p>
            <a:p>
              <a:r>
                <a:rPr lang="zh-CN" altLang="en-US" sz="2400" b="1" dirty="0">
                  <a:latin typeface="华文楷体" pitchFamily="2" charset="-122"/>
                  <a:ea typeface="华文楷体" pitchFamily="2" charset="-122"/>
                </a:rPr>
                <a:t>                       </a:t>
              </a:r>
              <a:r>
                <a:rPr lang="zh-CN" altLang="en-US" sz="2400" b="1" dirty="0" smtClean="0">
                  <a:latin typeface="华文楷体" pitchFamily="2" charset="-122"/>
                  <a:ea typeface="华文楷体" pitchFamily="2" charset="-122"/>
                </a:rPr>
                <a:t>                   弗</a:t>
              </a:r>
              <a:r>
                <a:rPr lang="zh-CN" altLang="en-US" sz="2400" b="1" dirty="0">
                  <a:latin typeface="华文楷体" pitchFamily="2" charset="-122"/>
                  <a:ea typeface="华文楷体" pitchFamily="2" charset="-122"/>
                </a:rPr>
                <a:t>学至道，不知其善        </a:t>
              </a:r>
              <a:r>
                <a:rPr lang="zh-CN" altLang="en-US" sz="2400" b="1" dirty="0" smtClean="0">
                  <a:latin typeface="华文楷体" pitchFamily="2" charset="-122"/>
                  <a:ea typeface="华文楷体" pitchFamily="2" charset="-122"/>
                </a:rPr>
                <a:t>                                            </a:t>
              </a:r>
              <a:endParaRPr lang="en-US" altLang="zh-CN" sz="2400" b="1" dirty="0" smtClean="0">
                <a:latin typeface="华文楷体" pitchFamily="2" charset="-122"/>
                <a:ea typeface="华文楷体" pitchFamily="2" charset="-122"/>
              </a:endParaRPr>
            </a:p>
            <a:p>
              <a:r>
                <a:rPr lang="zh-CN" altLang="en-US" sz="2400" b="1" smtClean="0">
                  <a:latin typeface="华文楷体" pitchFamily="2" charset="-122"/>
                  <a:ea typeface="华文楷体" pitchFamily="2" charset="-122"/>
                </a:rPr>
                <a:t>                                                                                      </a:t>
              </a:r>
              <a:r>
                <a:rPr lang="zh-CN" altLang="en-US" sz="2400" b="1" smtClean="0">
                  <a:solidFill>
                    <a:srgbClr val="FF0000"/>
                  </a:solidFill>
                  <a:latin typeface="华文楷体" pitchFamily="2" charset="-122"/>
                  <a:ea typeface="华文楷体" pitchFamily="2" charset="-122"/>
                </a:rPr>
                <a:t>教学</a:t>
              </a:r>
              <a:r>
                <a:rPr lang="zh-CN" altLang="en-US" sz="2400" b="1" dirty="0">
                  <a:solidFill>
                    <a:srgbClr val="FF0000"/>
                  </a:solidFill>
                  <a:latin typeface="华文楷体" pitchFamily="2" charset="-122"/>
                  <a:ea typeface="华文楷体" pitchFamily="2" charset="-122"/>
                </a:rPr>
                <a:t>能相</a:t>
              </a:r>
              <a:r>
                <a:rPr lang="zh-CN" altLang="en-US" sz="2400" b="1" dirty="0" smtClean="0">
                  <a:solidFill>
                    <a:srgbClr val="FF0000"/>
                  </a:solidFill>
                  <a:latin typeface="华文楷体" pitchFamily="2" charset="-122"/>
                  <a:ea typeface="华文楷体" pitchFamily="2" charset="-122"/>
                </a:rPr>
                <a:t>长</a:t>
              </a:r>
              <a:endParaRPr lang="zh-CN" altLang="en-US" sz="2400" b="1" dirty="0">
                <a:solidFill>
                  <a:srgbClr val="FF0000"/>
                </a:solidFill>
                <a:latin typeface="华文楷体" pitchFamily="2" charset="-122"/>
                <a:ea typeface="华文楷体" pitchFamily="2" charset="-122"/>
              </a:endParaRPr>
            </a:p>
            <a:p>
              <a:r>
                <a:rPr lang="zh-CN" altLang="en-US" sz="2400" b="1" dirty="0">
                  <a:latin typeface="华文楷体" pitchFamily="2" charset="-122"/>
                  <a:ea typeface="华文楷体" pitchFamily="2" charset="-122"/>
                </a:rPr>
                <a:t>虽有嘉肴   </a:t>
              </a:r>
              <a:r>
                <a:rPr lang="zh-CN" altLang="en-US" sz="2400" b="1" dirty="0" smtClean="0">
                  <a:solidFill>
                    <a:srgbClr val="0000FF"/>
                  </a:solidFill>
                  <a:latin typeface="华文楷体" pitchFamily="2" charset="-122"/>
                  <a:ea typeface="华文楷体" pitchFamily="2" charset="-122"/>
                </a:rPr>
                <a:t>逐</a:t>
              </a:r>
              <a:r>
                <a:rPr lang="zh-CN" altLang="en-US" sz="2400" b="1" dirty="0">
                  <a:solidFill>
                    <a:srgbClr val="0000FF"/>
                  </a:solidFill>
                  <a:latin typeface="华文楷体" pitchFamily="2" charset="-122"/>
                  <a:ea typeface="华文楷体" pitchFamily="2" charset="-122"/>
                </a:rPr>
                <a:t>层论证 </a:t>
              </a:r>
              <a:r>
                <a:rPr lang="zh-CN" altLang="en-US" sz="2400" b="1" dirty="0" smtClean="0">
                  <a:solidFill>
                    <a:srgbClr val="0000FF"/>
                  </a:solidFill>
                  <a:latin typeface="华文楷体" pitchFamily="2" charset="-122"/>
                  <a:ea typeface="华文楷体" pitchFamily="2" charset="-122"/>
                </a:rPr>
                <a:t>      </a:t>
              </a:r>
              <a:r>
                <a:rPr lang="zh-CN" altLang="en-US" sz="2400" b="1" dirty="0">
                  <a:latin typeface="华文楷体" pitchFamily="2" charset="-122"/>
                  <a:ea typeface="华文楷体" pitchFamily="2" charset="-122"/>
                </a:rPr>
                <a:t>学知不足，教后知</a:t>
              </a:r>
              <a:r>
                <a:rPr lang="zh-CN" altLang="en-US" sz="2400" b="1" dirty="0" smtClean="0">
                  <a:latin typeface="华文楷体" pitchFamily="2" charset="-122"/>
                  <a:ea typeface="华文楷体" pitchFamily="2" charset="-122"/>
                </a:rPr>
                <a:t>困        </a:t>
              </a:r>
              <a:r>
                <a:rPr lang="zh-CN" altLang="en-US" sz="2400" b="1" dirty="0" smtClean="0">
                  <a:solidFill>
                    <a:srgbClr val="FF0000"/>
                  </a:solidFill>
                  <a:latin typeface="华文楷体" pitchFamily="2" charset="-122"/>
                  <a:ea typeface="华文楷体" pitchFamily="2" charset="-122"/>
                </a:rPr>
                <a:t>实践</a:t>
              </a:r>
              <a:r>
                <a:rPr lang="zh-CN" altLang="en-US" sz="2400" b="1" dirty="0">
                  <a:solidFill>
                    <a:srgbClr val="FF0000"/>
                  </a:solidFill>
                  <a:latin typeface="华文楷体" pitchFamily="2" charset="-122"/>
                  <a:ea typeface="华文楷体" pitchFamily="2" charset="-122"/>
                </a:rPr>
                <a:t>出真知</a:t>
              </a:r>
            </a:p>
            <a:p>
              <a:r>
                <a:rPr lang="zh-CN" altLang="en-US" sz="2400" b="1" dirty="0" smtClean="0">
                  <a:latin typeface="华文楷体" pitchFamily="2" charset="-122"/>
                  <a:ea typeface="华文楷体" pitchFamily="2" charset="-122"/>
                </a:rPr>
                <a:t>                                          不足自反，知</a:t>
              </a:r>
              <a:r>
                <a:rPr lang="zh-CN" altLang="en-US" sz="2400" b="1" dirty="0">
                  <a:latin typeface="华文楷体" pitchFamily="2" charset="-122"/>
                  <a:ea typeface="华文楷体" pitchFamily="2" charset="-122"/>
                </a:rPr>
                <a:t>困</a:t>
              </a:r>
              <a:r>
                <a:rPr lang="zh-CN" altLang="en-US" sz="2400" b="1" dirty="0" smtClean="0">
                  <a:latin typeface="华文楷体" pitchFamily="2" charset="-122"/>
                  <a:ea typeface="华文楷体" pitchFamily="2" charset="-122"/>
                </a:rPr>
                <a:t>自强</a:t>
              </a:r>
              <a:endParaRPr lang="en-US" altLang="zh-CN" sz="2400" b="1" dirty="0" smtClean="0">
                <a:latin typeface="华文楷体" pitchFamily="2" charset="-122"/>
                <a:ea typeface="华文楷体" pitchFamily="2" charset="-122"/>
              </a:endParaRPr>
            </a:p>
            <a:p>
              <a:endParaRPr lang="en-US" altLang="zh-CN" sz="2400" b="1" dirty="0">
                <a:latin typeface="华文楷体" pitchFamily="2" charset="-122"/>
                <a:ea typeface="华文楷体" pitchFamily="2" charset="-122"/>
              </a:endParaRPr>
            </a:p>
            <a:p>
              <a:r>
                <a:rPr lang="en-US" altLang="zh-CN" sz="2400" b="1" dirty="0" smtClean="0">
                  <a:latin typeface="华文楷体" pitchFamily="2" charset="-122"/>
                  <a:ea typeface="华文楷体" pitchFamily="2" charset="-122"/>
                </a:rPr>
                <a:t>                   </a:t>
              </a:r>
              <a:r>
                <a:rPr lang="zh-CN" altLang="en-US" sz="2400" b="1" dirty="0" smtClean="0">
                  <a:solidFill>
                    <a:srgbClr val="0000FF"/>
                  </a:solidFill>
                  <a:latin typeface="华文楷体" pitchFamily="2" charset="-122"/>
                  <a:ea typeface="华文楷体" pitchFamily="2" charset="-122"/>
                </a:rPr>
                <a:t>引用作结</a:t>
              </a:r>
              <a:r>
                <a:rPr lang="zh-CN" altLang="en-US" sz="2400" b="1" dirty="0" smtClean="0">
                  <a:latin typeface="华文楷体" pitchFamily="2" charset="-122"/>
                  <a:ea typeface="华文楷体" pitchFamily="2" charset="-122"/>
                </a:rPr>
                <a:t> </a:t>
              </a:r>
              <a:r>
                <a:rPr lang="en-US" altLang="zh-CN" sz="2800" b="1" dirty="0" smtClean="0">
                  <a:latin typeface="华文楷体" pitchFamily="2" charset="-122"/>
                  <a:ea typeface="华文楷体" pitchFamily="2" charset="-122"/>
                </a:rPr>
                <a:t>— </a:t>
              </a:r>
              <a:r>
                <a:rPr lang="zh-CN" altLang="zh-CN" sz="2400" b="1" dirty="0" smtClean="0">
                  <a:latin typeface="华文楷体" pitchFamily="2" charset="-122"/>
                  <a:ea typeface="华文楷体" pitchFamily="2" charset="-122"/>
                </a:rPr>
                <a:t>学学</a:t>
              </a:r>
              <a:r>
                <a:rPr lang="zh-CN" altLang="zh-CN" sz="2400" b="1" dirty="0">
                  <a:latin typeface="华文楷体" pitchFamily="2" charset="-122"/>
                  <a:ea typeface="华文楷体" pitchFamily="2" charset="-122"/>
                </a:rPr>
                <a:t>半</a:t>
              </a:r>
              <a:endParaRPr lang="en-US" altLang="zh-CN" sz="2400" b="1" dirty="0" smtClean="0">
                <a:latin typeface="华文楷体" pitchFamily="2" charset="-122"/>
                <a:ea typeface="华文楷体" pitchFamily="2" charset="-122"/>
              </a:endParaRPr>
            </a:p>
            <a:p>
              <a:endParaRPr lang="zh-CN" altLang="en-US" sz="2400" b="1" dirty="0">
                <a:latin typeface="华文楷体" pitchFamily="2" charset="-122"/>
                <a:ea typeface="华文楷体" pitchFamily="2" charset="-122"/>
              </a:endParaRPr>
            </a:p>
          </p:txBody>
        </p:sp>
        <p:sp>
          <p:nvSpPr>
            <p:cNvPr id="24" name="左大括号 23"/>
            <p:cNvSpPr/>
            <p:nvPr/>
          </p:nvSpPr>
          <p:spPr>
            <a:xfrm>
              <a:off x="1773497" y="1779662"/>
              <a:ext cx="206215" cy="2376264"/>
            </a:xfrm>
            <a:prstGeom prst="lef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b="1" dirty="0"/>
            </a:p>
          </p:txBody>
        </p:sp>
        <p:grpSp>
          <p:nvGrpSpPr>
            <p:cNvPr id="25" name="组合 2"/>
            <p:cNvGrpSpPr/>
            <p:nvPr/>
          </p:nvGrpSpPr>
          <p:grpSpPr>
            <a:xfrm>
              <a:off x="3586747" y="1669556"/>
              <a:ext cx="3306115" cy="2376264"/>
              <a:chOff x="3586747" y="1669556"/>
              <a:chExt cx="3306115" cy="2376264"/>
            </a:xfrm>
          </p:grpSpPr>
          <p:sp>
            <p:nvSpPr>
              <p:cNvPr id="26" name="右大括号 25"/>
              <p:cNvSpPr/>
              <p:nvPr/>
            </p:nvSpPr>
            <p:spPr>
              <a:xfrm>
                <a:off x="6604830" y="1669556"/>
                <a:ext cx="288032" cy="2376264"/>
              </a:xfrm>
              <a:prstGeom prst="righ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b="1" dirty="0"/>
              </a:p>
            </p:txBody>
          </p:sp>
          <p:sp>
            <p:nvSpPr>
              <p:cNvPr id="27" name="左大括号 26"/>
              <p:cNvSpPr/>
              <p:nvPr/>
            </p:nvSpPr>
            <p:spPr>
              <a:xfrm>
                <a:off x="3586747" y="1707654"/>
                <a:ext cx="94868" cy="504056"/>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solidFill>
                    <a:srgbClr val="000000"/>
                  </a:solidFill>
                </a:endParaRPr>
              </a:p>
            </p:txBody>
          </p:sp>
          <p:sp>
            <p:nvSpPr>
              <p:cNvPr id="28" name="左大括号 27"/>
              <p:cNvSpPr/>
              <p:nvPr/>
            </p:nvSpPr>
            <p:spPr>
              <a:xfrm>
                <a:off x="3586747" y="2865239"/>
                <a:ext cx="94869" cy="498599"/>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sp>
        <p:nvSpPr>
          <p:cNvPr id="29" name="TextBox 28"/>
          <p:cNvSpPr txBox="1"/>
          <p:nvPr/>
        </p:nvSpPr>
        <p:spPr>
          <a:xfrm>
            <a:off x="1425039" y="1199408"/>
            <a:ext cx="1723549" cy="461665"/>
          </a:xfrm>
          <a:prstGeom prst="rect">
            <a:avLst/>
          </a:prstGeom>
          <a:noFill/>
        </p:spPr>
        <p:txBody>
          <a:bodyPr wrap="none" rtlCol="0">
            <a:spAutoFit/>
          </a:bodyPr>
          <a:lstStyle/>
          <a:p>
            <a:r>
              <a:rPr lang="zh-CN" altLang="en-US" sz="2400" b="1" dirty="0" smtClean="0">
                <a:latin typeface="华文楷体" pitchFamily="2" charset="-122"/>
                <a:ea typeface="华文楷体" pitchFamily="2" charset="-122"/>
              </a:rPr>
              <a:t>板书设计：</a:t>
            </a:r>
            <a:endParaRPr lang="zh-CN" altLang="en-US" sz="2400" b="1" dirty="0">
              <a:latin typeface="华文楷体" pitchFamily="2" charset="-122"/>
              <a:ea typeface="华文楷体" pitchFamily="2" charset="-122"/>
            </a:endParaRPr>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603166" y="1297798"/>
            <a:ext cx="8229601"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r>
              <a:rPr lang="zh-CN" altLang="en-US" sz="2400" b="1" dirty="0" smtClean="0">
                <a:latin typeface="华文楷体" pitchFamily="2" charset="-122"/>
                <a:ea typeface="华文楷体" pitchFamily="2" charset="-122"/>
              </a:rPr>
              <a:t>第二课时</a:t>
            </a:r>
            <a:endParaRPr lang="en-US" altLang="zh-CN" sz="2400" b="1" dirty="0" smtClean="0">
              <a:latin typeface="华文楷体" pitchFamily="2" charset="-122"/>
              <a:ea typeface="华文楷体" pitchFamily="2" charset="-122"/>
            </a:endParaRPr>
          </a:p>
          <a:p>
            <a:pPr lvl="0"/>
            <a:endParaRPr lang="en-US" altLang="zh-CN" sz="2400" b="1" dirty="0" smtClean="0">
              <a:latin typeface="华文楷体" pitchFamily="2" charset="-122"/>
              <a:ea typeface="华文楷体" pitchFamily="2" charset="-122"/>
            </a:endParaRPr>
          </a:p>
          <a:p>
            <a:pPr lvl="0"/>
            <a:r>
              <a:rPr lang="zh-CN" altLang="en-US" sz="2400" b="1" dirty="0" smtClean="0">
                <a:latin typeface="华文楷体" pitchFamily="2" charset="-122"/>
                <a:ea typeface="华文楷体" pitchFamily="2" charset="-122"/>
              </a:rPr>
              <a:t>一、情境导入</a:t>
            </a:r>
            <a:endParaRPr lang="en-US" altLang="zh-CN" sz="2400" b="1" dirty="0" smtClean="0">
              <a:latin typeface="华文楷体" pitchFamily="2" charset="-122"/>
              <a:ea typeface="华文楷体" pitchFamily="2" charset="-122"/>
            </a:endParaRPr>
          </a:p>
          <a:p>
            <a:pPr lvl="0"/>
            <a:endParaRPr lang="en-US" altLang="zh-CN"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 激发学生阅读兴趣）</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3" name="矩形 12"/>
          <p:cNvSpPr/>
          <p:nvPr/>
        </p:nvSpPr>
        <p:spPr>
          <a:xfrm>
            <a:off x="1619003" y="3478108"/>
            <a:ext cx="8795657" cy="1200329"/>
          </a:xfrm>
          <a:prstGeom prst="rect">
            <a:avLst/>
          </a:prstGeom>
        </p:spPr>
        <p:txBody>
          <a:bodyPr wrap="square">
            <a:spAutoFit/>
          </a:bodyPr>
          <a:lstStyle/>
          <a:p>
            <a:pPr lvl="0"/>
            <a:r>
              <a:rPr lang="zh-CN" altLang="en-US" sz="2400" b="1" dirty="0" smtClean="0">
                <a:latin typeface="华文楷体" pitchFamily="2" charset="-122"/>
                <a:ea typeface="华文楷体" pitchFamily="2" charset="-122"/>
              </a:rPr>
              <a:t>二、作品背景</a:t>
            </a:r>
            <a:endParaRPr lang="en-US" altLang="zh-CN" sz="2400" b="1" dirty="0" smtClean="0">
              <a:latin typeface="华文楷体" pitchFamily="2" charset="-122"/>
              <a:ea typeface="华文楷体" pitchFamily="2" charset="-122"/>
            </a:endParaRPr>
          </a:p>
          <a:p>
            <a:pPr lvl="0"/>
            <a:endParaRPr lang="en-US" altLang="zh-CN"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（设计意图：知人论世，有助于学生更准确理解文章内容）</a:t>
            </a:r>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fade">
                                      <p:cBhvr>
                                        <p:cTn id="7" dur="1000"/>
                                        <p:tgtEl>
                                          <p:spTgt spid="614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603166" y="911259"/>
            <a:ext cx="8229601"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endParaRPr lang="en-US" altLang="zh-CN" sz="2400" b="1" dirty="0" smtClean="0">
              <a:latin typeface="华文楷体" pitchFamily="2" charset="-122"/>
              <a:ea typeface="华文楷体" pitchFamily="2" charset="-122"/>
            </a:endParaRPr>
          </a:p>
          <a:p>
            <a:pPr lvl="0"/>
            <a:r>
              <a:rPr lang="zh-CN" altLang="en-US" sz="2400" b="1" dirty="0" smtClean="0">
                <a:latin typeface="华文楷体" pitchFamily="2" charset="-122"/>
                <a:ea typeface="华文楷体" pitchFamily="2" charset="-122"/>
              </a:rPr>
              <a:t>三、整体感知</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dirty="0" smtClean="0">
                <a:latin typeface="华文楷体" pitchFamily="2" charset="-122"/>
                <a:ea typeface="华文楷体" pitchFamily="2" charset="-122"/>
              </a:rPr>
              <a:t>1</a:t>
            </a:r>
            <a:r>
              <a:rPr lang="zh-CN" altLang="en-US" sz="2400" b="1" dirty="0" smtClean="0">
                <a:latin typeface="华文楷体" pitchFamily="2" charset="-122"/>
                <a:ea typeface="华文楷体" pitchFamily="2" charset="-122"/>
              </a:rPr>
              <a:t>．课件展示本课的生字词，学生自读课文扫除生字障碍。</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（设计意图：直观展示，提示学生掌握生字词。）</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3" name="矩形 12"/>
          <p:cNvSpPr/>
          <p:nvPr/>
        </p:nvSpPr>
        <p:spPr>
          <a:xfrm>
            <a:off x="1619004" y="3537490"/>
            <a:ext cx="7928758" cy="1569660"/>
          </a:xfrm>
          <a:prstGeom prst="rect">
            <a:avLst/>
          </a:prstGeom>
        </p:spPr>
        <p:txBody>
          <a:bodyPr wrap="square">
            <a:spAutoFit/>
          </a:bodyPr>
          <a:lstStyle/>
          <a:p>
            <a:pPr lvl="0"/>
            <a:r>
              <a:rPr lang="en-US" altLang="zh-CN" sz="2400" b="1" dirty="0" smtClean="0">
                <a:latin typeface="华文楷体" pitchFamily="2" charset="-122"/>
                <a:ea typeface="华文楷体" pitchFamily="2" charset="-122"/>
              </a:rPr>
              <a:t>2</a:t>
            </a:r>
            <a:r>
              <a:rPr lang="zh-CN" altLang="en-US" sz="2400" b="1" dirty="0" smtClean="0">
                <a:latin typeface="华文楷体" pitchFamily="2" charset="-122"/>
                <a:ea typeface="华文楷体" pitchFamily="2" charset="-122"/>
              </a:rPr>
              <a:t>．学生听读课文，感受朗读语气和划分节奏。</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（设计意图：以名家朗读为示范向导</a:t>
            </a:r>
            <a:r>
              <a:rPr lang="en-US" altLang="zh-CN" sz="2400" dirty="0" smtClean="0">
                <a:latin typeface="华文楷体" pitchFamily="2" charset="-122"/>
                <a:ea typeface="华文楷体" pitchFamily="2" charset="-122"/>
              </a:rPr>
              <a:t>,</a:t>
            </a:r>
            <a:r>
              <a:rPr lang="zh-CN" altLang="en-US" sz="2400" dirty="0" smtClean="0">
                <a:latin typeface="华文楷体" pitchFamily="2" charset="-122"/>
                <a:ea typeface="华文楷体" pitchFamily="2" charset="-122"/>
              </a:rPr>
              <a:t>让学生更好进入情境，把握文本。）</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fade">
                                      <p:cBhvr>
                                        <p:cTn id="7" dur="2000"/>
                                        <p:tgtEl>
                                          <p:spTgt spid="614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2" name="文本框 11"/>
          <p:cNvSpPr txBox="1"/>
          <p:nvPr/>
        </p:nvSpPr>
        <p:spPr>
          <a:xfrm>
            <a:off x="1534987" y="2591370"/>
            <a:ext cx="2514499" cy="830997"/>
          </a:xfrm>
          <a:prstGeom prst="rect">
            <a:avLst/>
          </a:prstGeom>
          <a:noFill/>
        </p:spPr>
        <p:txBody>
          <a:bodyPr wrap="square" rtlCol="0">
            <a:spAutoFit/>
          </a:bodyPr>
          <a:lstStyle/>
          <a:p>
            <a:pPr algn="ctr"/>
            <a:r>
              <a:rPr lang="zh-CN" altLang="en-US" sz="4800" b="1" dirty="0" smtClean="0">
                <a:solidFill>
                  <a:schemeClr val="tx1">
                    <a:lumMod val="75000"/>
                    <a:lumOff val="25000"/>
                  </a:schemeClr>
                </a:solidFill>
                <a:latin typeface="黑体" pitchFamily="49" charset="-122"/>
                <a:ea typeface="黑体" pitchFamily="49" charset="-122"/>
              </a:rPr>
              <a:t>目   录</a:t>
            </a:r>
            <a:endParaRPr lang="zh-CN" altLang="en-US" sz="4800" b="1" dirty="0">
              <a:solidFill>
                <a:schemeClr val="tx1">
                  <a:lumMod val="75000"/>
                  <a:lumOff val="25000"/>
                </a:schemeClr>
              </a:solidFill>
              <a:latin typeface="黑体" pitchFamily="49" charset="-122"/>
              <a:ea typeface="黑体" pitchFamily="49" charset="-122"/>
            </a:endParaRPr>
          </a:p>
        </p:txBody>
      </p:sp>
      <p:sp>
        <p:nvSpPr>
          <p:cNvPr id="28" name="文本框 18"/>
          <p:cNvSpPr txBox="1"/>
          <p:nvPr/>
        </p:nvSpPr>
        <p:spPr>
          <a:xfrm>
            <a:off x="5363168" y="1502395"/>
            <a:ext cx="1284961" cy="538605"/>
          </a:xfrm>
          <a:prstGeom prst="rect">
            <a:avLst/>
          </a:prstGeom>
          <a:noFill/>
        </p:spPr>
        <p:txBody>
          <a:bodyPr wrap="none" lIns="121917" tIns="60958" rIns="121917" bIns="60958">
            <a:spAutoFit/>
          </a:bodyPr>
          <a:lstStyle/>
          <a:p>
            <a:pPr>
              <a:defRPr/>
            </a:pPr>
            <a:r>
              <a:rPr lang="zh-CN" altLang="en-US" sz="2700" b="1" dirty="0" smtClean="0">
                <a:solidFill>
                  <a:schemeClr val="tx1">
                    <a:lumMod val="85000"/>
                    <a:lumOff val="15000"/>
                  </a:schemeClr>
                </a:solidFill>
                <a:latin typeface="华文楷体" pitchFamily="2" charset="-122"/>
                <a:ea typeface="华文楷体" pitchFamily="2" charset="-122"/>
              </a:rPr>
              <a:t>说教材</a:t>
            </a:r>
            <a:endParaRPr lang="zh-CN" altLang="en-US" sz="2700" b="1" dirty="0">
              <a:solidFill>
                <a:schemeClr val="tx1">
                  <a:lumMod val="85000"/>
                  <a:lumOff val="15000"/>
                </a:schemeClr>
              </a:solidFill>
              <a:latin typeface="华文楷体" pitchFamily="2" charset="-122"/>
              <a:ea typeface="华文楷体" pitchFamily="2" charset="-122"/>
            </a:endParaRPr>
          </a:p>
        </p:txBody>
      </p:sp>
      <p:grpSp>
        <p:nvGrpSpPr>
          <p:cNvPr id="29" name="组合 56"/>
          <p:cNvGrpSpPr>
            <a:grpSpLocks/>
          </p:cNvGrpSpPr>
          <p:nvPr/>
        </p:nvGrpSpPr>
        <p:grpSpPr bwMode="auto">
          <a:xfrm>
            <a:off x="4739387" y="1450879"/>
            <a:ext cx="571334" cy="661721"/>
            <a:chOff x="3555021" y="2047768"/>
            <a:chExt cx="428066" cy="497176"/>
          </a:xfrm>
        </p:grpSpPr>
        <p:sp>
          <p:nvSpPr>
            <p:cNvPr id="30" name="文本框 16"/>
            <p:cNvSpPr txBox="1"/>
            <p:nvPr/>
          </p:nvSpPr>
          <p:spPr>
            <a:xfrm>
              <a:off x="3555021" y="2047768"/>
              <a:ext cx="318514" cy="497176"/>
            </a:xfrm>
            <a:prstGeom prst="rect">
              <a:avLst/>
            </a:prstGeom>
            <a:noFill/>
          </p:spPr>
          <p:txBody>
            <a:bodyPr wrap="none">
              <a:spAutoFit/>
            </a:bodyPr>
            <a:lstStyle/>
            <a:p>
              <a:pPr algn="ctr">
                <a:defRPr/>
              </a:pPr>
              <a:r>
                <a:rPr lang="en-US" altLang="zh-CN" sz="3700" dirty="0">
                  <a:solidFill>
                    <a:schemeClr val="tx1">
                      <a:lumMod val="85000"/>
                      <a:lumOff val="15000"/>
                    </a:schemeClr>
                  </a:solidFill>
                </a:rPr>
                <a:t>1</a:t>
              </a:r>
              <a:endParaRPr lang="zh-CN" altLang="en-US" sz="3700" dirty="0">
                <a:solidFill>
                  <a:schemeClr val="tx1">
                    <a:lumMod val="85000"/>
                    <a:lumOff val="15000"/>
                  </a:schemeClr>
                </a:solidFill>
              </a:endParaRPr>
            </a:p>
          </p:txBody>
        </p:sp>
        <p:cxnSp>
          <p:nvCxnSpPr>
            <p:cNvPr id="31" name="直接连接符 30"/>
            <p:cNvCxnSpPr/>
            <p:nvPr/>
          </p:nvCxnSpPr>
          <p:spPr>
            <a:xfrm flipH="1">
              <a:off x="3737273" y="2227476"/>
              <a:ext cx="245814" cy="246501"/>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sp>
        <p:nvSpPr>
          <p:cNvPr id="32" name="文本框 21"/>
          <p:cNvSpPr txBox="1"/>
          <p:nvPr/>
        </p:nvSpPr>
        <p:spPr>
          <a:xfrm>
            <a:off x="5380486" y="4122965"/>
            <a:ext cx="2400651" cy="553994"/>
          </a:xfrm>
          <a:prstGeom prst="rect">
            <a:avLst/>
          </a:prstGeom>
          <a:noFill/>
        </p:spPr>
        <p:txBody>
          <a:bodyPr wrap="none" lIns="121917" tIns="60958" rIns="121917" bIns="60958">
            <a:spAutoFit/>
          </a:bodyPr>
          <a:lstStyle/>
          <a:p>
            <a:pPr>
              <a:defRPr/>
            </a:pPr>
            <a:r>
              <a:rPr lang="zh-CN" altLang="zh-CN" sz="2800" b="1" dirty="0" smtClean="0">
                <a:latin typeface="华文楷体" pitchFamily="2" charset="-122"/>
                <a:ea typeface="华文楷体" pitchFamily="2" charset="-122"/>
              </a:rPr>
              <a:t>说教学重难点</a:t>
            </a:r>
            <a:endParaRPr lang="zh-CN" altLang="en-US" sz="2700" b="1" dirty="0">
              <a:latin typeface="华文楷体" pitchFamily="2" charset="-122"/>
              <a:ea typeface="华文楷体" pitchFamily="2" charset="-122"/>
            </a:endParaRPr>
          </a:p>
        </p:txBody>
      </p:sp>
      <p:grpSp>
        <p:nvGrpSpPr>
          <p:cNvPr id="33" name="组合 60"/>
          <p:cNvGrpSpPr>
            <a:grpSpLocks/>
          </p:cNvGrpSpPr>
          <p:nvPr/>
        </p:nvGrpSpPr>
        <p:grpSpPr bwMode="auto">
          <a:xfrm>
            <a:off x="4798548" y="4123652"/>
            <a:ext cx="612609" cy="661719"/>
            <a:chOff x="6110611" y="2057986"/>
            <a:chExt cx="460115" cy="495669"/>
          </a:xfrm>
        </p:grpSpPr>
        <p:sp>
          <p:nvSpPr>
            <p:cNvPr id="34" name="文本框 20"/>
            <p:cNvSpPr txBox="1"/>
            <p:nvPr/>
          </p:nvSpPr>
          <p:spPr>
            <a:xfrm>
              <a:off x="6110611" y="2057986"/>
              <a:ext cx="319294" cy="495669"/>
            </a:xfrm>
            <a:prstGeom prst="rect">
              <a:avLst/>
            </a:prstGeom>
            <a:noFill/>
          </p:spPr>
          <p:txBody>
            <a:bodyPr wrap="none">
              <a:spAutoFit/>
            </a:bodyPr>
            <a:lstStyle/>
            <a:p>
              <a:pPr algn="ctr">
                <a:defRPr/>
              </a:pPr>
              <a:r>
                <a:rPr lang="en-US" altLang="zh-CN" sz="3700" dirty="0">
                  <a:solidFill>
                    <a:schemeClr val="tx1">
                      <a:lumMod val="85000"/>
                      <a:lumOff val="15000"/>
                    </a:schemeClr>
                  </a:solidFill>
                </a:rPr>
                <a:t>4</a:t>
              </a:r>
              <a:endParaRPr lang="zh-CN" altLang="en-US" sz="3700" dirty="0">
                <a:solidFill>
                  <a:schemeClr val="tx1">
                    <a:lumMod val="85000"/>
                    <a:lumOff val="15000"/>
                  </a:schemeClr>
                </a:solidFill>
              </a:endParaRPr>
            </a:p>
          </p:txBody>
        </p:sp>
        <p:cxnSp>
          <p:nvCxnSpPr>
            <p:cNvPr id="35" name="直接连接符 34"/>
            <p:cNvCxnSpPr/>
            <p:nvPr/>
          </p:nvCxnSpPr>
          <p:spPr>
            <a:xfrm flipH="1">
              <a:off x="6324310" y="2227637"/>
              <a:ext cx="246416" cy="245754"/>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sp>
        <p:nvSpPr>
          <p:cNvPr id="36" name="文本框 24"/>
          <p:cNvSpPr txBox="1"/>
          <p:nvPr/>
        </p:nvSpPr>
        <p:spPr>
          <a:xfrm>
            <a:off x="5291914" y="2332237"/>
            <a:ext cx="2041578" cy="553994"/>
          </a:xfrm>
          <a:prstGeom prst="rect">
            <a:avLst/>
          </a:prstGeom>
          <a:noFill/>
        </p:spPr>
        <p:txBody>
          <a:bodyPr wrap="none" lIns="121917" tIns="60958" rIns="121917" bIns="60958">
            <a:spAutoFit/>
          </a:bodyPr>
          <a:lstStyle/>
          <a:p>
            <a:pPr>
              <a:defRPr/>
            </a:pPr>
            <a:r>
              <a:rPr lang="zh-CN" altLang="zh-CN" sz="2800" b="1" dirty="0" smtClean="0">
                <a:latin typeface="华文楷体" pitchFamily="2" charset="-122"/>
                <a:ea typeface="华文楷体" pitchFamily="2" charset="-122"/>
              </a:rPr>
              <a:t>说学情分析</a:t>
            </a:r>
            <a:endParaRPr lang="zh-CN" altLang="en-US" sz="2700" b="1" dirty="0">
              <a:latin typeface="华文楷体" pitchFamily="2" charset="-122"/>
              <a:ea typeface="华文楷体" pitchFamily="2" charset="-122"/>
            </a:endParaRPr>
          </a:p>
        </p:txBody>
      </p:sp>
      <p:grpSp>
        <p:nvGrpSpPr>
          <p:cNvPr id="37" name="组合 64"/>
          <p:cNvGrpSpPr>
            <a:grpSpLocks/>
          </p:cNvGrpSpPr>
          <p:nvPr/>
        </p:nvGrpSpPr>
        <p:grpSpPr bwMode="auto">
          <a:xfrm>
            <a:off x="4751258" y="2318468"/>
            <a:ext cx="559459" cy="661720"/>
            <a:chOff x="3563918" y="2680684"/>
            <a:chExt cx="419169" cy="497176"/>
          </a:xfrm>
        </p:grpSpPr>
        <p:sp>
          <p:nvSpPr>
            <p:cNvPr id="38" name="文本框 23"/>
            <p:cNvSpPr txBox="1"/>
            <p:nvPr/>
          </p:nvSpPr>
          <p:spPr>
            <a:xfrm>
              <a:off x="3563918" y="2680684"/>
              <a:ext cx="318514" cy="497176"/>
            </a:xfrm>
            <a:prstGeom prst="rect">
              <a:avLst/>
            </a:prstGeom>
            <a:noFill/>
          </p:spPr>
          <p:txBody>
            <a:bodyPr wrap="none">
              <a:spAutoFit/>
            </a:bodyPr>
            <a:lstStyle/>
            <a:p>
              <a:pPr algn="ctr">
                <a:defRPr/>
              </a:pPr>
              <a:r>
                <a:rPr lang="en-US" altLang="zh-CN" sz="3700" dirty="0">
                  <a:solidFill>
                    <a:schemeClr val="tx1">
                      <a:lumMod val="85000"/>
                      <a:lumOff val="15000"/>
                    </a:schemeClr>
                  </a:solidFill>
                </a:rPr>
                <a:t>2</a:t>
              </a:r>
              <a:endParaRPr lang="zh-CN" altLang="en-US" sz="3700" dirty="0">
                <a:solidFill>
                  <a:schemeClr val="tx1">
                    <a:lumMod val="85000"/>
                    <a:lumOff val="15000"/>
                  </a:schemeClr>
                </a:solidFill>
              </a:endParaRPr>
            </a:p>
          </p:txBody>
        </p:sp>
        <p:cxnSp>
          <p:nvCxnSpPr>
            <p:cNvPr id="39" name="直接连接符 38"/>
            <p:cNvCxnSpPr/>
            <p:nvPr/>
          </p:nvCxnSpPr>
          <p:spPr>
            <a:xfrm flipH="1">
              <a:off x="3737273" y="2806857"/>
              <a:ext cx="245814" cy="246503"/>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grpSp>
        <p:nvGrpSpPr>
          <p:cNvPr id="40" name="组合 68"/>
          <p:cNvGrpSpPr>
            <a:grpSpLocks/>
          </p:cNvGrpSpPr>
          <p:nvPr/>
        </p:nvGrpSpPr>
        <p:grpSpPr bwMode="auto">
          <a:xfrm>
            <a:off x="8076135" y="2295539"/>
            <a:ext cx="612603" cy="661719"/>
            <a:chOff x="6110615" y="2637368"/>
            <a:chExt cx="460111" cy="495669"/>
          </a:xfrm>
        </p:grpSpPr>
        <p:sp>
          <p:nvSpPr>
            <p:cNvPr id="41" name="文本框 26"/>
            <p:cNvSpPr txBox="1"/>
            <p:nvPr/>
          </p:nvSpPr>
          <p:spPr>
            <a:xfrm>
              <a:off x="6110615" y="2637368"/>
              <a:ext cx="319294" cy="495669"/>
            </a:xfrm>
            <a:prstGeom prst="rect">
              <a:avLst/>
            </a:prstGeom>
            <a:noFill/>
          </p:spPr>
          <p:txBody>
            <a:bodyPr wrap="none">
              <a:spAutoFit/>
            </a:bodyPr>
            <a:lstStyle/>
            <a:p>
              <a:pPr algn="ctr">
                <a:defRPr/>
              </a:pPr>
              <a:r>
                <a:rPr lang="en-US" altLang="zh-CN" sz="3700" dirty="0">
                  <a:solidFill>
                    <a:schemeClr val="tx1">
                      <a:lumMod val="85000"/>
                      <a:lumOff val="15000"/>
                    </a:schemeClr>
                  </a:solidFill>
                </a:rPr>
                <a:t>5</a:t>
              </a:r>
              <a:endParaRPr lang="zh-CN" altLang="en-US" sz="3700" dirty="0">
                <a:solidFill>
                  <a:schemeClr val="tx1">
                    <a:lumMod val="85000"/>
                    <a:lumOff val="15000"/>
                  </a:schemeClr>
                </a:solidFill>
              </a:endParaRPr>
            </a:p>
          </p:txBody>
        </p:sp>
        <p:cxnSp>
          <p:nvCxnSpPr>
            <p:cNvPr id="42" name="直接连接符 41"/>
            <p:cNvCxnSpPr/>
            <p:nvPr/>
          </p:nvCxnSpPr>
          <p:spPr>
            <a:xfrm flipH="1">
              <a:off x="6324310" y="2807018"/>
              <a:ext cx="246416" cy="245755"/>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sp>
        <p:nvSpPr>
          <p:cNvPr id="43" name="文本框 30"/>
          <p:cNvSpPr txBox="1"/>
          <p:nvPr/>
        </p:nvSpPr>
        <p:spPr>
          <a:xfrm>
            <a:off x="5327541" y="3240974"/>
            <a:ext cx="2041578" cy="553994"/>
          </a:xfrm>
          <a:prstGeom prst="rect">
            <a:avLst/>
          </a:prstGeom>
          <a:noFill/>
        </p:spPr>
        <p:txBody>
          <a:bodyPr wrap="none" lIns="121917" tIns="60958" rIns="121917" bIns="60958">
            <a:spAutoFit/>
          </a:bodyPr>
          <a:lstStyle/>
          <a:p>
            <a:pPr>
              <a:defRPr/>
            </a:pPr>
            <a:r>
              <a:rPr lang="zh-CN" altLang="zh-CN" sz="2800" b="1" dirty="0" smtClean="0">
                <a:latin typeface="华文楷体" pitchFamily="2" charset="-122"/>
                <a:ea typeface="华文楷体" pitchFamily="2" charset="-122"/>
              </a:rPr>
              <a:t>说教学目标</a:t>
            </a:r>
            <a:endParaRPr lang="zh-CN" altLang="en-US" sz="2700" b="1" dirty="0">
              <a:latin typeface="华文楷体" pitchFamily="2" charset="-122"/>
              <a:ea typeface="华文楷体" pitchFamily="2" charset="-122"/>
            </a:endParaRPr>
          </a:p>
        </p:txBody>
      </p:sp>
      <p:grpSp>
        <p:nvGrpSpPr>
          <p:cNvPr id="44" name="组合 72"/>
          <p:cNvGrpSpPr>
            <a:grpSpLocks/>
          </p:cNvGrpSpPr>
          <p:nvPr/>
        </p:nvGrpSpPr>
        <p:grpSpPr bwMode="auto">
          <a:xfrm>
            <a:off x="4763137" y="3213209"/>
            <a:ext cx="571334" cy="661719"/>
            <a:chOff x="3555021" y="3200893"/>
            <a:chExt cx="428066" cy="495669"/>
          </a:xfrm>
        </p:grpSpPr>
        <p:sp>
          <p:nvSpPr>
            <p:cNvPr id="45" name="文本框 29"/>
            <p:cNvSpPr txBox="1"/>
            <p:nvPr/>
          </p:nvSpPr>
          <p:spPr>
            <a:xfrm>
              <a:off x="3555021" y="3200893"/>
              <a:ext cx="318514" cy="495669"/>
            </a:xfrm>
            <a:prstGeom prst="rect">
              <a:avLst/>
            </a:prstGeom>
            <a:noFill/>
          </p:spPr>
          <p:txBody>
            <a:bodyPr wrap="none">
              <a:spAutoFit/>
            </a:bodyPr>
            <a:lstStyle/>
            <a:p>
              <a:pPr algn="ctr">
                <a:defRPr/>
              </a:pPr>
              <a:r>
                <a:rPr lang="en-US" altLang="zh-CN" sz="3700" dirty="0">
                  <a:solidFill>
                    <a:schemeClr val="tx1">
                      <a:lumMod val="85000"/>
                      <a:lumOff val="15000"/>
                    </a:schemeClr>
                  </a:solidFill>
                </a:rPr>
                <a:t>3</a:t>
              </a:r>
              <a:endParaRPr lang="zh-CN" altLang="en-US" sz="3700" dirty="0">
                <a:solidFill>
                  <a:schemeClr val="tx1">
                    <a:lumMod val="85000"/>
                    <a:lumOff val="15000"/>
                  </a:schemeClr>
                </a:solidFill>
              </a:endParaRPr>
            </a:p>
          </p:txBody>
        </p:sp>
        <p:cxnSp>
          <p:nvCxnSpPr>
            <p:cNvPr id="46" name="直接连接符 45"/>
            <p:cNvCxnSpPr/>
            <p:nvPr/>
          </p:nvCxnSpPr>
          <p:spPr>
            <a:xfrm flipH="1">
              <a:off x="3737273" y="3380057"/>
              <a:ext cx="245814" cy="247340"/>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sp>
        <p:nvSpPr>
          <p:cNvPr id="47" name="文本框 33"/>
          <p:cNvSpPr txBox="1"/>
          <p:nvPr/>
        </p:nvSpPr>
        <p:spPr>
          <a:xfrm>
            <a:off x="8741205" y="2360441"/>
            <a:ext cx="2400651" cy="553994"/>
          </a:xfrm>
          <a:prstGeom prst="rect">
            <a:avLst/>
          </a:prstGeom>
          <a:noFill/>
        </p:spPr>
        <p:txBody>
          <a:bodyPr wrap="none" lIns="121917" tIns="60958" rIns="121917" bIns="60958">
            <a:spAutoFit/>
          </a:bodyPr>
          <a:lstStyle/>
          <a:p>
            <a:pPr>
              <a:defRPr/>
            </a:pPr>
            <a:r>
              <a:rPr lang="zh-CN" altLang="zh-CN" sz="2800" b="1" dirty="0" smtClean="0">
                <a:latin typeface="华文楷体" pitchFamily="2" charset="-122"/>
                <a:ea typeface="华文楷体" pitchFamily="2" charset="-122"/>
              </a:rPr>
              <a:t>说学法和教法</a:t>
            </a:r>
            <a:endParaRPr lang="zh-CN" altLang="en-US" sz="2700" b="1" dirty="0">
              <a:latin typeface="华文楷体" pitchFamily="2" charset="-122"/>
              <a:ea typeface="华文楷体" pitchFamily="2" charset="-122"/>
            </a:endParaRPr>
          </a:p>
        </p:txBody>
      </p:sp>
      <p:grpSp>
        <p:nvGrpSpPr>
          <p:cNvPr id="48" name="组合 76"/>
          <p:cNvGrpSpPr>
            <a:grpSpLocks/>
          </p:cNvGrpSpPr>
          <p:nvPr/>
        </p:nvGrpSpPr>
        <p:grpSpPr bwMode="auto">
          <a:xfrm>
            <a:off x="8040513" y="3192405"/>
            <a:ext cx="612609" cy="661720"/>
            <a:chOff x="6110611" y="3211111"/>
            <a:chExt cx="460115" cy="497176"/>
          </a:xfrm>
        </p:grpSpPr>
        <p:sp>
          <p:nvSpPr>
            <p:cNvPr id="49" name="文本框 32"/>
            <p:cNvSpPr txBox="1"/>
            <p:nvPr/>
          </p:nvSpPr>
          <p:spPr>
            <a:xfrm>
              <a:off x="6110611" y="3211111"/>
              <a:ext cx="319294" cy="497176"/>
            </a:xfrm>
            <a:prstGeom prst="rect">
              <a:avLst/>
            </a:prstGeom>
            <a:noFill/>
          </p:spPr>
          <p:txBody>
            <a:bodyPr wrap="none">
              <a:spAutoFit/>
            </a:bodyPr>
            <a:lstStyle/>
            <a:p>
              <a:pPr algn="ctr">
                <a:defRPr/>
              </a:pPr>
              <a:r>
                <a:rPr lang="en-US" altLang="zh-CN" sz="3700" dirty="0">
                  <a:solidFill>
                    <a:schemeClr val="tx1">
                      <a:lumMod val="85000"/>
                      <a:lumOff val="15000"/>
                    </a:schemeClr>
                  </a:solidFill>
                </a:rPr>
                <a:t>6</a:t>
              </a:r>
              <a:endParaRPr lang="zh-CN" altLang="en-US" sz="3700" dirty="0">
                <a:solidFill>
                  <a:schemeClr val="tx1">
                    <a:lumMod val="85000"/>
                    <a:lumOff val="15000"/>
                  </a:schemeClr>
                </a:solidFill>
              </a:endParaRPr>
            </a:p>
          </p:txBody>
        </p:sp>
        <p:cxnSp>
          <p:nvCxnSpPr>
            <p:cNvPr id="50" name="直接连接符 49"/>
            <p:cNvCxnSpPr/>
            <p:nvPr/>
          </p:nvCxnSpPr>
          <p:spPr>
            <a:xfrm flipH="1">
              <a:off x="6324310" y="3381276"/>
              <a:ext cx="246416" cy="244912"/>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cxnSp>
        <p:nvCxnSpPr>
          <p:cNvPr id="51" name="直接连接符 50"/>
          <p:cNvCxnSpPr/>
          <p:nvPr/>
        </p:nvCxnSpPr>
        <p:spPr>
          <a:xfrm>
            <a:off x="4298868" y="1484416"/>
            <a:ext cx="23750" cy="3669475"/>
          </a:xfrm>
          <a:prstGeom prst="line">
            <a:avLst/>
          </a:prstGeom>
          <a:ln/>
        </p:spPr>
        <p:style>
          <a:lnRef idx="1">
            <a:schemeClr val="dk1"/>
          </a:lnRef>
          <a:fillRef idx="0">
            <a:schemeClr val="dk1"/>
          </a:fillRef>
          <a:effectRef idx="0">
            <a:schemeClr val="dk1"/>
          </a:effectRef>
          <a:fontRef idx="minor">
            <a:schemeClr val="tx1"/>
          </a:fontRef>
        </p:style>
      </p:cxnSp>
      <p:grpSp>
        <p:nvGrpSpPr>
          <p:cNvPr id="54" name="组合 68"/>
          <p:cNvGrpSpPr>
            <a:grpSpLocks/>
          </p:cNvGrpSpPr>
          <p:nvPr/>
        </p:nvGrpSpPr>
        <p:grpSpPr bwMode="auto">
          <a:xfrm>
            <a:off x="8074157" y="4051106"/>
            <a:ext cx="612606" cy="661720"/>
            <a:chOff x="6110613" y="2637369"/>
            <a:chExt cx="460113" cy="495670"/>
          </a:xfrm>
        </p:grpSpPr>
        <p:sp>
          <p:nvSpPr>
            <p:cNvPr id="55" name="文本框 26"/>
            <p:cNvSpPr txBox="1"/>
            <p:nvPr/>
          </p:nvSpPr>
          <p:spPr>
            <a:xfrm>
              <a:off x="6110613" y="2637369"/>
              <a:ext cx="319294" cy="495670"/>
            </a:xfrm>
            <a:prstGeom prst="rect">
              <a:avLst/>
            </a:prstGeom>
            <a:noFill/>
          </p:spPr>
          <p:txBody>
            <a:bodyPr wrap="none">
              <a:spAutoFit/>
            </a:bodyPr>
            <a:lstStyle/>
            <a:p>
              <a:pPr algn="ctr">
                <a:defRPr/>
              </a:pPr>
              <a:r>
                <a:rPr lang="en-US" altLang="zh-CN" sz="3700" dirty="0" smtClean="0">
                  <a:solidFill>
                    <a:schemeClr val="tx1">
                      <a:lumMod val="85000"/>
                      <a:lumOff val="15000"/>
                    </a:schemeClr>
                  </a:solidFill>
                </a:rPr>
                <a:t>7</a:t>
              </a:r>
              <a:endParaRPr lang="zh-CN" altLang="en-US" sz="3700" dirty="0">
                <a:solidFill>
                  <a:schemeClr val="tx1">
                    <a:lumMod val="85000"/>
                    <a:lumOff val="15000"/>
                  </a:schemeClr>
                </a:solidFill>
              </a:endParaRPr>
            </a:p>
          </p:txBody>
        </p:sp>
        <p:cxnSp>
          <p:nvCxnSpPr>
            <p:cNvPr id="56" name="直接连接符 55"/>
            <p:cNvCxnSpPr/>
            <p:nvPr/>
          </p:nvCxnSpPr>
          <p:spPr>
            <a:xfrm flipH="1">
              <a:off x="6324310" y="2807018"/>
              <a:ext cx="246416" cy="245755"/>
            </a:xfrm>
            <a:prstGeom prst="line">
              <a:avLst/>
            </a:prstGeom>
            <a:ln>
              <a:solidFill>
                <a:srgbClr val="5C307D"/>
              </a:solidFill>
            </a:ln>
          </p:spPr>
          <p:style>
            <a:lnRef idx="1">
              <a:schemeClr val="accent1"/>
            </a:lnRef>
            <a:fillRef idx="0">
              <a:schemeClr val="accent1"/>
            </a:fillRef>
            <a:effectRef idx="0">
              <a:schemeClr val="accent1"/>
            </a:effectRef>
            <a:fontRef idx="minor">
              <a:schemeClr val="tx1"/>
            </a:fontRef>
          </p:style>
        </p:cxnSp>
      </p:grpSp>
      <p:sp>
        <p:nvSpPr>
          <p:cNvPr id="61" name="文本框 33"/>
          <p:cNvSpPr txBox="1"/>
          <p:nvPr/>
        </p:nvSpPr>
        <p:spPr>
          <a:xfrm>
            <a:off x="8679848" y="3177860"/>
            <a:ext cx="2041578" cy="553994"/>
          </a:xfrm>
          <a:prstGeom prst="rect">
            <a:avLst/>
          </a:prstGeom>
          <a:noFill/>
        </p:spPr>
        <p:txBody>
          <a:bodyPr wrap="none" lIns="121917" tIns="60958" rIns="121917" bIns="60958">
            <a:spAutoFit/>
          </a:bodyPr>
          <a:lstStyle/>
          <a:p>
            <a:pPr>
              <a:defRPr/>
            </a:pPr>
            <a:r>
              <a:rPr lang="zh-CN" altLang="zh-CN" sz="2800" b="1" dirty="0" smtClean="0">
                <a:latin typeface="华文楷体" pitchFamily="2" charset="-122"/>
                <a:ea typeface="华文楷体" pitchFamily="2" charset="-122"/>
              </a:rPr>
              <a:t>说教学过程</a:t>
            </a:r>
            <a:endParaRPr lang="zh-CN" altLang="en-US" sz="2700" b="1" dirty="0">
              <a:latin typeface="华文楷体" pitchFamily="2" charset="-122"/>
              <a:ea typeface="华文楷体" pitchFamily="2" charset="-122"/>
            </a:endParaRPr>
          </a:p>
        </p:txBody>
      </p:sp>
      <p:sp>
        <p:nvSpPr>
          <p:cNvPr id="62" name="文本框 33"/>
          <p:cNvSpPr txBox="1"/>
          <p:nvPr/>
        </p:nvSpPr>
        <p:spPr>
          <a:xfrm>
            <a:off x="8713494" y="4007154"/>
            <a:ext cx="2041578" cy="553994"/>
          </a:xfrm>
          <a:prstGeom prst="rect">
            <a:avLst/>
          </a:prstGeom>
          <a:noFill/>
        </p:spPr>
        <p:txBody>
          <a:bodyPr wrap="none" lIns="121917" tIns="60958" rIns="121917" bIns="60958">
            <a:spAutoFit/>
          </a:bodyPr>
          <a:lstStyle/>
          <a:p>
            <a:pPr>
              <a:defRPr/>
            </a:pPr>
            <a:r>
              <a:rPr lang="zh-CN" altLang="zh-CN" sz="2800" b="1" dirty="0" smtClean="0">
                <a:latin typeface="华文楷体" pitchFamily="2" charset="-122"/>
                <a:ea typeface="华文楷体" pitchFamily="2" charset="-122"/>
              </a:rPr>
              <a:t>说教学效果</a:t>
            </a:r>
            <a:endParaRPr lang="zh-CN" altLang="en-US" sz="2700" b="1" dirty="0">
              <a:latin typeface="华文楷体" pitchFamily="2" charset="-122"/>
              <a:ea typeface="华文楷体" pitchFamily="2" charset="-122"/>
            </a:endParaRPr>
          </a:p>
        </p:txBody>
      </p:sp>
    </p:spTree>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603165" y="1473542"/>
            <a:ext cx="846711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zh-CN" altLang="en-US" sz="2400" b="1" dirty="0" smtClean="0">
                <a:latin typeface="华文楷体" pitchFamily="2" charset="-122"/>
                <a:ea typeface="华文楷体" pitchFamily="2" charset="-122"/>
              </a:rPr>
              <a:t>三、整体感知</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dirty="0" smtClean="0">
                <a:latin typeface="华文楷体" pitchFamily="2" charset="-122"/>
                <a:ea typeface="华文楷体" pitchFamily="2" charset="-122"/>
              </a:rPr>
              <a:t>3</a:t>
            </a:r>
            <a:r>
              <a:rPr lang="zh-CN" altLang="en-US" sz="2400" b="1" dirty="0" smtClean="0">
                <a:latin typeface="华文楷体" pitchFamily="2" charset="-122"/>
                <a:ea typeface="华文楷体" pitchFamily="2" charset="-122"/>
              </a:rPr>
              <a:t>．教师指导朗读。文章多用对偶、排比句，句式整齐，语气强烈，采取分层通读的方法。</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（设计意图：在教师指导下阅读，能更准确把握句式特点，语气语调，情感表达，通过分层通读的方法，理清文章层次。）</a:t>
            </a:r>
            <a:endParaRPr lang="en-US" altLang="zh-CN" sz="2400"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dirty="0" smtClean="0">
                <a:latin typeface="华文楷体" pitchFamily="2" charset="-122"/>
                <a:ea typeface="华文楷体" pitchFamily="2" charset="-122"/>
              </a:rPr>
              <a:t>4</a:t>
            </a:r>
            <a:r>
              <a:rPr lang="zh-CN" altLang="en-US" sz="2400" b="1" dirty="0" smtClean="0">
                <a:latin typeface="华文楷体" pitchFamily="2" charset="-122"/>
                <a:ea typeface="华文楷体" pitchFamily="2" charset="-122"/>
              </a:rPr>
              <a:t>．全班齐读课文。</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wipe(up)">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603165" y="1216429"/>
            <a:ext cx="825335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zh-CN" altLang="en-US" sz="2400" b="1" dirty="0" smtClean="0">
                <a:latin typeface="华文楷体" pitchFamily="2" charset="-122"/>
                <a:ea typeface="华文楷体" pitchFamily="2" charset="-122"/>
              </a:rPr>
              <a:t>四、译读课文</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smtClean="0">
                <a:latin typeface="华文楷体" pitchFamily="2" charset="-122"/>
                <a:ea typeface="华文楷体" pitchFamily="2" charset="-122"/>
              </a:rPr>
              <a:t>1</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小组</a:t>
            </a:r>
            <a:r>
              <a:rPr lang="zh-CN" altLang="en-US" sz="2400" b="1" dirty="0" smtClean="0">
                <a:latin typeface="华文楷体" pitchFamily="2" charset="-122"/>
                <a:ea typeface="华文楷体" pitchFamily="2" charset="-122"/>
              </a:rPr>
              <a:t>合作，对照课下注释，借助工具书，疏通词句，翻译课文。教师提示重点掌握的词语。</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smtClean="0">
                <a:latin typeface="华文楷体" pitchFamily="2" charset="-122"/>
                <a:ea typeface="华文楷体" pitchFamily="2" charset="-122"/>
              </a:rPr>
              <a:t>2</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小组</a:t>
            </a:r>
            <a:r>
              <a:rPr lang="zh-CN" altLang="en-US" sz="2400" b="1" dirty="0" smtClean="0">
                <a:latin typeface="华文楷体" pitchFamily="2" charset="-122"/>
                <a:ea typeface="华文楷体" pitchFamily="2" charset="-122"/>
              </a:rPr>
              <a:t>推荐</a:t>
            </a:r>
            <a:r>
              <a:rPr lang="en-US" altLang="zh-CN" sz="2400" b="1" dirty="0" smtClean="0">
                <a:latin typeface="华文楷体" pitchFamily="2" charset="-122"/>
                <a:ea typeface="华文楷体" pitchFamily="2" charset="-122"/>
              </a:rPr>
              <a:t>1</a:t>
            </a:r>
            <a:r>
              <a:rPr lang="zh-CN" altLang="en-US" sz="2400" b="1" dirty="0" smtClean="0">
                <a:latin typeface="华文楷体" pitchFamily="2" charset="-122"/>
                <a:ea typeface="华文楷体" pitchFamily="2" charset="-122"/>
              </a:rPr>
              <a:t>～</a:t>
            </a:r>
            <a:r>
              <a:rPr lang="en-US" altLang="zh-CN" sz="2400" b="1" dirty="0" smtClean="0">
                <a:latin typeface="华文楷体" pitchFamily="2" charset="-122"/>
                <a:ea typeface="华文楷体" pitchFamily="2" charset="-122"/>
              </a:rPr>
              <a:t>2</a:t>
            </a:r>
            <a:r>
              <a:rPr lang="zh-CN" altLang="en-US" sz="2400" b="1" dirty="0" smtClean="0">
                <a:latin typeface="华文楷体" pitchFamily="2" charset="-122"/>
                <a:ea typeface="华文楷体" pitchFamily="2" charset="-122"/>
              </a:rPr>
              <a:t>名同学完成翻译课文，其他同学指正，最后教师补充明确。</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（设计意图：小组合作学习可以提高学生学习积极性，让学生能主动掌握好文本，对发挥学生自己的个性有很大帮助。老师进行点拨、引导，更正讲解，运用多媒体显示要掌握的重点，加深印象。）</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plus(in)">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13160" y="1279949"/>
            <a:ext cx="879962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zh-CN" altLang="en-US" sz="2400" b="1" dirty="0" smtClean="0">
                <a:latin typeface="华文楷体" pitchFamily="2" charset="-122"/>
                <a:ea typeface="华文楷体" pitchFamily="2" charset="-122"/>
              </a:rPr>
              <a:t>五、探究课文</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新课程标准中要求培养学生高尚的道德情操和健康的审美情趣，形成正确的价值观和积极的人生态度，注重潜移默化的熏陶感染，设计这一环节，让学生深入探究课文思想，学会多角度评价事物，发散思维。）</a:t>
            </a:r>
            <a:endParaRPr lang="en-US" altLang="zh-CN" sz="2400" dirty="0" smtClean="0">
              <a:latin typeface="华文楷体" pitchFamily="2" charset="-122"/>
              <a:ea typeface="华文楷体" pitchFamily="2" charset="-122"/>
            </a:endParaRPr>
          </a:p>
          <a:p>
            <a:pPr lvl="0"/>
            <a:endParaRPr lang="zh-CN" altLang="en-US" sz="2400" dirty="0" smtClean="0">
              <a:latin typeface="华文楷体" pitchFamily="2" charset="-122"/>
              <a:ea typeface="华文楷体" pitchFamily="2" charset="-122"/>
            </a:endParaRPr>
          </a:p>
          <a:p>
            <a:pPr marL="457200" lvl="0" indent="-457200">
              <a:buAutoNum type="arabicPeriod"/>
            </a:pPr>
            <a:r>
              <a:rPr lang="zh-CN" altLang="en-US" sz="2400" b="1" dirty="0" smtClean="0">
                <a:latin typeface="华文楷体" pitchFamily="2" charset="-122"/>
                <a:ea typeface="华文楷体" pitchFamily="2" charset="-122"/>
              </a:rPr>
              <a:t>再读课文，小组合作探究、讨论下列问题。</a:t>
            </a:r>
          </a:p>
          <a:p>
            <a:pPr lvl="0"/>
            <a:r>
              <a:rPr lang="zh-CN" altLang="en-US" sz="2400" b="1" dirty="0" smtClean="0">
                <a:latin typeface="华文楷体" pitchFamily="2" charset="-122"/>
                <a:ea typeface="华文楷体" pitchFamily="2" charset="-122"/>
              </a:rPr>
              <a:t>    （</a:t>
            </a:r>
            <a:r>
              <a:rPr lang="en-US" altLang="zh-CN" sz="2400" b="1" dirty="0" smtClean="0">
                <a:latin typeface="华文楷体" pitchFamily="2" charset="-122"/>
                <a:ea typeface="华文楷体" pitchFamily="2" charset="-122"/>
              </a:rPr>
              <a:t>1</a:t>
            </a:r>
            <a:r>
              <a:rPr lang="zh-CN" altLang="en-US" sz="2400" b="1" dirty="0" smtClean="0">
                <a:latin typeface="华文楷体" pitchFamily="2" charset="-122"/>
                <a:ea typeface="华文楷体" pitchFamily="2" charset="-122"/>
              </a:rPr>
              <a:t>）如何理解“大道”、“大道之行”、“大同”？“大道”与“大同”有什么关系？</a:t>
            </a:r>
            <a:endParaRPr lang="en-US" altLang="zh-CN" sz="2400" b="1" dirty="0" smtClean="0">
              <a:latin typeface="华文楷体" pitchFamily="2" charset="-122"/>
              <a:ea typeface="华文楷体" pitchFamily="2" charset="-122"/>
            </a:endParaRPr>
          </a:p>
          <a:p>
            <a:pPr lvl="0"/>
            <a:endParaRPr lang="en-US" altLang="zh-CN" sz="2400" b="1" dirty="0" smtClean="0">
              <a:latin typeface="华文楷体" pitchFamily="2" charset="-122"/>
              <a:ea typeface="华文楷体" pitchFamily="2" charset="-122"/>
            </a:endParaRPr>
          </a:p>
          <a:p>
            <a:pPr lvl="0"/>
            <a:r>
              <a:rPr lang="en-US" altLang="zh-CN" sz="2400" b="1" dirty="0" smtClean="0">
                <a:latin typeface="华文楷体" pitchFamily="2" charset="-122"/>
                <a:ea typeface="华文楷体" pitchFamily="2" charset="-122"/>
              </a:rPr>
              <a:t>    </a:t>
            </a:r>
            <a:r>
              <a:rPr lang="zh-CN" altLang="en-US" sz="2400" dirty="0" smtClean="0">
                <a:latin typeface="华文楷体" pitchFamily="2" charset="-122"/>
                <a:ea typeface="华文楷体" pitchFamily="2" charset="-122"/>
              </a:rPr>
              <a:t>（</a:t>
            </a:r>
            <a:r>
              <a:rPr lang="en-US" altLang="zh-CN" sz="2400" b="1" dirty="0" smtClean="0">
                <a:latin typeface="华文楷体" pitchFamily="2" charset="-122"/>
                <a:ea typeface="华文楷体" pitchFamily="2" charset="-122"/>
              </a:rPr>
              <a:t>2</a:t>
            </a:r>
            <a:r>
              <a:rPr lang="zh-CN" altLang="en-US" sz="2400" b="1" dirty="0" smtClean="0">
                <a:latin typeface="华文楷体" pitchFamily="2" charset="-122"/>
                <a:ea typeface="华文楷体" pitchFamily="2" charset="-122"/>
              </a:rPr>
              <a:t>）“大同社会”是什么样的？怎样施行“大道”，实现“大同”？请找出相关语句，并做解释。</a:t>
            </a:r>
            <a:endParaRPr lang="en-US" altLang="zh-CN"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（设计意图：把握文章重点内容，展示板书。）</a:t>
            </a:r>
            <a:endParaRPr lang="en-US" altLang="zh-CN" sz="2400"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blinds(horizontal)">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13159" y="1364062"/>
            <a:ext cx="879962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zh-CN" altLang="en-US" sz="2400" b="1" dirty="0" smtClean="0">
                <a:latin typeface="华文楷体" pitchFamily="2" charset="-122"/>
                <a:ea typeface="华文楷体" pitchFamily="2" charset="-122"/>
              </a:rPr>
              <a:t>五、探究课文</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a:t>
            </a:r>
            <a:r>
              <a:rPr lang="en-US" altLang="zh-CN" sz="2400" b="1" smtClean="0">
                <a:latin typeface="华文楷体" pitchFamily="2" charset="-122"/>
                <a:ea typeface="华文楷体" pitchFamily="2" charset="-122"/>
              </a:rPr>
              <a:t>2</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深入</a:t>
            </a:r>
            <a:r>
              <a:rPr lang="zh-CN" altLang="en-US" sz="2400" b="1" dirty="0" smtClean="0">
                <a:latin typeface="华文楷体" pitchFamily="2" charset="-122"/>
                <a:ea typeface="华文楷体" pitchFamily="2" charset="-122"/>
              </a:rPr>
              <a:t>文本，探究主旨。</a:t>
            </a:r>
            <a:endParaRPr lang="en-US" altLang="zh-CN" sz="2400" b="1" dirty="0" smtClean="0">
              <a:latin typeface="华文楷体" pitchFamily="2" charset="-122"/>
              <a:ea typeface="华文楷体" pitchFamily="2" charset="-122"/>
            </a:endParaRPr>
          </a:p>
          <a:p>
            <a:pPr lvl="0"/>
            <a:endParaRPr lang="en-US" altLang="zh-CN" sz="2400" b="1" dirty="0" smtClean="0">
              <a:latin typeface="华文楷体" pitchFamily="2" charset="-122"/>
              <a:ea typeface="华文楷体" pitchFamily="2" charset="-122"/>
            </a:endParaRPr>
          </a:p>
          <a:p>
            <a:r>
              <a:rPr lang="zh-CN" altLang="zh-CN" sz="2400" b="1" dirty="0" smtClean="0"/>
              <a:t>（</a:t>
            </a:r>
            <a:r>
              <a:rPr lang="en-US" altLang="zh-CN" sz="2400" b="1" dirty="0" smtClean="0"/>
              <a:t>1</a:t>
            </a:r>
            <a:r>
              <a:rPr lang="zh-CN" altLang="zh-CN" sz="2400" b="1" dirty="0" smtClean="0"/>
              <a:t>）如何理解孔子关于“大同”社会的思想意义？</a:t>
            </a:r>
            <a:endParaRPr lang="en-US" altLang="zh-CN" sz="2400" b="1" dirty="0" smtClean="0"/>
          </a:p>
          <a:p>
            <a:endParaRPr lang="zh-CN" altLang="zh-CN" sz="2400" b="1" dirty="0" smtClean="0"/>
          </a:p>
          <a:p>
            <a:r>
              <a:rPr lang="zh-CN" altLang="en-US" sz="2400" dirty="0" smtClean="0">
                <a:latin typeface="华文楷体" pitchFamily="2" charset="-122"/>
                <a:ea typeface="华文楷体" pitchFamily="2" charset="-122"/>
              </a:rPr>
              <a:t>        （设计意图：用微课解读文章难点。）</a:t>
            </a:r>
            <a:endParaRPr lang="en-US" altLang="zh-CN" sz="2400" dirty="0" smtClean="0">
              <a:latin typeface="华文楷体" pitchFamily="2" charset="-122"/>
              <a:ea typeface="华文楷体" pitchFamily="2" charset="-122"/>
            </a:endParaRPr>
          </a:p>
          <a:p>
            <a:endParaRPr lang="en-US" altLang="zh-CN" sz="2400" dirty="0" smtClean="0">
              <a:latin typeface="华文楷体" pitchFamily="2" charset="-122"/>
              <a:ea typeface="华文楷体" pitchFamily="2" charset="-122"/>
            </a:endParaRPr>
          </a:p>
          <a:p>
            <a:r>
              <a:rPr lang="zh-CN" altLang="en-US" sz="2400" dirty="0" smtClean="0">
                <a:latin typeface="华文楷体" pitchFamily="2" charset="-122"/>
                <a:ea typeface="华文楷体" pitchFamily="2" charset="-122"/>
              </a:rPr>
              <a:t>（</a:t>
            </a:r>
            <a:r>
              <a:rPr lang="en-US" altLang="zh-CN" sz="2400" b="1" dirty="0" smtClean="0">
                <a:latin typeface="华文楷体" pitchFamily="2" charset="-122"/>
                <a:ea typeface="华文楷体" pitchFamily="2" charset="-122"/>
              </a:rPr>
              <a:t>2</a:t>
            </a:r>
            <a:r>
              <a:rPr lang="zh-CN" altLang="en-US" sz="2400" b="1" dirty="0" smtClean="0">
                <a:latin typeface="华文楷体" pitchFamily="2" charset="-122"/>
                <a:ea typeface="华文楷体" pitchFamily="2" charset="-122"/>
              </a:rPr>
              <a:t>）小结主题：本文通过对理想中的社会特征的描述，阐明了儒家理想中的“大同”社会的基本特征，表达了作者对这个理想社会的向往，同时也反映了我国古代劳动人民对美好生活的追求。 </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diamond(in)">
                                      <p:cBhvr>
                                        <p:cTn id="7" dur="20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353783" y="1193877"/>
            <a:ext cx="879962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zh-CN" altLang="en-US" sz="2400" b="1" dirty="0" smtClean="0">
                <a:latin typeface="华文楷体" pitchFamily="2" charset="-122"/>
                <a:ea typeface="华文楷体" pitchFamily="2" charset="-122"/>
              </a:rPr>
              <a:t>六、拓展延伸</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smtClean="0">
                <a:latin typeface="华文楷体" pitchFamily="2" charset="-122"/>
                <a:ea typeface="华文楷体" pitchFamily="2" charset="-122"/>
              </a:rPr>
              <a:t>1</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当今</a:t>
            </a:r>
            <a:r>
              <a:rPr lang="zh-CN" altLang="en-US" sz="2400" b="1" dirty="0" smtClean="0">
                <a:latin typeface="华文楷体" pitchFamily="2" charset="-122"/>
                <a:ea typeface="华文楷体" pitchFamily="2" charset="-122"/>
              </a:rPr>
              <a:t>中国飞速发展，是不是已经实现了“大同”社会？</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（设计意图：结合现实，树立学生的公民意识，关注社会，树立社会责任感。）</a:t>
            </a:r>
            <a:endParaRPr lang="en-US" altLang="zh-CN" sz="2400" dirty="0" smtClean="0">
              <a:latin typeface="华文楷体" pitchFamily="2" charset="-122"/>
              <a:ea typeface="华文楷体" pitchFamily="2" charset="-122"/>
            </a:endParaRPr>
          </a:p>
          <a:p>
            <a:pPr lvl="0"/>
            <a:endParaRPr lang="zh-CN" altLang="en-US" sz="2400" dirty="0" smtClean="0">
              <a:latin typeface="华文楷体" pitchFamily="2" charset="-122"/>
              <a:ea typeface="华文楷体" pitchFamily="2" charset="-122"/>
            </a:endParaRPr>
          </a:p>
          <a:p>
            <a:pPr lvl="0"/>
            <a:r>
              <a:rPr lang="en-US" altLang="zh-CN" sz="2400" b="1" smtClean="0">
                <a:latin typeface="华文楷体" pitchFamily="2" charset="-122"/>
                <a:ea typeface="华文楷体" pitchFamily="2" charset="-122"/>
              </a:rPr>
              <a:t>2</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总结</a:t>
            </a:r>
            <a:r>
              <a:rPr lang="zh-CN" altLang="en-US" sz="2400" b="1" dirty="0" smtClean="0">
                <a:latin typeface="华文楷体" pitchFamily="2" charset="-122"/>
                <a:ea typeface="华文楷体" pitchFamily="2" charset="-122"/>
              </a:rPr>
              <a:t>：同学们，党的十八大以来，党中央明确提出了“实现中华民族伟大复兴”的“中国梦”概念，作为时代的接班人，你们应齐心协力，发奋图强，为实现伟大的“中国梦”而努力奋斗！</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fade">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48786" y="1212289"/>
            <a:ext cx="879962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zh-CN" altLang="en-US" sz="2400" b="1" dirty="0" smtClean="0">
                <a:latin typeface="华文楷体" pitchFamily="2" charset="-122"/>
                <a:ea typeface="华文楷体" pitchFamily="2" charset="-122"/>
              </a:rPr>
              <a:t>七、课后作业</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smtClean="0">
                <a:latin typeface="华文楷体" pitchFamily="2" charset="-122"/>
                <a:ea typeface="华文楷体" pitchFamily="2" charset="-122"/>
              </a:rPr>
              <a:t>1</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背诵</a:t>
            </a:r>
            <a:r>
              <a:rPr lang="zh-CN" altLang="en-US" sz="2400" b="1" dirty="0" smtClean="0">
                <a:latin typeface="华文楷体" pitchFamily="2" charset="-122"/>
                <a:ea typeface="华文楷体" pitchFamily="2" charset="-122"/>
              </a:rPr>
              <a:t>课文，整理积累词句及文中的成语、警句。</a:t>
            </a:r>
            <a:endParaRPr lang="en-US" altLang="zh-CN" sz="2400" b="1" dirty="0" smtClean="0">
              <a:latin typeface="华文楷体" pitchFamily="2" charset="-122"/>
              <a:ea typeface="华文楷体" pitchFamily="2" charset="-122"/>
            </a:endParaRPr>
          </a:p>
          <a:p>
            <a:pPr lvl="0"/>
            <a:endParaRPr lang="zh-CN" altLang="en-US" sz="2400" b="1" dirty="0" smtClean="0">
              <a:latin typeface="华文楷体" pitchFamily="2" charset="-122"/>
              <a:ea typeface="华文楷体" pitchFamily="2" charset="-122"/>
            </a:endParaRPr>
          </a:p>
          <a:p>
            <a:pPr lvl="0"/>
            <a:r>
              <a:rPr lang="en-US" altLang="zh-CN" sz="2400" b="1" smtClean="0">
                <a:latin typeface="华文楷体" pitchFamily="2" charset="-122"/>
                <a:ea typeface="华文楷体" pitchFamily="2" charset="-122"/>
              </a:rPr>
              <a:t>2</a:t>
            </a:r>
            <a:r>
              <a:rPr lang="en-US" altLang="zh-CN" sz="2400" b="1" smtClean="0">
                <a:latin typeface="华文楷体" pitchFamily="2" charset="-122"/>
                <a:ea typeface="华文楷体" pitchFamily="2" charset="-122"/>
              </a:rPr>
              <a:t>. </a:t>
            </a:r>
            <a:r>
              <a:rPr lang="zh-CN" altLang="en-US" sz="2400" b="1" smtClean="0">
                <a:latin typeface="华文楷体" pitchFamily="2" charset="-122"/>
                <a:ea typeface="华文楷体" pitchFamily="2" charset="-122"/>
              </a:rPr>
              <a:t>你</a:t>
            </a:r>
            <a:r>
              <a:rPr lang="zh-CN" altLang="en-US" sz="2400" b="1" dirty="0" smtClean="0">
                <a:latin typeface="华文楷体" pitchFamily="2" charset="-122"/>
                <a:ea typeface="华文楷体" pitchFamily="2" charset="-122"/>
              </a:rPr>
              <a:t>理想的社会是什么样子的？请大胆想象，描绘出你心目中的理想社会，写在周记本上。</a:t>
            </a:r>
          </a:p>
          <a:p>
            <a:pPr lvl="0"/>
            <a:endParaRPr lang="en-US" altLang="zh-CN" sz="2400" b="1" dirty="0" smtClean="0">
              <a:latin typeface="华文楷体" pitchFamily="2" charset="-122"/>
              <a:ea typeface="华文楷体" pitchFamily="2" charset="-122"/>
            </a:endParaRPr>
          </a:p>
          <a:p>
            <a:pPr lvl="0"/>
            <a:r>
              <a:rPr lang="zh-CN" altLang="en-US" sz="2400" dirty="0" smtClean="0">
                <a:latin typeface="华文楷体" pitchFamily="2" charset="-122"/>
                <a:ea typeface="华文楷体" pitchFamily="2" charset="-122"/>
              </a:rPr>
              <a:t>    （设计意图：学以致用，让结合自身成长，树立远大的理想，学习古人的积极乐观，做一个造福社会的有用人。）</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wipe(left)">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14" name="TextBox 13"/>
          <p:cNvSpPr txBox="1"/>
          <p:nvPr/>
        </p:nvSpPr>
        <p:spPr>
          <a:xfrm>
            <a:off x="1642445" y="1386043"/>
            <a:ext cx="8280920" cy="4524315"/>
          </a:xfrm>
          <a:prstGeom prst="rect">
            <a:avLst/>
          </a:prstGeom>
          <a:noFill/>
        </p:spPr>
        <p:txBody>
          <a:bodyPr wrap="square" rtlCol="0">
            <a:spAutoFit/>
          </a:bodyPr>
          <a:lstStyle/>
          <a:p>
            <a:pPr>
              <a:lnSpc>
                <a:spcPct val="150000"/>
              </a:lnSpc>
            </a:pPr>
            <a:r>
              <a:rPr lang="zh-CN" altLang="en-US" sz="2400" b="1" dirty="0" smtClean="0">
                <a:latin typeface="华文楷体" pitchFamily="2" charset="-122"/>
                <a:ea typeface="华文楷体" pitchFamily="2" charset="-122"/>
              </a:rPr>
              <a:t>板书设计：</a:t>
            </a:r>
          </a:p>
          <a:p>
            <a:pPr>
              <a:lnSpc>
                <a:spcPct val="150000"/>
              </a:lnSpc>
            </a:pPr>
            <a:r>
              <a:rPr lang="zh-CN" altLang="en-US" sz="2400" b="1" dirty="0" smtClean="0">
                <a:latin typeface="华文楷体" pitchFamily="2" charset="-122"/>
                <a:ea typeface="华文楷体" pitchFamily="2" charset="-122"/>
              </a:rPr>
              <a:t>                     总纲：       天下为公，选贤与能，</a:t>
            </a:r>
            <a:endParaRPr lang="en-US" altLang="zh-CN" sz="2400" b="1" dirty="0" smtClean="0">
              <a:latin typeface="华文楷体" pitchFamily="2" charset="-122"/>
              <a:ea typeface="华文楷体" pitchFamily="2" charset="-122"/>
            </a:endParaRPr>
          </a:p>
          <a:p>
            <a:pPr>
              <a:lnSpc>
                <a:spcPct val="150000"/>
              </a:lnSpc>
            </a:pPr>
            <a:r>
              <a:rPr lang="zh-CN" altLang="en-US" sz="2400" b="1" dirty="0" smtClean="0">
                <a:latin typeface="华文楷体" pitchFamily="2" charset="-122"/>
                <a:ea typeface="华文楷体" pitchFamily="2" charset="-122"/>
              </a:rPr>
              <a:t>  大道                              讲信修睦</a:t>
            </a:r>
          </a:p>
          <a:p>
            <a:pPr>
              <a:lnSpc>
                <a:spcPct val="150000"/>
              </a:lnSpc>
            </a:pPr>
            <a:r>
              <a:rPr lang="zh-CN" altLang="en-US" sz="2400" b="1" dirty="0" smtClean="0">
                <a:latin typeface="华文楷体" pitchFamily="2" charset="-122"/>
                <a:ea typeface="华文楷体" pitchFamily="2" charset="-122"/>
              </a:rPr>
              <a:t>之行也        基本特征：人人都受社会关爱               太平盛世</a:t>
            </a:r>
          </a:p>
          <a:p>
            <a:pPr>
              <a:lnSpc>
                <a:spcPct val="150000"/>
              </a:lnSpc>
            </a:pPr>
            <a:r>
              <a:rPr lang="zh-CN" altLang="en-US" sz="2400" b="1" dirty="0" smtClean="0">
                <a:latin typeface="华文楷体" pitchFamily="2" charset="-122"/>
                <a:ea typeface="华文楷体" pitchFamily="2" charset="-122"/>
              </a:rPr>
              <a:t>                                        人人安居乐业                       大同社会</a:t>
            </a:r>
          </a:p>
          <a:p>
            <a:pPr>
              <a:lnSpc>
                <a:spcPct val="150000"/>
              </a:lnSpc>
            </a:pPr>
            <a:r>
              <a:rPr lang="zh-CN" altLang="en-US" sz="2400" b="1" dirty="0" smtClean="0">
                <a:latin typeface="华文楷体" pitchFamily="2" charset="-122"/>
                <a:ea typeface="华文楷体" pitchFamily="2" charset="-122"/>
              </a:rPr>
              <a:t>                                        货尽其用，人尽其力                  </a:t>
            </a:r>
          </a:p>
          <a:p>
            <a:pPr>
              <a:lnSpc>
                <a:spcPct val="150000"/>
              </a:lnSpc>
            </a:pPr>
            <a:r>
              <a:rPr lang="zh-CN" altLang="en-US" sz="2400" b="1" dirty="0" smtClean="0">
                <a:latin typeface="华文楷体" pitchFamily="2" charset="-122"/>
                <a:ea typeface="华文楷体" pitchFamily="2" charset="-122"/>
              </a:rPr>
              <a:t>                   理想社会：谋闭不兴，盗乱不作，</a:t>
            </a:r>
            <a:endParaRPr lang="en-US" altLang="zh-CN" sz="2400" b="1" dirty="0" smtClean="0">
              <a:latin typeface="华文楷体" pitchFamily="2" charset="-122"/>
              <a:ea typeface="华文楷体" pitchFamily="2" charset="-122"/>
            </a:endParaRPr>
          </a:p>
          <a:p>
            <a:pPr>
              <a:lnSpc>
                <a:spcPct val="150000"/>
              </a:lnSpc>
            </a:pPr>
            <a:r>
              <a:rPr lang="en-US" altLang="zh-CN" sz="2400" b="1" dirty="0" smtClean="0">
                <a:latin typeface="华文楷体" pitchFamily="2" charset="-122"/>
                <a:ea typeface="华文楷体" pitchFamily="2" charset="-122"/>
              </a:rPr>
              <a:t>                                        </a:t>
            </a:r>
            <a:r>
              <a:rPr lang="zh-CN" altLang="en-US" sz="2400" b="1" dirty="0" smtClean="0">
                <a:latin typeface="华文楷体" pitchFamily="2" charset="-122"/>
                <a:ea typeface="华文楷体" pitchFamily="2" charset="-122"/>
              </a:rPr>
              <a:t>外户不</a:t>
            </a:r>
            <a:r>
              <a:rPr lang="zh-CN" altLang="en-US" sz="2400" b="1" smtClean="0">
                <a:latin typeface="华文楷体" pitchFamily="2" charset="-122"/>
                <a:ea typeface="华文楷体" pitchFamily="2" charset="-122"/>
              </a:rPr>
              <a:t>闭      </a:t>
            </a:r>
            <a:endParaRPr lang="zh-CN" altLang="en-US" sz="2400" b="1" dirty="0">
              <a:latin typeface="华文楷体" pitchFamily="2" charset="-122"/>
              <a:ea typeface="华文楷体" pitchFamily="2" charset="-122"/>
            </a:endParaRPr>
          </a:p>
        </p:txBody>
      </p:sp>
      <p:sp>
        <p:nvSpPr>
          <p:cNvPr id="15" name="双大括号 14"/>
          <p:cNvSpPr/>
          <p:nvPr/>
        </p:nvSpPr>
        <p:spPr>
          <a:xfrm>
            <a:off x="2734440" y="2392643"/>
            <a:ext cx="5544616" cy="2736304"/>
          </a:xfrm>
          <a:prstGeom prst="bracePair">
            <a:avLst>
              <a:gd name="adj" fmla="val 8333"/>
            </a:avLst>
          </a:prstGeom>
          <a:ln w="1905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solidFill>
                <a:srgbClr val="000000"/>
              </a:solidFill>
            </a:endParaRPr>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说教学效果</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7</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306285" y="1525180"/>
            <a:ext cx="982089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lnSpc>
                <a:spcPct val="150000"/>
              </a:lnSpc>
              <a:spcBef>
                <a:spcPct val="0"/>
              </a:spcBef>
              <a:spcAft>
                <a:spcPct val="0"/>
              </a:spcAft>
            </a:pPr>
            <a:r>
              <a:rPr lang="zh-CN" altLang="en-US" sz="2400" b="1" dirty="0" smtClean="0">
                <a:latin typeface="华文楷体" pitchFamily="2" charset="-122"/>
                <a:ea typeface="华文楷体" pitchFamily="2" charset="-122"/>
                <a:cs typeface="Times New Roman" pitchFamily="18" charset="0"/>
              </a:rPr>
              <a:t>     一篇好文章会影响人的一生，同样一堂好课也会在学生的心中留下深刻记忆。我们的课堂应该帮助学生架起通往那些闪烁者人类精神光芒的文章的桥梁，和学生一起享受精神的盛宴，在他们的成长道路上帮他们树立正确的人生观和价值观，引导他们学会阅读，学会积累，学会感悟，学会表达。“注重兴趣与感悟、注重朗读与积累、注重个性与反思”，是本节课设计的出发点，而教学本身是一个双边活动，就像</a:t>
            </a:r>
            <a:r>
              <a:rPr lang="en-US" altLang="zh-CN" sz="2400" b="1" dirty="0" smtClean="0">
                <a:latin typeface="华文楷体" pitchFamily="2" charset="-122"/>
                <a:ea typeface="华文楷体" pitchFamily="2" charset="-122"/>
                <a:cs typeface="Times New Roman" pitchFamily="18" charset="0"/>
              </a:rPr>
              <a:t>《</a:t>
            </a:r>
            <a:r>
              <a:rPr lang="zh-CN" altLang="en-US" sz="2400" b="1" dirty="0" smtClean="0">
                <a:latin typeface="华文楷体" pitchFamily="2" charset="-122"/>
                <a:ea typeface="华文楷体" pitchFamily="2" charset="-122"/>
                <a:cs typeface="Times New Roman" pitchFamily="18" charset="0"/>
              </a:rPr>
              <a:t>师说</a:t>
            </a:r>
            <a:r>
              <a:rPr lang="en-US" altLang="zh-CN" sz="2400" b="1" dirty="0" smtClean="0">
                <a:latin typeface="华文楷体" pitchFamily="2" charset="-122"/>
                <a:ea typeface="华文楷体" pitchFamily="2" charset="-122"/>
                <a:cs typeface="Times New Roman" pitchFamily="18" charset="0"/>
              </a:rPr>
              <a:t>》</a:t>
            </a:r>
            <a:r>
              <a:rPr lang="zh-CN" altLang="en-US" sz="2400" b="1" dirty="0" smtClean="0">
                <a:latin typeface="华文楷体" pitchFamily="2" charset="-122"/>
                <a:ea typeface="华文楷体" pitchFamily="2" charset="-122"/>
                <a:cs typeface="Times New Roman" pitchFamily="18" charset="0"/>
              </a:rPr>
              <a:t>中说的那样“弟子不必不如师，师不必贤于弟子”，只是“闻道有先后，术业有专攻”而已，就让我们共同学习吧！</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431414" y="449926"/>
            <a:ext cx="2401843"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说教材</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581891"/>
            <a:chOff x="5243196" y="1832980"/>
            <a:chExt cx="966788" cy="967086"/>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554169"/>
            </a:xfrm>
            <a:prstGeom prst="roundRect">
              <a:avLst>
                <a:gd name="adj" fmla="val 0"/>
              </a:avLst>
            </a:prstGeom>
            <a:noFill/>
          </p:spPr>
          <p:txBody>
            <a:bodyPr wrap="square" rtlCol="0">
              <a:spAutoFit/>
            </a:bodyPr>
            <a:lstStyle/>
            <a:p>
              <a:pPr algn="r"/>
              <a:r>
                <a:rPr lang="en-US" altLang="zh-CN" sz="3000" dirty="0">
                  <a:solidFill>
                    <a:srgbClr val="565656"/>
                  </a:solidFill>
                  <a:latin typeface="Impact" panose="020B0806030902050204" pitchFamily="34" charset="0"/>
                  <a:ea typeface="方正正黑简体" panose="02000000000000000000" pitchFamily="2" charset="-122"/>
                </a:rPr>
                <a:t>1</a:t>
              </a:r>
            </a:p>
          </p:txBody>
        </p:sp>
      </p:grpSp>
      <p:sp>
        <p:nvSpPr>
          <p:cNvPr id="6145" name="Rectangle 1"/>
          <p:cNvSpPr>
            <a:spLocks noChangeArrowheads="1"/>
          </p:cNvSpPr>
          <p:nvPr/>
        </p:nvSpPr>
        <p:spPr bwMode="auto">
          <a:xfrm>
            <a:off x="1436914" y="1494965"/>
            <a:ext cx="9820894" cy="32624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lnSpc>
                <a:spcPct val="150000"/>
              </a:lnSpc>
              <a:spcBef>
                <a:spcPct val="0"/>
              </a:spcBef>
              <a:spcAft>
                <a:spcPct val="0"/>
              </a:spcAft>
            </a:pPr>
            <a:r>
              <a:rPr lang="en-US" altLang="zh-CN" sz="2800" dirty="0" smtClean="0">
                <a:latin typeface="华文楷体" pitchFamily="2" charset="-122"/>
                <a:ea typeface="华文楷体" pitchFamily="2" charset="-122"/>
                <a:cs typeface="Times New Roman" pitchFamily="18" charset="0"/>
              </a:rPr>
              <a:t>  </a:t>
            </a:r>
            <a:r>
              <a:rPr lang="en-US" altLang="zh-CN" sz="2800" b="1" dirty="0" smtClean="0">
                <a:latin typeface="华文楷体" pitchFamily="2" charset="-122"/>
                <a:ea typeface="华文楷体" pitchFamily="2" charset="-122"/>
                <a:cs typeface="Times New Roman" pitchFamily="18" charset="0"/>
              </a:rPr>
              <a:t>《&lt;</a:t>
            </a:r>
            <a:r>
              <a:rPr lang="zh-CN" altLang="en-US" sz="2800" b="1" dirty="0" smtClean="0">
                <a:latin typeface="华文楷体" pitchFamily="2" charset="-122"/>
                <a:ea typeface="华文楷体" pitchFamily="2" charset="-122"/>
                <a:cs typeface="Times New Roman" pitchFamily="18" charset="0"/>
              </a:rPr>
              <a:t>礼记</a:t>
            </a:r>
            <a:r>
              <a:rPr lang="en-US" altLang="zh-CN" sz="2800" b="1" dirty="0" smtClean="0">
                <a:latin typeface="华文楷体" pitchFamily="2" charset="-122"/>
                <a:ea typeface="华文楷体" pitchFamily="2" charset="-122"/>
                <a:cs typeface="Times New Roman" pitchFamily="18" charset="0"/>
              </a:rPr>
              <a:t>&gt;</a:t>
            </a:r>
            <a:r>
              <a:rPr lang="zh-CN" altLang="en-US" sz="2800" b="1" dirty="0" smtClean="0">
                <a:latin typeface="华文楷体" pitchFamily="2" charset="-122"/>
                <a:ea typeface="华文楷体" pitchFamily="2" charset="-122"/>
                <a:cs typeface="Times New Roman" pitchFamily="18" charset="0"/>
              </a:rPr>
              <a:t>二则 </a:t>
            </a:r>
            <a:r>
              <a:rPr lang="en-US" altLang="zh-CN" sz="2800" b="1" dirty="0" smtClean="0">
                <a:latin typeface="华文楷体" pitchFamily="2" charset="-122"/>
                <a:ea typeface="华文楷体" pitchFamily="2" charset="-122"/>
                <a:cs typeface="Times New Roman" pitchFamily="18" charset="0"/>
              </a:rPr>
              <a:t>》</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是部编版初中语文八年级下册第六单元的一篇文言文。文章选取了</a:t>
            </a:r>
            <a:r>
              <a:rPr kumimoji="0" lang="zh-CN" alt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礼记</a:t>
            </a:r>
            <a:r>
              <a:rPr kumimoji="0" lang="zh-CN" alt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中的两则短文，</a:t>
            </a:r>
            <a:r>
              <a:rPr kumimoji="0" lang="zh-CN" altLang="en-US"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通过</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学习古人追求理想的精神和智慧，体会他们的人生感悟，从中得到思想启迪和情感陶冶，</a:t>
            </a:r>
            <a:r>
              <a:rPr kumimoji="0" lang="zh-CN" sz="2800" b="1" i="0" u="none" strike="noStrike" cap="none" normalizeH="0" baseline="0" dirty="0" smtClean="0">
                <a:ln>
                  <a:noFill/>
                </a:ln>
                <a:solidFill>
                  <a:srgbClr val="1E1E1E"/>
                </a:solidFill>
                <a:effectLst/>
                <a:latin typeface="华文楷体" pitchFamily="2" charset="-122"/>
                <a:ea typeface="华文楷体" pitchFamily="2" charset="-122"/>
                <a:cs typeface="宋体" pitchFamily="2" charset="-122"/>
              </a:rPr>
              <a:t>激发学生树立远大的理想</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a:t>
            </a:r>
            <a:r>
              <a:rPr kumimoji="0" lang="zh-CN" alt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礼记</a:t>
            </a:r>
            <a:r>
              <a:rPr kumimoji="0" lang="zh-CN" alt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a:t>
            </a:r>
            <a:r>
              <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Times New Roman" pitchFamily="18" charset="0"/>
              </a:rPr>
              <a:t>中有丰富的语言精华和深刻的思想精髓，具有十分重要的教育意义。</a:t>
            </a:r>
            <a:endParaRPr kumimoji="0" lang="zh-CN" sz="2800" b="1"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push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43141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说学情分析</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a:solidFill>
                    <a:srgbClr val="565656"/>
                  </a:solidFill>
                  <a:latin typeface="Impact" panose="020B0806030902050204" pitchFamily="34" charset="0"/>
                  <a:ea typeface="方正正黑简体" panose="02000000000000000000" pitchFamily="2" charset="-122"/>
                </a:rPr>
                <a:t>2</a:t>
              </a:r>
            </a:p>
          </p:txBody>
        </p:sp>
      </p:grpSp>
      <p:sp>
        <p:nvSpPr>
          <p:cNvPr id="6145" name="Rectangle 1"/>
          <p:cNvSpPr>
            <a:spLocks noChangeArrowheads="1"/>
          </p:cNvSpPr>
          <p:nvPr/>
        </p:nvSpPr>
        <p:spPr bwMode="auto">
          <a:xfrm>
            <a:off x="1330036" y="1307278"/>
            <a:ext cx="9820894"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lnSpc>
                <a:spcPct val="150000"/>
              </a:lnSpc>
              <a:spcBef>
                <a:spcPct val="0"/>
              </a:spcBef>
              <a:spcAft>
                <a:spcPct val="0"/>
              </a:spcAft>
            </a:pPr>
            <a:r>
              <a:rPr lang="zh-CN" altLang="en-US" sz="2800" dirty="0" smtClean="0">
                <a:latin typeface="华文楷体" pitchFamily="2" charset="-122"/>
                <a:ea typeface="华文楷体" pitchFamily="2" charset="-122"/>
                <a:cs typeface="Times New Roman" pitchFamily="18" charset="0"/>
              </a:rPr>
              <a:t>     </a:t>
            </a:r>
            <a:r>
              <a:rPr lang="zh-CN" altLang="en-US" sz="2800" b="1" dirty="0" smtClean="0">
                <a:latin typeface="华文楷体" pitchFamily="2" charset="-122"/>
                <a:ea typeface="华文楷体" pitchFamily="2" charset="-122"/>
                <a:cs typeface="Times New Roman" pitchFamily="18" charset="0"/>
              </a:rPr>
              <a:t>八年级学生已经拥有了一定的生活经历和一定的文言文阅读能力。他们可以通过自己阅读文章去把握文章的大部分信息，对文学作品有一定的独特体验和看法，并且有表达个人观点的愿望。但是，让他们从生活经历中去感悟人生哲理，特别是借助语文学习的经验去观照自己的实际生活，还有一定的困难。</a:t>
            </a:r>
          </a:p>
          <a:p>
            <a:pPr indent="266700" fontAlgn="base">
              <a:lnSpc>
                <a:spcPct val="150000"/>
              </a:lnSpc>
              <a:spcBef>
                <a:spcPct val="0"/>
              </a:spcBef>
              <a:spcAft>
                <a:spcPct val="0"/>
              </a:spcAft>
            </a:pPr>
            <a:endParaRPr kumimoji="0" lang="zh-CN" sz="28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43141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说教学目标</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3</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401287" y="1710853"/>
            <a:ext cx="9820894" cy="42319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1. </a:t>
            </a:r>
            <a:r>
              <a:rPr lang="zh-CN" altLang="en-US" sz="2800" b="1" smtClean="0">
                <a:latin typeface="华文楷体" pitchFamily="2" charset="-122"/>
                <a:ea typeface="华文楷体" pitchFamily="2" charset="-122"/>
                <a:cs typeface="Times New Roman" pitchFamily="18" charset="0"/>
              </a:rPr>
              <a:t>了解</a:t>
            </a:r>
            <a:r>
              <a:rPr lang="en-US" altLang="zh-CN" sz="2800" b="1" dirty="0" smtClean="0">
                <a:latin typeface="华文楷体" pitchFamily="2" charset="-122"/>
                <a:ea typeface="华文楷体" pitchFamily="2" charset="-122"/>
                <a:cs typeface="Times New Roman" pitchFamily="18" charset="0"/>
              </a:rPr>
              <a:t>《</a:t>
            </a:r>
            <a:r>
              <a:rPr lang="zh-CN" altLang="en-US" sz="2800" b="1" dirty="0" smtClean="0">
                <a:latin typeface="华文楷体" pitchFamily="2" charset="-122"/>
                <a:ea typeface="华文楷体" pitchFamily="2" charset="-122"/>
                <a:cs typeface="Times New Roman" pitchFamily="18" charset="0"/>
              </a:rPr>
              <a:t>礼记</a:t>
            </a:r>
            <a:r>
              <a:rPr lang="en-US" altLang="zh-CN" sz="2800" b="1" dirty="0" smtClean="0">
                <a:latin typeface="华文楷体" pitchFamily="2" charset="-122"/>
                <a:ea typeface="华文楷体" pitchFamily="2" charset="-122"/>
                <a:cs typeface="Times New Roman" pitchFamily="18" charset="0"/>
              </a:rPr>
              <a:t>》</a:t>
            </a:r>
            <a:r>
              <a:rPr lang="zh-CN" altLang="en-US" sz="2800" b="1" dirty="0" smtClean="0">
                <a:latin typeface="华文楷体" pitchFamily="2" charset="-122"/>
                <a:ea typeface="华文楷体" pitchFamily="2" charset="-122"/>
                <a:cs typeface="Times New Roman" pitchFamily="18" charset="0"/>
              </a:rPr>
              <a:t>相关的文学常识，理解课文内容，积累重要文言词语。</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2. </a:t>
            </a:r>
            <a:r>
              <a:rPr lang="zh-CN" altLang="en-US" sz="2800" b="1" smtClean="0">
                <a:latin typeface="华文楷体" pitchFamily="2" charset="-122"/>
                <a:ea typeface="华文楷体" pitchFamily="2" charset="-122"/>
                <a:cs typeface="Times New Roman" pitchFamily="18" charset="0"/>
              </a:rPr>
              <a:t>通过</a:t>
            </a:r>
            <a:r>
              <a:rPr lang="zh-CN" altLang="en-US" sz="2800" b="1" dirty="0" smtClean="0">
                <a:latin typeface="华文楷体" pitchFamily="2" charset="-122"/>
                <a:ea typeface="华文楷体" pitchFamily="2" charset="-122"/>
                <a:cs typeface="Times New Roman" pitchFamily="18" charset="0"/>
              </a:rPr>
              <a:t>反复的诵读，读懂文意，读出韵味，体会语言句式特点。</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3. </a:t>
            </a:r>
            <a:r>
              <a:rPr lang="zh-CN" altLang="en-US" sz="2800" b="1" smtClean="0">
                <a:latin typeface="华文楷体" pitchFamily="2" charset="-122"/>
                <a:ea typeface="华文楷体" pitchFamily="2" charset="-122"/>
                <a:cs typeface="Times New Roman" pitchFamily="18" charset="0"/>
              </a:rPr>
              <a:t>理解</a:t>
            </a:r>
            <a:r>
              <a:rPr lang="zh-CN" altLang="en-US" sz="2800" b="1" dirty="0" smtClean="0">
                <a:latin typeface="华文楷体" pitchFamily="2" charset="-122"/>
                <a:ea typeface="华文楷体" pitchFamily="2" charset="-122"/>
                <a:cs typeface="Times New Roman" pitchFamily="18" charset="0"/>
              </a:rPr>
              <a:t>“教学相长”的观念，明白教与学互相促进的道理，认识到实践的重要性。</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4. </a:t>
            </a:r>
            <a:r>
              <a:rPr lang="zh-CN" altLang="en-US" sz="2800" b="1" smtClean="0">
                <a:latin typeface="华文楷体" pitchFamily="2" charset="-122"/>
                <a:ea typeface="华文楷体" pitchFamily="2" charset="-122"/>
                <a:cs typeface="Times New Roman" pitchFamily="18" charset="0"/>
              </a:rPr>
              <a:t>理解</a:t>
            </a:r>
            <a:r>
              <a:rPr lang="zh-CN" altLang="en-US" sz="2800" b="1" dirty="0" smtClean="0">
                <a:latin typeface="华文楷体" pitchFamily="2" charset="-122"/>
                <a:ea typeface="华文楷体" pitchFamily="2" charset="-122"/>
                <a:cs typeface="Times New Roman" pitchFamily="18" charset="0"/>
              </a:rPr>
              <a:t>先贤圣哲</a:t>
            </a:r>
            <a:r>
              <a:rPr lang="zh-CN" altLang="en-US" sz="2800" b="1" smtClean="0">
                <a:latin typeface="华文楷体" pitchFamily="2" charset="-122"/>
                <a:ea typeface="华文楷体" pitchFamily="2" charset="-122"/>
                <a:cs typeface="Times New Roman" pitchFamily="18" charset="0"/>
              </a:rPr>
              <a:t>伟大</a:t>
            </a:r>
            <a:r>
              <a:rPr lang="zh-CN" altLang="en-US" sz="2800" b="1" smtClean="0">
                <a:latin typeface="华文楷体" pitchFamily="2" charset="-122"/>
                <a:ea typeface="华文楷体" pitchFamily="2" charset="-122"/>
                <a:cs typeface="Times New Roman" pitchFamily="18" charset="0"/>
              </a:rPr>
              <a:t>构想</a:t>
            </a:r>
            <a:r>
              <a:rPr lang="en-US" altLang="zh-CN" sz="2800" b="1" smtClean="0">
                <a:latin typeface="华文楷体" pitchFamily="2" charset="-122"/>
                <a:ea typeface="华文楷体" pitchFamily="2" charset="-122"/>
                <a:cs typeface="Times New Roman" pitchFamily="18" charset="0"/>
              </a:rPr>
              <a:t>——“</a:t>
            </a:r>
            <a:r>
              <a:rPr lang="zh-CN" altLang="en-US" sz="2800" b="1" dirty="0" smtClean="0">
                <a:latin typeface="华文楷体" pitchFamily="2" charset="-122"/>
                <a:ea typeface="华文楷体" pitchFamily="2" charset="-122"/>
                <a:cs typeface="Times New Roman" pitchFamily="18" charset="0"/>
              </a:rPr>
              <a:t>大同社会”，感受古人大胆追求理想的精神和智慧，激发学生树立远大的</a:t>
            </a:r>
            <a:r>
              <a:rPr lang="zh-CN" altLang="en-US" sz="2800" b="1" smtClean="0">
                <a:latin typeface="华文楷体" pitchFamily="2" charset="-122"/>
                <a:ea typeface="华文楷体" pitchFamily="2" charset="-122"/>
                <a:cs typeface="Times New Roman" pitchFamily="18" charset="0"/>
              </a:rPr>
              <a:t>理想</a:t>
            </a:r>
            <a:r>
              <a:rPr lang="zh-CN" altLang="en-US" sz="2800" b="1" smtClean="0">
                <a:latin typeface="华文楷体" pitchFamily="2" charset="-122"/>
                <a:ea typeface="华文楷体" pitchFamily="2" charset="-122"/>
                <a:cs typeface="Times New Roman" pitchFamily="18" charset="0"/>
              </a:rPr>
              <a:t>。</a:t>
            </a:r>
            <a:endParaRPr kumimoji="0" lang="zh-CN" sz="28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说教学重难点</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4</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353786" y="1572453"/>
            <a:ext cx="10177154" cy="46935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spcBef>
                <a:spcPct val="0"/>
              </a:spcBef>
              <a:spcAft>
                <a:spcPts val="1800"/>
              </a:spcAft>
            </a:pPr>
            <a:r>
              <a:rPr lang="zh-CN" altLang="en-US" sz="2800" b="1" dirty="0" smtClean="0">
                <a:latin typeface="华文楷体" pitchFamily="2" charset="-122"/>
                <a:ea typeface="华文楷体" pitchFamily="2" charset="-122"/>
                <a:cs typeface="Times New Roman" pitchFamily="18" charset="0"/>
              </a:rPr>
              <a:t>重点：</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1. </a:t>
            </a:r>
            <a:r>
              <a:rPr lang="zh-CN" altLang="en-US" sz="2800" b="1" smtClean="0">
                <a:latin typeface="华文楷体" pitchFamily="2" charset="-122"/>
                <a:ea typeface="华文楷体" pitchFamily="2" charset="-122"/>
                <a:cs typeface="Times New Roman" pitchFamily="18" charset="0"/>
              </a:rPr>
              <a:t>反复</a:t>
            </a:r>
            <a:r>
              <a:rPr lang="zh-CN" altLang="en-US" sz="2800" b="1" dirty="0" smtClean="0">
                <a:latin typeface="华文楷体" pitchFamily="2" charset="-122"/>
                <a:ea typeface="华文楷体" pitchFamily="2" charset="-122"/>
                <a:cs typeface="Times New Roman" pitchFamily="18" charset="0"/>
              </a:rPr>
              <a:t>的诵读，读懂文意，体会语言句式特点，积累重要文言词语。</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2. </a:t>
            </a:r>
            <a:r>
              <a:rPr lang="zh-CN" altLang="en-US" sz="2800" b="1" smtClean="0">
                <a:latin typeface="华文楷体" pitchFamily="2" charset="-122"/>
                <a:ea typeface="华文楷体" pitchFamily="2" charset="-122"/>
                <a:cs typeface="Times New Roman" pitchFamily="18" charset="0"/>
              </a:rPr>
              <a:t>初步</a:t>
            </a:r>
            <a:r>
              <a:rPr lang="zh-CN" altLang="en-US" sz="2800" b="1" dirty="0" smtClean="0">
                <a:latin typeface="华文楷体" pitchFamily="2" charset="-122"/>
                <a:ea typeface="华文楷体" pitchFamily="2" charset="-122"/>
                <a:cs typeface="Times New Roman" pitchFamily="18" charset="0"/>
              </a:rPr>
              <a:t>理解儒家“教学相长”的观念和“大同”的社会理想。</a:t>
            </a:r>
          </a:p>
          <a:p>
            <a:pPr indent="266700" fontAlgn="base">
              <a:spcBef>
                <a:spcPct val="0"/>
              </a:spcBef>
              <a:spcAft>
                <a:spcPts val="1800"/>
              </a:spcAft>
            </a:pPr>
            <a:r>
              <a:rPr lang="zh-CN" altLang="en-US" sz="2800" b="1" dirty="0" smtClean="0">
                <a:latin typeface="华文楷体" pitchFamily="2" charset="-122"/>
                <a:ea typeface="华文楷体" pitchFamily="2" charset="-122"/>
                <a:cs typeface="Times New Roman" pitchFamily="18" charset="0"/>
              </a:rPr>
              <a:t>难点：</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1</a:t>
            </a:r>
            <a:r>
              <a:rPr lang="en-US" altLang="zh-CN" sz="2800" b="1" dirty="0" smtClean="0">
                <a:latin typeface="华文楷体" pitchFamily="2" charset="-122"/>
                <a:ea typeface="华文楷体" pitchFamily="2" charset="-122"/>
                <a:cs typeface="Times New Roman" pitchFamily="18" charset="0"/>
              </a:rPr>
              <a:t>. </a:t>
            </a:r>
            <a:r>
              <a:rPr lang="zh-CN" altLang="en-US" sz="2800" b="1" dirty="0" smtClean="0">
                <a:latin typeface="华文楷体" pitchFamily="2" charset="-122"/>
                <a:ea typeface="华文楷体" pitchFamily="2" charset="-122"/>
                <a:cs typeface="Times New Roman" pitchFamily="18" charset="0"/>
              </a:rPr>
              <a:t>了解类比说理的方法，明白教与学互相促进的道理。 </a:t>
            </a:r>
          </a:p>
          <a:p>
            <a:pPr indent="266700" fontAlgn="base">
              <a:spcBef>
                <a:spcPct val="0"/>
              </a:spcBef>
              <a:spcAft>
                <a:spcPts val="1800"/>
              </a:spcAft>
            </a:pPr>
            <a:r>
              <a:rPr lang="en-US" altLang="zh-CN" sz="2800" b="1" smtClean="0">
                <a:latin typeface="华文楷体" pitchFamily="2" charset="-122"/>
                <a:ea typeface="华文楷体" pitchFamily="2" charset="-122"/>
                <a:cs typeface="Times New Roman" pitchFamily="18" charset="0"/>
              </a:rPr>
              <a:t>  2</a:t>
            </a:r>
            <a:r>
              <a:rPr lang="en-US" altLang="zh-CN" sz="2800" b="1" dirty="0" smtClean="0">
                <a:latin typeface="华文楷体" pitchFamily="2" charset="-122"/>
                <a:ea typeface="华文楷体" pitchFamily="2" charset="-122"/>
                <a:cs typeface="Times New Roman" pitchFamily="18" charset="0"/>
              </a:rPr>
              <a:t>. </a:t>
            </a:r>
            <a:r>
              <a:rPr lang="zh-CN" altLang="en-US" sz="2800" b="1" dirty="0" smtClean="0">
                <a:latin typeface="华文楷体" pitchFamily="2" charset="-122"/>
                <a:ea typeface="华文楷体" pitchFamily="2" charset="-122"/>
                <a:cs typeface="Times New Roman" pitchFamily="18" charset="0"/>
              </a:rPr>
              <a:t>引导学生把握“大同”社会的基本特征，体会其中蕴含的</a:t>
            </a:r>
            <a:r>
              <a:rPr lang="zh-CN" altLang="en-US" sz="2800" b="1" smtClean="0">
                <a:latin typeface="华文楷体" pitchFamily="2" charset="-122"/>
                <a:ea typeface="华文楷体" pitchFamily="2" charset="-122"/>
                <a:cs typeface="Times New Roman" pitchFamily="18" charset="0"/>
              </a:rPr>
              <a:t>道理</a:t>
            </a:r>
            <a:r>
              <a:rPr lang="zh-CN" altLang="en-US" sz="2800" b="1" smtClean="0">
                <a:latin typeface="华文楷体" pitchFamily="2" charset="-122"/>
                <a:ea typeface="华文楷体" pitchFamily="2" charset="-122"/>
                <a:cs typeface="Times New Roman" pitchFamily="18" charset="0"/>
              </a:rPr>
              <a:t>。</a:t>
            </a:r>
            <a:endParaRPr kumimoji="0" lang="zh-CN" sz="28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说学法和教法</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5</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1258783" y="1779687"/>
            <a:ext cx="10082151"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lnSpc>
                <a:spcPct val="150000"/>
              </a:lnSpc>
              <a:spcBef>
                <a:spcPct val="0"/>
              </a:spcBef>
              <a:spcAft>
                <a:spcPct val="0"/>
              </a:spcAft>
            </a:pPr>
            <a:r>
              <a:rPr lang="zh-CN" altLang="en-US" sz="2400" b="1" smtClean="0">
                <a:latin typeface="华文楷体" pitchFamily="2" charset="-122"/>
                <a:ea typeface="华文楷体" pitchFamily="2" charset="-122"/>
                <a:cs typeface="Times New Roman" pitchFamily="18" charset="0"/>
              </a:rPr>
              <a:t>     “朗读法” </a:t>
            </a:r>
            <a:r>
              <a:rPr lang="zh-CN" altLang="en-US" sz="2400" b="1" dirty="0" smtClean="0">
                <a:latin typeface="华文楷体" pitchFamily="2" charset="-122"/>
                <a:ea typeface="华文楷体" pitchFamily="2" charset="-122"/>
                <a:cs typeface="Times New Roman" pitchFamily="18" charset="0"/>
              </a:rPr>
              <a:t>反复诵读，学生能理解内容美，欣赏语言美，感悟精神美。</a:t>
            </a:r>
          </a:p>
          <a:p>
            <a:pPr indent="266700" fontAlgn="base">
              <a:lnSpc>
                <a:spcPct val="150000"/>
              </a:lnSpc>
              <a:spcBef>
                <a:spcPct val="0"/>
              </a:spcBef>
              <a:spcAft>
                <a:spcPct val="0"/>
              </a:spcAft>
            </a:pPr>
            <a:r>
              <a:rPr lang="zh-CN" altLang="en-US" sz="2400" b="1" smtClean="0">
                <a:latin typeface="华文楷体" pitchFamily="2" charset="-122"/>
                <a:ea typeface="华文楷体" pitchFamily="2" charset="-122"/>
                <a:cs typeface="Times New Roman" pitchFamily="18" charset="0"/>
              </a:rPr>
              <a:t>     “点拨法”</a:t>
            </a:r>
            <a:r>
              <a:rPr lang="zh-CN" altLang="en-US" sz="2400" b="1" dirty="0" smtClean="0">
                <a:latin typeface="华文楷体" pitchFamily="2" charset="-122"/>
                <a:ea typeface="华文楷体" pitchFamily="2" charset="-122"/>
                <a:cs typeface="Times New Roman" pitchFamily="18" charset="0"/>
              </a:rPr>
              <a:t>是教师适当的点拔以及引导，师生互动，体现学生的主体地位和教师的主导作用。</a:t>
            </a:r>
          </a:p>
          <a:p>
            <a:pPr indent="266700" fontAlgn="base">
              <a:lnSpc>
                <a:spcPct val="150000"/>
              </a:lnSpc>
              <a:spcBef>
                <a:spcPct val="0"/>
              </a:spcBef>
              <a:spcAft>
                <a:spcPct val="0"/>
              </a:spcAft>
            </a:pPr>
            <a:r>
              <a:rPr lang="zh-CN" altLang="en-US" sz="2400" b="1" smtClean="0">
                <a:latin typeface="华文楷体" pitchFamily="2" charset="-122"/>
                <a:ea typeface="华文楷体" pitchFamily="2" charset="-122"/>
                <a:cs typeface="Times New Roman" pitchFamily="18" charset="0"/>
              </a:rPr>
              <a:t>     “合作探究法”</a:t>
            </a:r>
            <a:r>
              <a:rPr lang="zh-CN" altLang="en-US" sz="2400" b="1" dirty="0" smtClean="0">
                <a:latin typeface="华文楷体" pitchFamily="2" charset="-122"/>
                <a:ea typeface="华文楷体" pitchFamily="2" charset="-122"/>
                <a:cs typeface="Times New Roman" pitchFamily="18" charset="0"/>
              </a:rPr>
              <a:t>是采用小组讨论，让学生自主、合作、探究、讨论，活跃课堂气氛，培养了学生的合作精神。</a:t>
            </a:r>
          </a:p>
          <a:p>
            <a:pPr indent="266700" fontAlgn="base">
              <a:lnSpc>
                <a:spcPct val="150000"/>
              </a:lnSpc>
              <a:spcBef>
                <a:spcPct val="0"/>
              </a:spcBef>
              <a:spcAft>
                <a:spcPct val="0"/>
              </a:spcAft>
            </a:pPr>
            <a:r>
              <a:rPr lang="zh-CN" altLang="en-US" sz="2400" b="1" smtClean="0">
                <a:latin typeface="华文楷体" pitchFamily="2" charset="-122"/>
                <a:ea typeface="华文楷体" pitchFamily="2" charset="-122"/>
                <a:cs typeface="Times New Roman" pitchFamily="18" charset="0"/>
              </a:rPr>
              <a:t>  </a:t>
            </a:r>
            <a:r>
              <a:rPr lang="zh-CN" altLang="en-US" sz="2400" b="1" smtClean="0">
                <a:latin typeface="华文楷体" pitchFamily="2" charset="-122"/>
                <a:ea typeface="华文楷体" pitchFamily="2" charset="-122"/>
                <a:cs typeface="Times New Roman" pitchFamily="18" charset="0"/>
              </a:rPr>
              <a:t>   此外</a:t>
            </a:r>
            <a:r>
              <a:rPr lang="zh-CN" altLang="en-US" sz="2400" b="1" dirty="0" smtClean="0">
                <a:latin typeface="华文楷体" pitchFamily="2" charset="-122"/>
                <a:ea typeface="华文楷体" pitchFamily="2" charset="-122"/>
                <a:cs typeface="Times New Roman" pitchFamily="18" charset="0"/>
              </a:rPr>
              <a:t>，如课前预习、</a:t>
            </a:r>
            <a:r>
              <a:rPr lang="en-US" altLang="zh-CN" sz="2400" b="1" dirty="0" smtClean="0">
                <a:latin typeface="华文楷体" pitchFamily="2" charset="-122"/>
                <a:ea typeface="华文楷体" pitchFamily="2" charset="-122"/>
                <a:cs typeface="Times New Roman" pitchFamily="18" charset="0"/>
              </a:rPr>
              <a:t>"</a:t>
            </a:r>
            <a:r>
              <a:rPr lang="zh-CN" altLang="en-US" sz="2400" b="1" dirty="0" smtClean="0">
                <a:latin typeface="华文楷体" pitchFamily="2" charset="-122"/>
                <a:ea typeface="华文楷体" pitchFamily="2" charset="-122"/>
                <a:cs typeface="Times New Roman" pitchFamily="18" charset="0"/>
              </a:rPr>
              <a:t>不动笔墨不读书</a:t>
            </a:r>
            <a:r>
              <a:rPr lang="en-US" altLang="zh-CN" sz="2400" b="1" dirty="0" smtClean="0">
                <a:latin typeface="华文楷体" pitchFamily="2" charset="-122"/>
                <a:ea typeface="华文楷体" pitchFamily="2" charset="-122"/>
                <a:cs typeface="Times New Roman" pitchFamily="18" charset="0"/>
              </a:rPr>
              <a:t>"</a:t>
            </a:r>
            <a:r>
              <a:rPr lang="zh-CN" altLang="en-US" sz="2400" b="1" dirty="0" smtClean="0">
                <a:latin typeface="华文楷体" pitchFamily="2" charset="-122"/>
                <a:ea typeface="华文楷体" pitchFamily="2" charset="-122"/>
                <a:cs typeface="Times New Roman" pitchFamily="18" charset="0"/>
              </a:rPr>
              <a:t>、圈点勾画、多摘抄积累、熟读成诵等读书习惯，为学生的终身学习奠定基础。</a:t>
            </a: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Tree>
  </p:cSld>
  <p:clrMapOvr>
    <a:masterClrMapping/>
  </p:clrMapOvr>
  <p:transition spd="slow">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490790" y="283671"/>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1949154" y="332509"/>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2220687" y="899758"/>
            <a:ext cx="7362702" cy="51178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lnSpc>
                <a:spcPct val="150000"/>
              </a:lnSpc>
              <a:spcBef>
                <a:spcPct val="0"/>
              </a:spcBef>
              <a:spcAft>
                <a:spcPct val="0"/>
              </a:spcAft>
            </a:pPr>
            <a:r>
              <a:rPr lang="zh-CN" altLang="en-US" sz="2800" b="1" dirty="0" smtClean="0">
                <a:latin typeface="华文楷体" pitchFamily="2" charset="-122"/>
                <a:ea typeface="华文楷体" pitchFamily="2" charset="-122"/>
                <a:cs typeface="Times New Roman" pitchFamily="18" charset="0"/>
              </a:rPr>
              <a:t>                         第一课时</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                     《</a:t>
            </a:r>
            <a:r>
              <a:rPr lang="zh-CN" altLang="en-US" sz="2800" b="1" dirty="0" smtClean="0">
                <a:latin typeface="华文楷体" pitchFamily="2" charset="-122"/>
                <a:ea typeface="华文楷体" pitchFamily="2" charset="-122"/>
                <a:cs typeface="Times New Roman" pitchFamily="18" charset="0"/>
              </a:rPr>
              <a:t>虽有嘉肴</a:t>
            </a:r>
            <a:r>
              <a:rPr lang="en-US" altLang="zh-CN" sz="2800" b="1" dirty="0" smtClean="0">
                <a:latin typeface="华文楷体" pitchFamily="2" charset="-122"/>
                <a:ea typeface="华文楷体" pitchFamily="2" charset="-122"/>
                <a:cs typeface="Times New Roman" pitchFamily="18" charset="0"/>
              </a:rPr>
              <a:t>》</a:t>
            </a:r>
          </a:p>
          <a:p>
            <a:pPr indent="266700" fontAlgn="base">
              <a:lnSpc>
                <a:spcPct val="150000"/>
              </a:lnSpc>
              <a:spcBef>
                <a:spcPct val="0"/>
              </a:spcBef>
              <a:spcAft>
                <a:spcPct val="0"/>
              </a:spcAft>
            </a:pPr>
            <a:r>
              <a:rPr lang="zh-CN" altLang="en-US" sz="2800" b="1" dirty="0" smtClean="0">
                <a:latin typeface="华文楷体" pitchFamily="2" charset="-122"/>
                <a:ea typeface="华文楷体" pitchFamily="2" charset="-122"/>
                <a:cs typeface="Times New Roman" pitchFamily="18" charset="0"/>
              </a:rPr>
              <a:t>（课前预习）</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1.</a:t>
            </a:r>
            <a:r>
              <a:rPr lang="zh-CN" altLang="en-US" sz="2800" b="1" dirty="0" smtClean="0">
                <a:latin typeface="华文楷体" pitchFamily="2" charset="-122"/>
                <a:ea typeface="华文楷体" pitchFamily="2" charset="-122"/>
                <a:cs typeface="Times New Roman" pitchFamily="18" charset="0"/>
              </a:rPr>
              <a:t> 情境导入   </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2.</a:t>
            </a:r>
            <a:r>
              <a:rPr lang="zh-CN" altLang="en-US" sz="2800" b="1" dirty="0" smtClean="0">
                <a:latin typeface="华文楷体" pitchFamily="2" charset="-122"/>
                <a:ea typeface="华文楷体" pitchFamily="2" charset="-122"/>
                <a:cs typeface="Times New Roman" pitchFamily="18" charset="0"/>
              </a:rPr>
              <a:t>走进作品</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3.</a:t>
            </a:r>
            <a:r>
              <a:rPr lang="zh-CN" altLang="en-US" sz="2800" b="1" dirty="0" smtClean="0">
                <a:latin typeface="华文楷体" pitchFamily="2" charset="-122"/>
                <a:ea typeface="华文楷体" pitchFamily="2" charset="-122"/>
                <a:cs typeface="Times New Roman" pitchFamily="18" charset="0"/>
              </a:rPr>
              <a:t>整体感知</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4.</a:t>
            </a:r>
            <a:r>
              <a:rPr lang="zh-CN" altLang="en-US" sz="2800" b="1" dirty="0" smtClean="0">
                <a:latin typeface="华文楷体" pitchFamily="2" charset="-122"/>
                <a:ea typeface="华文楷体" pitchFamily="2" charset="-122"/>
                <a:cs typeface="Times New Roman" pitchFamily="18" charset="0"/>
              </a:rPr>
              <a:t>释读文意</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3" name="矩形 12"/>
          <p:cNvSpPr/>
          <p:nvPr/>
        </p:nvSpPr>
        <p:spPr>
          <a:xfrm>
            <a:off x="5850577" y="2765595"/>
            <a:ext cx="6096000" cy="2614883"/>
          </a:xfrm>
          <a:prstGeom prst="rect">
            <a:avLst/>
          </a:prstGeom>
        </p:spPr>
        <p:txBody>
          <a:bodyPr>
            <a:spAutoFit/>
          </a:bodyPr>
          <a:lstStyle/>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5.</a:t>
            </a:r>
            <a:r>
              <a:rPr lang="zh-CN" altLang="en-US" sz="2800" b="1" dirty="0" smtClean="0">
                <a:latin typeface="华文楷体" pitchFamily="2" charset="-122"/>
                <a:ea typeface="华文楷体" pitchFamily="2" charset="-122"/>
                <a:cs typeface="Times New Roman" pitchFamily="18" charset="0"/>
              </a:rPr>
              <a:t>研读文本</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6.</a:t>
            </a:r>
            <a:r>
              <a:rPr lang="zh-CN" altLang="en-US" sz="2800" b="1" dirty="0" smtClean="0">
                <a:latin typeface="华文楷体" pitchFamily="2" charset="-122"/>
                <a:ea typeface="华文楷体" pitchFamily="2" charset="-122"/>
                <a:cs typeface="Times New Roman" pitchFamily="18" charset="0"/>
              </a:rPr>
              <a:t>拓展延伸</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7.</a:t>
            </a:r>
            <a:r>
              <a:rPr lang="zh-CN" altLang="en-US" sz="2800" b="1" dirty="0" smtClean="0">
                <a:latin typeface="华文楷体" pitchFamily="2" charset="-122"/>
                <a:ea typeface="华文楷体" pitchFamily="2" charset="-122"/>
                <a:cs typeface="Times New Roman" pitchFamily="18" charset="0"/>
              </a:rPr>
              <a:t>课后作业</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8.</a:t>
            </a:r>
            <a:r>
              <a:rPr lang="zh-CN" altLang="en-US" sz="2800" b="1" dirty="0" smtClean="0">
                <a:latin typeface="华文楷体" pitchFamily="2" charset="-122"/>
                <a:ea typeface="华文楷体" pitchFamily="2" charset="-122"/>
                <a:cs typeface="Times New Roman" pitchFamily="18" charset="0"/>
              </a:rPr>
              <a:t>板书设计</a:t>
            </a:r>
            <a:endParaRPr lang="zh-CN" altLang="en-US" sz="2800" dirty="0"/>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96545" y="277495"/>
            <a:ext cx="11598910" cy="6303645"/>
          </a:xfrm>
          <a:prstGeom prst="rect">
            <a:avLst/>
          </a:prstGeom>
          <a:noFill/>
          <a:ln>
            <a:solidFill>
              <a:srgbClr val="5656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花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590" y="-10160"/>
            <a:ext cx="1654810" cy="3216910"/>
          </a:xfrm>
          <a:prstGeom prst="rect">
            <a:avLst/>
          </a:prstGeom>
        </p:spPr>
      </p:pic>
      <p:pic>
        <p:nvPicPr>
          <p:cNvPr id="6" name="图片 5" descr="花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32545" y="-10160"/>
            <a:ext cx="3294380" cy="1612900"/>
          </a:xfrm>
          <a:prstGeom prst="rect">
            <a:avLst/>
          </a:prstGeom>
        </p:spPr>
      </p:pic>
      <p:sp>
        <p:nvSpPr>
          <p:cNvPr id="19" name="文本框 18"/>
          <p:cNvSpPr txBox="1"/>
          <p:nvPr/>
        </p:nvSpPr>
        <p:spPr>
          <a:xfrm>
            <a:off x="2609544" y="449926"/>
            <a:ext cx="2983734" cy="646331"/>
          </a:xfrm>
          <a:prstGeom prst="rect">
            <a:avLst/>
          </a:prstGeom>
          <a:noFill/>
        </p:spPr>
        <p:txBody>
          <a:bodyPr wrap="square" rtlCol="0">
            <a:spAutoFit/>
          </a:bodyPr>
          <a:lstStyle/>
          <a:p>
            <a:pPr algn="ctr" fontAlgn="auto">
              <a:lnSpc>
                <a:spcPct val="100000"/>
              </a:lnSpc>
            </a:pPr>
            <a:r>
              <a:rPr lang="zh-CN" altLang="en-US" sz="3600" b="1" dirty="0" smtClean="0">
                <a:solidFill>
                  <a:srgbClr val="565656"/>
                </a:solidFill>
                <a:latin typeface="黑体" pitchFamily="49" charset="-122"/>
                <a:ea typeface="黑体" pitchFamily="49" charset="-122"/>
              </a:rPr>
              <a:t>说教学过程</a:t>
            </a:r>
            <a:endParaRPr lang="zh-CN" altLang="en-US" sz="3600" b="1" dirty="0">
              <a:solidFill>
                <a:srgbClr val="565656"/>
              </a:solidFill>
              <a:latin typeface="黑体" pitchFamily="49" charset="-122"/>
              <a:ea typeface="黑体" pitchFamily="49" charset="-122"/>
            </a:endParaRPr>
          </a:p>
        </p:txBody>
      </p:sp>
      <p:grpSp>
        <p:nvGrpSpPr>
          <p:cNvPr id="2" name="组合 12"/>
          <p:cNvGrpSpPr/>
          <p:nvPr/>
        </p:nvGrpSpPr>
        <p:grpSpPr>
          <a:xfrm>
            <a:off x="2056032" y="498763"/>
            <a:ext cx="556539" cy="602233"/>
            <a:chOff x="5243196" y="1832980"/>
            <a:chExt cx="966788" cy="1000894"/>
          </a:xfrm>
        </p:grpSpPr>
        <p:grpSp>
          <p:nvGrpSpPr>
            <p:cNvPr id="3" name="淘宝店chenying0907 1"/>
            <p:cNvGrpSpPr/>
            <p:nvPr/>
          </p:nvGrpSpPr>
          <p:grpSpPr>
            <a:xfrm>
              <a:off x="5243196" y="1832980"/>
              <a:ext cx="966788" cy="967086"/>
              <a:chOff x="3673476" y="1131590"/>
              <a:chExt cx="966788" cy="966788"/>
            </a:xfrm>
          </p:grpSpPr>
          <p:sp>
            <p:nvSpPr>
              <p:cNvPr id="10" name="淘宝店chenying0907 5"/>
              <p:cNvSpPr/>
              <p:nvPr/>
            </p:nvSpPr>
            <p:spPr bwMode="auto">
              <a:xfrm>
                <a:off x="3673476" y="1131590"/>
                <a:ext cx="966788" cy="966788"/>
              </a:xfrm>
              <a:custGeom>
                <a:avLst/>
                <a:gdLst>
                  <a:gd name="T0" fmla="*/ 4869 w 4870"/>
                  <a:gd name="T1" fmla="*/ 2493 h 4872"/>
                  <a:gd name="T2" fmla="*/ 4866 w 4870"/>
                  <a:gd name="T3" fmla="*/ 2310 h 4872"/>
                  <a:gd name="T4" fmla="*/ 4793 w 4870"/>
                  <a:gd name="T5" fmla="*/ 1827 h 4872"/>
                  <a:gd name="T6" fmla="*/ 4630 w 4870"/>
                  <a:gd name="T7" fmla="*/ 1380 h 4872"/>
                  <a:gd name="T8" fmla="*/ 4386 w 4870"/>
                  <a:gd name="T9" fmla="*/ 979 h 4872"/>
                  <a:gd name="T10" fmla="*/ 4072 w 4870"/>
                  <a:gd name="T11" fmla="*/ 633 h 4872"/>
                  <a:gd name="T12" fmla="*/ 3698 w 4870"/>
                  <a:gd name="T13" fmla="*/ 353 h 4872"/>
                  <a:gd name="T14" fmla="*/ 3272 w 4870"/>
                  <a:gd name="T15" fmla="*/ 148 h 4872"/>
                  <a:gd name="T16" fmla="*/ 2805 w 4870"/>
                  <a:gd name="T17" fmla="*/ 28 h 4872"/>
                  <a:gd name="T18" fmla="*/ 2309 w 4870"/>
                  <a:gd name="T19" fmla="*/ 3 h 4872"/>
                  <a:gd name="T20" fmla="*/ 1826 w 4870"/>
                  <a:gd name="T21" fmla="*/ 77 h 4872"/>
                  <a:gd name="T22" fmla="*/ 1380 w 4870"/>
                  <a:gd name="T23" fmla="*/ 240 h 4872"/>
                  <a:gd name="T24" fmla="*/ 979 w 4870"/>
                  <a:gd name="T25" fmla="*/ 484 h 4872"/>
                  <a:gd name="T26" fmla="*/ 633 w 4870"/>
                  <a:gd name="T27" fmla="*/ 798 h 4872"/>
                  <a:gd name="T28" fmla="*/ 353 w 4870"/>
                  <a:gd name="T29" fmla="*/ 1173 h 4872"/>
                  <a:gd name="T30" fmla="*/ 148 w 4870"/>
                  <a:gd name="T31" fmla="*/ 1599 h 4872"/>
                  <a:gd name="T32" fmla="*/ 29 w 4870"/>
                  <a:gd name="T33" fmla="*/ 2064 h 4872"/>
                  <a:gd name="T34" fmla="*/ 4 w 4870"/>
                  <a:gd name="T35" fmla="*/ 2562 h 4872"/>
                  <a:gd name="T36" fmla="*/ 77 w 4870"/>
                  <a:gd name="T37" fmla="*/ 3044 h 4872"/>
                  <a:gd name="T38" fmla="*/ 240 w 4870"/>
                  <a:gd name="T39" fmla="*/ 3492 h 4872"/>
                  <a:gd name="T40" fmla="*/ 484 w 4870"/>
                  <a:gd name="T41" fmla="*/ 3893 h 4872"/>
                  <a:gd name="T42" fmla="*/ 798 w 4870"/>
                  <a:gd name="T43" fmla="*/ 4238 h 4872"/>
                  <a:gd name="T44" fmla="*/ 1172 w 4870"/>
                  <a:gd name="T45" fmla="*/ 4519 h 4872"/>
                  <a:gd name="T46" fmla="*/ 1598 w 4870"/>
                  <a:gd name="T47" fmla="*/ 4724 h 4872"/>
                  <a:gd name="T48" fmla="*/ 2064 w 4870"/>
                  <a:gd name="T49" fmla="*/ 4844 h 4872"/>
                  <a:gd name="T50" fmla="*/ 2480 w 4870"/>
                  <a:gd name="T51" fmla="*/ 4871 h 4872"/>
                  <a:gd name="T52" fmla="*/ 2656 w 4870"/>
                  <a:gd name="T53" fmla="*/ 4862 h 4872"/>
                  <a:gd name="T54" fmla="*/ 2829 w 4870"/>
                  <a:gd name="T55" fmla="*/ 4840 h 4872"/>
                  <a:gd name="T56" fmla="*/ 2997 w 4870"/>
                  <a:gd name="T57" fmla="*/ 4807 h 4872"/>
                  <a:gd name="T58" fmla="*/ 3160 w 4870"/>
                  <a:gd name="T59" fmla="*/ 4761 h 4872"/>
                  <a:gd name="T60" fmla="*/ 3320 w 4870"/>
                  <a:gd name="T61" fmla="*/ 4704 h 4872"/>
                  <a:gd name="T62" fmla="*/ 3477 w 4870"/>
                  <a:gd name="T63" fmla="*/ 4636 h 4872"/>
                  <a:gd name="T64" fmla="*/ 3630 w 4870"/>
                  <a:gd name="T65" fmla="*/ 4556 h 4872"/>
                  <a:gd name="T66" fmla="*/ 3763 w 4870"/>
                  <a:gd name="T67" fmla="*/ 4477 h 4872"/>
                  <a:gd name="T68" fmla="*/ 3863 w 4870"/>
                  <a:gd name="T69" fmla="*/ 4415 h 4872"/>
                  <a:gd name="T70" fmla="*/ 3937 w 4870"/>
                  <a:gd name="T71" fmla="*/ 4396 h 4872"/>
                  <a:gd name="T72" fmla="*/ 3997 w 4870"/>
                  <a:gd name="T73" fmla="*/ 4415 h 4872"/>
                  <a:gd name="T74" fmla="*/ 4077 w 4870"/>
                  <a:gd name="T75" fmla="*/ 4475 h 4872"/>
                  <a:gd name="T76" fmla="*/ 4178 w 4870"/>
                  <a:gd name="T77" fmla="*/ 4554 h 4872"/>
                  <a:gd name="T78" fmla="*/ 4289 w 4870"/>
                  <a:gd name="T79" fmla="*/ 4616 h 4872"/>
                  <a:gd name="T80" fmla="*/ 4439 w 4870"/>
                  <a:gd name="T81" fmla="*/ 4663 h 4872"/>
                  <a:gd name="T82" fmla="*/ 4639 w 4870"/>
                  <a:gd name="T83" fmla="*/ 4686 h 4872"/>
                  <a:gd name="T84" fmla="*/ 4639 w 4870"/>
                  <a:gd name="T85" fmla="*/ 4649 h 4872"/>
                  <a:gd name="T86" fmla="*/ 4574 w 4870"/>
                  <a:gd name="T87" fmla="*/ 4590 h 4872"/>
                  <a:gd name="T88" fmla="*/ 4525 w 4870"/>
                  <a:gd name="T89" fmla="*/ 4522 h 4872"/>
                  <a:gd name="T90" fmla="*/ 4489 w 4870"/>
                  <a:gd name="T91" fmla="*/ 4448 h 4872"/>
                  <a:gd name="T92" fmla="*/ 4466 w 4870"/>
                  <a:gd name="T93" fmla="*/ 4370 h 4872"/>
                  <a:gd name="T94" fmla="*/ 4453 w 4870"/>
                  <a:gd name="T95" fmla="*/ 4292 h 4872"/>
                  <a:gd name="T96" fmla="*/ 4453 w 4870"/>
                  <a:gd name="T97" fmla="*/ 4163 h 4872"/>
                  <a:gd name="T98" fmla="*/ 4480 w 4870"/>
                  <a:gd name="T99" fmla="*/ 4020 h 4872"/>
                  <a:gd name="T100" fmla="*/ 4529 w 4870"/>
                  <a:gd name="T101" fmla="*/ 3866 h 4872"/>
                  <a:gd name="T102" fmla="*/ 4648 w 4870"/>
                  <a:gd name="T103" fmla="*/ 3566 h 4872"/>
                  <a:gd name="T104" fmla="*/ 4737 w 4870"/>
                  <a:gd name="T105" fmla="*/ 3319 h 4872"/>
                  <a:gd name="T106" fmla="*/ 4800 w 4870"/>
                  <a:gd name="T107" fmla="*/ 3098 h 4872"/>
                  <a:gd name="T108" fmla="*/ 4846 w 4870"/>
                  <a:gd name="T109" fmla="*/ 2853 h 4872"/>
                  <a:gd name="T110" fmla="*/ 4869 w 4870"/>
                  <a:gd name="T111" fmla="*/ 2581 h 4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70" h="4872">
                    <a:moveTo>
                      <a:pt x="4870" y="2508"/>
                    </a:moveTo>
                    <a:lnTo>
                      <a:pt x="4869" y="2510"/>
                    </a:lnTo>
                    <a:lnTo>
                      <a:pt x="4867" y="2512"/>
                    </a:lnTo>
                    <a:lnTo>
                      <a:pt x="4869" y="2493"/>
                    </a:lnTo>
                    <a:lnTo>
                      <a:pt x="4869" y="2474"/>
                    </a:lnTo>
                    <a:lnTo>
                      <a:pt x="4870" y="2455"/>
                    </a:lnTo>
                    <a:lnTo>
                      <a:pt x="4870" y="2435"/>
                    </a:lnTo>
                    <a:lnTo>
                      <a:pt x="4866" y="2310"/>
                    </a:lnTo>
                    <a:lnTo>
                      <a:pt x="4857" y="2186"/>
                    </a:lnTo>
                    <a:lnTo>
                      <a:pt x="4842" y="2064"/>
                    </a:lnTo>
                    <a:lnTo>
                      <a:pt x="4820" y="1945"/>
                    </a:lnTo>
                    <a:lnTo>
                      <a:pt x="4793" y="1827"/>
                    </a:lnTo>
                    <a:lnTo>
                      <a:pt x="4760" y="1712"/>
                    </a:lnTo>
                    <a:lnTo>
                      <a:pt x="4722" y="1599"/>
                    </a:lnTo>
                    <a:lnTo>
                      <a:pt x="4678" y="1487"/>
                    </a:lnTo>
                    <a:lnTo>
                      <a:pt x="4630" y="1380"/>
                    </a:lnTo>
                    <a:lnTo>
                      <a:pt x="4576" y="1275"/>
                    </a:lnTo>
                    <a:lnTo>
                      <a:pt x="4517" y="1173"/>
                    </a:lnTo>
                    <a:lnTo>
                      <a:pt x="4454" y="1073"/>
                    </a:lnTo>
                    <a:lnTo>
                      <a:pt x="4386" y="979"/>
                    </a:lnTo>
                    <a:lnTo>
                      <a:pt x="4313" y="886"/>
                    </a:lnTo>
                    <a:lnTo>
                      <a:pt x="4238" y="798"/>
                    </a:lnTo>
                    <a:lnTo>
                      <a:pt x="4156" y="714"/>
                    </a:lnTo>
                    <a:lnTo>
                      <a:pt x="4072" y="633"/>
                    </a:lnTo>
                    <a:lnTo>
                      <a:pt x="3984" y="556"/>
                    </a:lnTo>
                    <a:lnTo>
                      <a:pt x="3892" y="484"/>
                    </a:lnTo>
                    <a:lnTo>
                      <a:pt x="3796" y="416"/>
                    </a:lnTo>
                    <a:lnTo>
                      <a:pt x="3698" y="353"/>
                    </a:lnTo>
                    <a:lnTo>
                      <a:pt x="3595" y="294"/>
                    </a:lnTo>
                    <a:lnTo>
                      <a:pt x="3490" y="240"/>
                    </a:lnTo>
                    <a:lnTo>
                      <a:pt x="3382" y="192"/>
                    </a:lnTo>
                    <a:lnTo>
                      <a:pt x="3272" y="148"/>
                    </a:lnTo>
                    <a:lnTo>
                      <a:pt x="3159" y="109"/>
                    </a:lnTo>
                    <a:lnTo>
                      <a:pt x="3043" y="77"/>
                    </a:lnTo>
                    <a:lnTo>
                      <a:pt x="2926" y="50"/>
                    </a:lnTo>
                    <a:lnTo>
                      <a:pt x="2805" y="28"/>
                    </a:lnTo>
                    <a:lnTo>
                      <a:pt x="2684" y="12"/>
                    </a:lnTo>
                    <a:lnTo>
                      <a:pt x="2561" y="3"/>
                    </a:lnTo>
                    <a:lnTo>
                      <a:pt x="2434" y="0"/>
                    </a:lnTo>
                    <a:lnTo>
                      <a:pt x="2309" y="3"/>
                    </a:lnTo>
                    <a:lnTo>
                      <a:pt x="2187" y="12"/>
                    </a:lnTo>
                    <a:lnTo>
                      <a:pt x="2064" y="28"/>
                    </a:lnTo>
                    <a:lnTo>
                      <a:pt x="1944" y="50"/>
                    </a:lnTo>
                    <a:lnTo>
                      <a:pt x="1826" y="77"/>
                    </a:lnTo>
                    <a:lnTo>
                      <a:pt x="1711" y="109"/>
                    </a:lnTo>
                    <a:lnTo>
                      <a:pt x="1598" y="148"/>
                    </a:lnTo>
                    <a:lnTo>
                      <a:pt x="1488" y="192"/>
                    </a:lnTo>
                    <a:lnTo>
                      <a:pt x="1380" y="240"/>
                    </a:lnTo>
                    <a:lnTo>
                      <a:pt x="1275" y="294"/>
                    </a:lnTo>
                    <a:lnTo>
                      <a:pt x="1172" y="353"/>
                    </a:lnTo>
                    <a:lnTo>
                      <a:pt x="1074" y="416"/>
                    </a:lnTo>
                    <a:lnTo>
                      <a:pt x="979" y="484"/>
                    </a:lnTo>
                    <a:lnTo>
                      <a:pt x="886" y="556"/>
                    </a:lnTo>
                    <a:lnTo>
                      <a:pt x="798" y="633"/>
                    </a:lnTo>
                    <a:lnTo>
                      <a:pt x="714" y="714"/>
                    </a:lnTo>
                    <a:lnTo>
                      <a:pt x="633" y="798"/>
                    </a:lnTo>
                    <a:lnTo>
                      <a:pt x="556" y="886"/>
                    </a:lnTo>
                    <a:lnTo>
                      <a:pt x="484" y="979"/>
                    </a:lnTo>
                    <a:lnTo>
                      <a:pt x="416" y="1073"/>
                    </a:lnTo>
                    <a:lnTo>
                      <a:pt x="353" y="1173"/>
                    </a:lnTo>
                    <a:lnTo>
                      <a:pt x="295" y="1275"/>
                    </a:lnTo>
                    <a:lnTo>
                      <a:pt x="240" y="1380"/>
                    </a:lnTo>
                    <a:lnTo>
                      <a:pt x="192" y="1487"/>
                    </a:lnTo>
                    <a:lnTo>
                      <a:pt x="148" y="1599"/>
                    </a:lnTo>
                    <a:lnTo>
                      <a:pt x="110" y="1712"/>
                    </a:lnTo>
                    <a:lnTo>
                      <a:pt x="77" y="1827"/>
                    </a:lnTo>
                    <a:lnTo>
                      <a:pt x="50" y="1945"/>
                    </a:lnTo>
                    <a:lnTo>
                      <a:pt x="29" y="2064"/>
                    </a:lnTo>
                    <a:lnTo>
                      <a:pt x="13" y="2186"/>
                    </a:lnTo>
                    <a:lnTo>
                      <a:pt x="4" y="2310"/>
                    </a:lnTo>
                    <a:lnTo>
                      <a:pt x="0" y="2435"/>
                    </a:lnTo>
                    <a:lnTo>
                      <a:pt x="4" y="2562"/>
                    </a:lnTo>
                    <a:lnTo>
                      <a:pt x="13" y="2685"/>
                    </a:lnTo>
                    <a:lnTo>
                      <a:pt x="29" y="2806"/>
                    </a:lnTo>
                    <a:lnTo>
                      <a:pt x="50" y="2927"/>
                    </a:lnTo>
                    <a:lnTo>
                      <a:pt x="77" y="3044"/>
                    </a:lnTo>
                    <a:lnTo>
                      <a:pt x="110" y="3160"/>
                    </a:lnTo>
                    <a:lnTo>
                      <a:pt x="148" y="3273"/>
                    </a:lnTo>
                    <a:lnTo>
                      <a:pt x="192" y="3384"/>
                    </a:lnTo>
                    <a:lnTo>
                      <a:pt x="240" y="3492"/>
                    </a:lnTo>
                    <a:lnTo>
                      <a:pt x="295" y="3597"/>
                    </a:lnTo>
                    <a:lnTo>
                      <a:pt x="353" y="3699"/>
                    </a:lnTo>
                    <a:lnTo>
                      <a:pt x="416" y="3797"/>
                    </a:lnTo>
                    <a:lnTo>
                      <a:pt x="484" y="3893"/>
                    </a:lnTo>
                    <a:lnTo>
                      <a:pt x="556" y="3985"/>
                    </a:lnTo>
                    <a:lnTo>
                      <a:pt x="633" y="4074"/>
                    </a:lnTo>
                    <a:lnTo>
                      <a:pt x="714" y="4158"/>
                    </a:lnTo>
                    <a:lnTo>
                      <a:pt x="798" y="4238"/>
                    </a:lnTo>
                    <a:lnTo>
                      <a:pt x="886" y="4315"/>
                    </a:lnTo>
                    <a:lnTo>
                      <a:pt x="979" y="4387"/>
                    </a:lnTo>
                    <a:lnTo>
                      <a:pt x="1074" y="4456"/>
                    </a:lnTo>
                    <a:lnTo>
                      <a:pt x="1172" y="4519"/>
                    </a:lnTo>
                    <a:lnTo>
                      <a:pt x="1275" y="4578"/>
                    </a:lnTo>
                    <a:lnTo>
                      <a:pt x="1380" y="4632"/>
                    </a:lnTo>
                    <a:lnTo>
                      <a:pt x="1488" y="4680"/>
                    </a:lnTo>
                    <a:lnTo>
                      <a:pt x="1598" y="4724"/>
                    </a:lnTo>
                    <a:lnTo>
                      <a:pt x="1711" y="4761"/>
                    </a:lnTo>
                    <a:lnTo>
                      <a:pt x="1826" y="4795"/>
                    </a:lnTo>
                    <a:lnTo>
                      <a:pt x="1944" y="4822"/>
                    </a:lnTo>
                    <a:lnTo>
                      <a:pt x="2064" y="4844"/>
                    </a:lnTo>
                    <a:lnTo>
                      <a:pt x="2187" y="4858"/>
                    </a:lnTo>
                    <a:lnTo>
                      <a:pt x="2309" y="4869"/>
                    </a:lnTo>
                    <a:lnTo>
                      <a:pt x="2434" y="4872"/>
                    </a:lnTo>
                    <a:lnTo>
                      <a:pt x="2480" y="4871"/>
                    </a:lnTo>
                    <a:lnTo>
                      <a:pt x="2525" y="4870"/>
                    </a:lnTo>
                    <a:lnTo>
                      <a:pt x="2569" y="4869"/>
                    </a:lnTo>
                    <a:lnTo>
                      <a:pt x="2614" y="4865"/>
                    </a:lnTo>
                    <a:lnTo>
                      <a:pt x="2656" y="4862"/>
                    </a:lnTo>
                    <a:lnTo>
                      <a:pt x="2700" y="4857"/>
                    </a:lnTo>
                    <a:lnTo>
                      <a:pt x="2743" y="4853"/>
                    </a:lnTo>
                    <a:lnTo>
                      <a:pt x="2786" y="4847"/>
                    </a:lnTo>
                    <a:lnTo>
                      <a:pt x="2829" y="4840"/>
                    </a:lnTo>
                    <a:lnTo>
                      <a:pt x="2872" y="4832"/>
                    </a:lnTo>
                    <a:lnTo>
                      <a:pt x="2913" y="4825"/>
                    </a:lnTo>
                    <a:lnTo>
                      <a:pt x="2955" y="4817"/>
                    </a:lnTo>
                    <a:lnTo>
                      <a:pt x="2997" y="4807"/>
                    </a:lnTo>
                    <a:lnTo>
                      <a:pt x="3038" y="4796"/>
                    </a:lnTo>
                    <a:lnTo>
                      <a:pt x="3079" y="4785"/>
                    </a:lnTo>
                    <a:lnTo>
                      <a:pt x="3120" y="4774"/>
                    </a:lnTo>
                    <a:lnTo>
                      <a:pt x="3160" y="4761"/>
                    </a:lnTo>
                    <a:lnTo>
                      <a:pt x="3201" y="4748"/>
                    </a:lnTo>
                    <a:lnTo>
                      <a:pt x="3241" y="4734"/>
                    </a:lnTo>
                    <a:lnTo>
                      <a:pt x="3281" y="4720"/>
                    </a:lnTo>
                    <a:lnTo>
                      <a:pt x="3320" y="4704"/>
                    </a:lnTo>
                    <a:lnTo>
                      <a:pt x="3360" y="4688"/>
                    </a:lnTo>
                    <a:lnTo>
                      <a:pt x="3399" y="4671"/>
                    </a:lnTo>
                    <a:lnTo>
                      <a:pt x="3439" y="4654"/>
                    </a:lnTo>
                    <a:lnTo>
                      <a:pt x="3477" y="4636"/>
                    </a:lnTo>
                    <a:lnTo>
                      <a:pt x="3516" y="4617"/>
                    </a:lnTo>
                    <a:lnTo>
                      <a:pt x="3555" y="4597"/>
                    </a:lnTo>
                    <a:lnTo>
                      <a:pt x="3593" y="4577"/>
                    </a:lnTo>
                    <a:lnTo>
                      <a:pt x="3630" y="4556"/>
                    </a:lnTo>
                    <a:lnTo>
                      <a:pt x="3668" y="4535"/>
                    </a:lnTo>
                    <a:lnTo>
                      <a:pt x="3707" y="4512"/>
                    </a:lnTo>
                    <a:lnTo>
                      <a:pt x="3744" y="4489"/>
                    </a:lnTo>
                    <a:lnTo>
                      <a:pt x="3763" y="4477"/>
                    </a:lnTo>
                    <a:lnTo>
                      <a:pt x="3787" y="4463"/>
                    </a:lnTo>
                    <a:lnTo>
                      <a:pt x="3813" y="4447"/>
                    </a:lnTo>
                    <a:lnTo>
                      <a:pt x="3843" y="4428"/>
                    </a:lnTo>
                    <a:lnTo>
                      <a:pt x="3863" y="4415"/>
                    </a:lnTo>
                    <a:lnTo>
                      <a:pt x="3884" y="4406"/>
                    </a:lnTo>
                    <a:lnTo>
                      <a:pt x="3902" y="4401"/>
                    </a:lnTo>
                    <a:lnTo>
                      <a:pt x="3920" y="4397"/>
                    </a:lnTo>
                    <a:lnTo>
                      <a:pt x="3937" y="4396"/>
                    </a:lnTo>
                    <a:lnTo>
                      <a:pt x="3952" y="4398"/>
                    </a:lnTo>
                    <a:lnTo>
                      <a:pt x="3968" y="4402"/>
                    </a:lnTo>
                    <a:lnTo>
                      <a:pt x="3983" y="4407"/>
                    </a:lnTo>
                    <a:lnTo>
                      <a:pt x="3997" y="4415"/>
                    </a:lnTo>
                    <a:lnTo>
                      <a:pt x="4013" y="4424"/>
                    </a:lnTo>
                    <a:lnTo>
                      <a:pt x="4028" y="4436"/>
                    </a:lnTo>
                    <a:lnTo>
                      <a:pt x="4044" y="4448"/>
                    </a:lnTo>
                    <a:lnTo>
                      <a:pt x="4077" y="4475"/>
                    </a:lnTo>
                    <a:lnTo>
                      <a:pt x="4114" y="4505"/>
                    </a:lnTo>
                    <a:lnTo>
                      <a:pt x="4134" y="4521"/>
                    </a:lnTo>
                    <a:lnTo>
                      <a:pt x="4155" y="4538"/>
                    </a:lnTo>
                    <a:lnTo>
                      <a:pt x="4178" y="4554"/>
                    </a:lnTo>
                    <a:lnTo>
                      <a:pt x="4203" y="4570"/>
                    </a:lnTo>
                    <a:lnTo>
                      <a:pt x="4230" y="4586"/>
                    </a:lnTo>
                    <a:lnTo>
                      <a:pt x="4258" y="4601"/>
                    </a:lnTo>
                    <a:lnTo>
                      <a:pt x="4289" y="4616"/>
                    </a:lnTo>
                    <a:lnTo>
                      <a:pt x="4322" y="4630"/>
                    </a:lnTo>
                    <a:lnTo>
                      <a:pt x="4358" y="4642"/>
                    </a:lnTo>
                    <a:lnTo>
                      <a:pt x="4398" y="4653"/>
                    </a:lnTo>
                    <a:lnTo>
                      <a:pt x="4439" y="4663"/>
                    </a:lnTo>
                    <a:lnTo>
                      <a:pt x="4483" y="4671"/>
                    </a:lnTo>
                    <a:lnTo>
                      <a:pt x="4532" y="4678"/>
                    </a:lnTo>
                    <a:lnTo>
                      <a:pt x="4583" y="4683"/>
                    </a:lnTo>
                    <a:lnTo>
                      <a:pt x="4639" y="4686"/>
                    </a:lnTo>
                    <a:lnTo>
                      <a:pt x="4697" y="4686"/>
                    </a:lnTo>
                    <a:lnTo>
                      <a:pt x="4677" y="4675"/>
                    </a:lnTo>
                    <a:lnTo>
                      <a:pt x="4657" y="4662"/>
                    </a:lnTo>
                    <a:lnTo>
                      <a:pt x="4639" y="4649"/>
                    </a:lnTo>
                    <a:lnTo>
                      <a:pt x="4621" y="4635"/>
                    </a:lnTo>
                    <a:lnTo>
                      <a:pt x="4604" y="4620"/>
                    </a:lnTo>
                    <a:lnTo>
                      <a:pt x="4589" y="4606"/>
                    </a:lnTo>
                    <a:lnTo>
                      <a:pt x="4574" y="4590"/>
                    </a:lnTo>
                    <a:lnTo>
                      <a:pt x="4561" y="4574"/>
                    </a:lnTo>
                    <a:lnTo>
                      <a:pt x="4547" y="4557"/>
                    </a:lnTo>
                    <a:lnTo>
                      <a:pt x="4536" y="4540"/>
                    </a:lnTo>
                    <a:lnTo>
                      <a:pt x="4525" y="4522"/>
                    </a:lnTo>
                    <a:lnTo>
                      <a:pt x="4515" y="4504"/>
                    </a:lnTo>
                    <a:lnTo>
                      <a:pt x="4506" y="4486"/>
                    </a:lnTo>
                    <a:lnTo>
                      <a:pt x="4497" y="4467"/>
                    </a:lnTo>
                    <a:lnTo>
                      <a:pt x="4489" y="4448"/>
                    </a:lnTo>
                    <a:lnTo>
                      <a:pt x="4482" y="4429"/>
                    </a:lnTo>
                    <a:lnTo>
                      <a:pt x="4476" y="4410"/>
                    </a:lnTo>
                    <a:lnTo>
                      <a:pt x="4471" y="4390"/>
                    </a:lnTo>
                    <a:lnTo>
                      <a:pt x="4466" y="4370"/>
                    </a:lnTo>
                    <a:lnTo>
                      <a:pt x="4462" y="4351"/>
                    </a:lnTo>
                    <a:lnTo>
                      <a:pt x="4458" y="4332"/>
                    </a:lnTo>
                    <a:lnTo>
                      <a:pt x="4455" y="4312"/>
                    </a:lnTo>
                    <a:lnTo>
                      <a:pt x="4453" y="4292"/>
                    </a:lnTo>
                    <a:lnTo>
                      <a:pt x="4452" y="4273"/>
                    </a:lnTo>
                    <a:lnTo>
                      <a:pt x="4449" y="4235"/>
                    </a:lnTo>
                    <a:lnTo>
                      <a:pt x="4450" y="4198"/>
                    </a:lnTo>
                    <a:lnTo>
                      <a:pt x="4453" y="4163"/>
                    </a:lnTo>
                    <a:lnTo>
                      <a:pt x="4457" y="4129"/>
                    </a:lnTo>
                    <a:lnTo>
                      <a:pt x="4463" y="4093"/>
                    </a:lnTo>
                    <a:lnTo>
                      <a:pt x="4471" y="4057"/>
                    </a:lnTo>
                    <a:lnTo>
                      <a:pt x="4480" y="4020"/>
                    </a:lnTo>
                    <a:lnTo>
                      <a:pt x="4490" y="3982"/>
                    </a:lnTo>
                    <a:lnTo>
                      <a:pt x="4502" y="3944"/>
                    </a:lnTo>
                    <a:lnTo>
                      <a:pt x="4516" y="3906"/>
                    </a:lnTo>
                    <a:lnTo>
                      <a:pt x="4529" y="3866"/>
                    </a:lnTo>
                    <a:lnTo>
                      <a:pt x="4545" y="3826"/>
                    </a:lnTo>
                    <a:lnTo>
                      <a:pt x="4577" y="3743"/>
                    </a:lnTo>
                    <a:lnTo>
                      <a:pt x="4612" y="3656"/>
                    </a:lnTo>
                    <a:lnTo>
                      <a:pt x="4648" y="3566"/>
                    </a:lnTo>
                    <a:lnTo>
                      <a:pt x="4684" y="3470"/>
                    </a:lnTo>
                    <a:lnTo>
                      <a:pt x="4702" y="3421"/>
                    </a:lnTo>
                    <a:lnTo>
                      <a:pt x="4720" y="3371"/>
                    </a:lnTo>
                    <a:lnTo>
                      <a:pt x="4737" y="3319"/>
                    </a:lnTo>
                    <a:lnTo>
                      <a:pt x="4754" y="3266"/>
                    </a:lnTo>
                    <a:lnTo>
                      <a:pt x="4769" y="3211"/>
                    </a:lnTo>
                    <a:lnTo>
                      <a:pt x="4785" y="3156"/>
                    </a:lnTo>
                    <a:lnTo>
                      <a:pt x="4800" y="3098"/>
                    </a:lnTo>
                    <a:lnTo>
                      <a:pt x="4812" y="3039"/>
                    </a:lnTo>
                    <a:lnTo>
                      <a:pt x="4825" y="2979"/>
                    </a:lnTo>
                    <a:lnTo>
                      <a:pt x="4836" y="2917"/>
                    </a:lnTo>
                    <a:lnTo>
                      <a:pt x="4846" y="2853"/>
                    </a:lnTo>
                    <a:lnTo>
                      <a:pt x="4854" y="2787"/>
                    </a:lnTo>
                    <a:lnTo>
                      <a:pt x="4861" y="2721"/>
                    </a:lnTo>
                    <a:lnTo>
                      <a:pt x="4865" y="2652"/>
                    </a:lnTo>
                    <a:lnTo>
                      <a:pt x="4869" y="2581"/>
                    </a:lnTo>
                    <a:lnTo>
                      <a:pt x="4870" y="2508"/>
                    </a:lnTo>
                    <a:close/>
                  </a:path>
                </a:pathLst>
              </a:custGeom>
              <a:solidFill>
                <a:srgbClr val="565656"/>
              </a:solidFill>
              <a:ln>
                <a:noFill/>
              </a:ln>
            </p:spPr>
            <p:txBody>
              <a:bodyPr vert="horz" wrap="square" lIns="91440" tIns="45720" rIns="91440" bIns="45720" numCol="1" anchor="t" anchorCtr="0" compatLnSpc="1"/>
              <a:lstStyle/>
              <a:p>
                <a:endParaRPr lang="zh-CN" altLang="en-US">
                  <a:solidFill>
                    <a:srgbClr val="565656"/>
                  </a:solidFill>
                </a:endParaRPr>
              </a:p>
            </p:txBody>
          </p:sp>
          <p:sp>
            <p:nvSpPr>
              <p:cNvPr id="11" name="淘宝店chenying0907 6"/>
              <p:cNvSpPr/>
              <p:nvPr/>
            </p:nvSpPr>
            <p:spPr bwMode="auto">
              <a:xfrm>
                <a:off x="3802063" y="1260178"/>
                <a:ext cx="709613" cy="709613"/>
              </a:xfrm>
              <a:custGeom>
                <a:avLst/>
                <a:gdLst>
                  <a:gd name="T0" fmla="*/ 3567 w 3576"/>
                  <a:gd name="T1" fmla="*/ 1972 h 3578"/>
                  <a:gd name="T2" fmla="*/ 3520 w 3576"/>
                  <a:gd name="T3" fmla="*/ 2236 h 3578"/>
                  <a:gd name="T4" fmla="*/ 3435 w 3576"/>
                  <a:gd name="T5" fmla="*/ 2485 h 3578"/>
                  <a:gd name="T6" fmla="*/ 3317 w 3576"/>
                  <a:gd name="T7" fmla="*/ 2716 h 3578"/>
                  <a:gd name="T8" fmla="*/ 3168 w 3576"/>
                  <a:gd name="T9" fmla="*/ 2927 h 3578"/>
                  <a:gd name="T10" fmla="*/ 2990 w 3576"/>
                  <a:gd name="T11" fmla="*/ 3113 h 3578"/>
                  <a:gd name="T12" fmla="*/ 2788 w 3576"/>
                  <a:gd name="T13" fmla="*/ 3272 h 3578"/>
                  <a:gd name="T14" fmla="*/ 2563 w 3576"/>
                  <a:gd name="T15" fmla="*/ 3402 h 3578"/>
                  <a:gd name="T16" fmla="*/ 2319 w 3576"/>
                  <a:gd name="T17" fmla="*/ 3498 h 3578"/>
                  <a:gd name="T18" fmla="*/ 2060 w 3576"/>
                  <a:gd name="T19" fmla="*/ 3557 h 3578"/>
                  <a:gd name="T20" fmla="*/ 1787 w 3576"/>
                  <a:gd name="T21" fmla="*/ 3578 h 3578"/>
                  <a:gd name="T22" fmla="*/ 1516 w 3576"/>
                  <a:gd name="T23" fmla="*/ 3557 h 3578"/>
                  <a:gd name="T24" fmla="*/ 1257 w 3576"/>
                  <a:gd name="T25" fmla="*/ 3498 h 3578"/>
                  <a:gd name="T26" fmla="*/ 1013 w 3576"/>
                  <a:gd name="T27" fmla="*/ 3402 h 3578"/>
                  <a:gd name="T28" fmla="*/ 788 w 3576"/>
                  <a:gd name="T29" fmla="*/ 3272 h 3578"/>
                  <a:gd name="T30" fmla="*/ 586 w 3576"/>
                  <a:gd name="T31" fmla="*/ 3113 h 3578"/>
                  <a:gd name="T32" fmla="*/ 408 w 3576"/>
                  <a:gd name="T33" fmla="*/ 2927 h 3578"/>
                  <a:gd name="T34" fmla="*/ 258 w 3576"/>
                  <a:gd name="T35" fmla="*/ 2716 h 3578"/>
                  <a:gd name="T36" fmla="*/ 140 w 3576"/>
                  <a:gd name="T37" fmla="*/ 2485 h 3578"/>
                  <a:gd name="T38" fmla="*/ 57 w 3576"/>
                  <a:gd name="T39" fmla="*/ 2236 h 3578"/>
                  <a:gd name="T40" fmla="*/ 9 w 3576"/>
                  <a:gd name="T41" fmla="*/ 1972 h 3578"/>
                  <a:gd name="T42" fmla="*/ 2 w 3576"/>
                  <a:gd name="T43" fmla="*/ 1697 h 3578"/>
                  <a:gd name="T44" fmla="*/ 36 w 3576"/>
                  <a:gd name="T45" fmla="*/ 1429 h 3578"/>
                  <a:gd name="T46" fmla="*/ 108 w 3576"/>
                  <a:gd name="T47" fmla="*/ 1174 h 3578"/>
                  <a:gd name="T48" fmla="*/ 215 w 3576"/>
                  <a:gd name="T49" fmla="*/ 936 h 3578"/>
                  <a:gd name="T50" fmla="*/ 355 w 3576"/>
                  <a:gd name="T51" fmla="*/ 718 h 3578"/>
                  <a:gd name="T52" fmla="*/ 523 w 3576"/>
                  <a:gd name="T53" fmla="*/ 523 h 3578"/>
                  <a:gd name="T54" fmla="*/ 718 w 3576"/>
                  <a:gd name="T55" fmla="*/ 355 h 3578"/>
                  <a:gd name="T56" fmla="*/ 936 w 3576"/>
                  <a:gd name="T57" fmla="*/ 216 h 3578"/>
                  <a:gd name="T58" fmla="*/ 1173 w 3576"/>
                  <a:gd name="T59" fmla="*/ 108 h 3578"/>
                  <a:gd name="T60" fmla="*/ 1428 w 3576"/>
                  <a:gd name="T61" fmla="*/ 36 h 3578"/>
                  <a:gd name="T62" fmla="*/ 1696 w 3576"/>
                  <a:gd name="T63" fmla="*/ 2 h 3578"/>
                  <a:gd name="T64" fmla="*/ 1971 w 3576"/>
                  <a:gd name="T65" fmla="*/ 9 h 3578"/>
                  <a:gd name="T66" fmla="*/ 2235 w 3576"/>
                  <a:gd name="T67" fmla="*/ 57 h 3578"/>
                  <a:gd name="T68" fmla="*/ 2484 w 3576"/>
                  <a:gd name="T69" fmla="*/ 140 h 3578"/>
                  <a:gd name="T70" fmla="*/ 2715 w 3576"/>
                  <a:gd name="T71" fmla="*/ 258 h 3578"/>
                  <a:gd name="T72" fmla="*/ 2926 w 3576"/>
                  <a:gd name="T73" fmla="*/ 408 h 3578"/>
                  <a:gd name="T74" fmla="*/ 3112 w 3576"/>
                  <a:gd name="T75" fmla="*/ 585 h 3578"/>
                  <a:gd name="T76" fmla="*/ 3270 w 3576"/>
                  <a:gd name="T77" fmla="*/ 788 h 3578"/>
                  <a:gd name="T78" fmla="*/ 3400 w 3576"/>
                  <a:gd name="T79" fmla="*/ 1013 h 3578"/>
                  <a:gd name="T80" fmla="*/ 3496 w 3576"/>
                  <a:gd name="T81" fmla="*/ 1256 h 3578"/>
                  <a:gd name="T82" fmla="*/ 3556 w 3576"/>
                  <a:gd name="T83" fmla="*/ 1517 h 3578"/>
                  <a:gd name="T84" fmla="*/ 3576 w 3576"/>
                  <a:gd name="T85" fmla="*/ 1788 h 3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76" h="3578">
                    <a:moveTo>
                      <a:pt x="3576" y="1788"/>
                    </a:moveTo>
                    <a:lnTo>
                      <a:pt x="3574" y="1881"/>
                    </a:lnTo>
                    <a:lnTo>
                      <a:pt x="3567" y="1972"/>
                    </a:lnTo>
                    <a:lnTo>
                      <a:pt x="3556" y="2061"/>
                    </a:lnTo>
                    <a:lnTo>
                      <a:pt x="3540" y="2149"/>
                    </a:lnTo>
                    <a:lnTo>
                      <a:pt x="3520" y="2236"/>
                    </a:lnTo>
                    <a:lnTo>
                      <a:pt x="3496" y="2321"/>
                    </a:lnTo>
                    <a:lnTo>
                      <a:pt x="3468" y="2404"/>
                    </a:lnTo>
                    <a:lnTo>
                      <a:pt x="3435" y="2485"/>
                    </a:lnTo>
                    <a:lnTo>
                      <a:pt x="3400" y="2564"/>
                    </a:lnTo>
                    <a:lnTo>
                      <a:pt x="3361" y="2642"/>
                    </a:lnTo>
                    <a:lnTo>
                      <a:pt x="3317" y="2716"/>
                    </a:lnTo>
                    <a:lnTo>
                      <a:pt x="3270" y="2788"/>
                    </a:lnTo>
                    <a:lnTo>
                      <a:pt x="3221" y="2860"/>
                    </a:lnTo>
                    <a:lnTo>
                      <a:pt x="3168" y="2927"/>
                    </a:lnTo>
                    <a:lnTo>
                      <a:pt x="3112" y="2991"/>
                    </a:lnTo>
                    <a:lnTo>
                      <a:pt x="3052" y="3053"/>
                    </a:lnTo>
                    <a:lnTo>
                      <a:pt x="2990" y="3113"/>
                    </a:lnTo>
                    <a:lnTo>
                      <a:pt x="2926" y="3170"/>
                    </a:lnTo>
                    <a:lnTo>
                      <a:pt x="2858" y="3223"/>
                    </a:lnTo>
                    <a:lnTo>
                      <a:pt x="2788" y="3272"/>
                    </a:lnTo>
                    <a:lnTo>
                      <a:pt x="2715" y="3318"/>
                    </a:lnTo>
                    <a:lnTo>
                      <a:pt x="2641" y="3362"/>
                    </a:lnTo>
                    <a:lnTo>
                      <a:pt x="2563" y="3402"/>
                    </a:lnTo>
                    <a:lnTo>
                      <a:pt x="2484" y="3437"/>
                    </a:lnTo>
                    <a:lnTo>
                      <a:pt x="2403" y="3470"/>
                    </a:lnTo>
                    <a:lnTo>
                      <a:pt x="2319" y="3498"/>
                    </a:lnTo>
                    <a:lnTo>
                      <a:pt x="2235" y="3521"/>
                    </a:lnTo>
                    <a:lnTo>
                      <a:pt x="2148" y="3542"/>
                    </a:lnTo>
                    <a:lnTo>
                      <a:pt x="2060" y="3557"/>
                    </a:lnTo>
                    <a:lnTo>
                      <a:pt x="1971" y="3569"/>
                    </a:lnTo>
                    <a:lnTo>
                      <a:pt x="1880" y="3575"/>
                    </a:lnTo>
                    <a:lnTo>
                      <a:pt x="1787" y="3578"/>
                    </a:lnTo>
                    <a:lnTo>
                      <a:pt x="1696" y="3575"/>
                    </a:lnTo>
                    <a:lnTo>
                      <a:pt x="1605" y="3569"/>
                    </a:lnTo>
                    <a:lnTo>
                      <a:pt x="1516" y="3557"/>
                    </a:lnTo>
                    <a:lnTo>
                      <a:pt x="1428" y="3542"/>
                    </a:lnTo>
                    <a:lnTo>
                      <a:pt x="1341" y="3521"/>
                    </a:lnTo>
                    <a:lnTo>
                      <a:pt x="1257" y="3498"/>
                    </a:lnTo>
                    <a:lnTo>
                      <a:pt x="1173" y="3470"/>
                    </a:lnTo>
                    <a:lnTo>
                      <a:pt x="1092" y="3437"/>
                    </a:lnTo>
                    <a:lnTo>
                      <a:pt x="1013" y="3402"/>
                    </a:lnTo>
                    <a:lnTo>
                      <a:pt x="936" y="3362"/>
                    </a:lnTo>
                    <a:lnTo>
                      <a:pt x="861" y="3318"/>
                    </a:lnTo>
                    <a:lnTo>
                      <a:pt x="788" y="3272"/>
                    </a:lnTo>
                    <a:lnTo>
                      <a:pt x="718" y="3223"/>
                    </a:lnTo>
                    <a:lnTo>
                      <a:pt x="650" y="3170"/>
                    </a:lnTo>
                    <a:lnTo>
                      <a:pt x="586" y="3113"/>
                    </a:lnTo>
                    <a:lnTo>
                      <a:pt x="523" y="3053"/>
                    </a:lnTo>
                    <a:lnTo>
                      <a:pt x="465" y="2991"/>
                    </a:lnTo>
                    <a:lnTo>
                      <a:pt x="408" y="2927"/>
                    </a:lnTo>
                    <a:lnTo>
                      <a:pt x="355" y="2860"/>
                    </a:lnTo>
                    <a:lnTo>
                      <a:pt x="306" y="2788"/>
                    </a:lnTo>
                    <a:lnTo>
                      <a:pt x="258" y="2716"/>
                    </a:lnTo>
                    <a:lnTo>
                      <a:pt x="215" y="2642"/>
                    </a:lnTo>
                    <a:lnTo>
                      <a:pt x="176" y="2564"/>
                    </a:lnTo>
                    <a:lnTo>
                      <a:pt x="140" y="2485"/>
                    </a:lnTo>
                    <a:lnTo>
                      <a:pt x="108" y="2404"/>
                    </a:lnTo>
                    <a:lnTo>
                      <a:pt x="80" y="2321"/>
                    </a:lnTo>
                    <a:lnTo>
                      <a:pt x="57" y="2236"/>
                    </a:lnTo>
                    <a:lnTo>
                      <a:pt x="36" y="2149"/>
                    </a:lnTo>
                    <a:lnTo>
                      <a:pt x="21" y="2061"/>
                    </a:lnTo>
                    <a:lnTo>
                      <a:pt x="9" y="1972"/>
                    </a:lnTo>
                    <a:lnTo>
                      <a:pt x="2" y="1881"/>
                    </a:lnTo>
                    <a:lnTo>
                      <a:pt x="0" y="1788"/>
                    </a:lnTo>
                    <a:lnTo>
                      <a:pt x="2" y="1697"/>
                    </a:lnTo>
                    <a:lnTo>
                      <a:pt x="9" y="1606"/>
                    </a:lnTo>
                    <a:lnTo>
                      <a:pt x="21" y="1517"/>
                    </a:lnTo>
                    <a:lnTo>
                      <a:pt x="36" y="1429"/>
                    </a:lnTo>
                    <a:lnTo>
                      <a:pt x="57" y="1342"/>
                    </a:lnTo>
                    <a:lnTo>
                      <a:pt x="80" y="1256"/>
                    </a:lnTo>
                    <a:lnTo>
                      <a:pt x="108" y="1174"/>
                    </a:lnTo>
                    <a:lnTo>
                      <a:pt x="140" y="1093"/>
                    </a:lnTo>
                    <a:lnTo>
                      <a:pt x="176" y="1013"/>
                    </a:lnTo>
                    <a:lnTo>
                      <a:pt x="215" y="936"/>
                    </a:lnTo>
                    <a:lnTo>
                      <a:pt x="258" y="862"/>
                    </a:lnTo>
                    <a:lnTo>
                      <a:pt x="306" y="788"/>
                    </a:lnTo>
                    <a:lnTo>
                      <a:pt x="355" y="718"/>
                    </a:lnTo>
                    <a:lnTo>
                      <a:pt x="408" y="651"/>
                    </a:lnTo>
                    <a:lnTo>
                      <a:pt x="465" y="585"/>
                    </a:lnTo>
                    <a:lnTo>
                      <a:pt x="523" y="523"/>
                    </a:lnTo>
                    <a:lnTo>
                      <a:pt x="586" y="465"/>
                    </a:lnTo>
                    <a:lnTo>
                      <a:pt x="650" y="408"/>
                    </a:lnTo>
                    <a:lnTo>
                      <a:pt x="718" y="355"/>
                    </a:lnTo>
                    <a:lnTo>
                      <a:pt x="788" y="306"/>
                    </a:lnTo>
                    <a:lnTo>
                      <a:pt x="861" y="258"/>
                    </a:lnTo>
                    <a:lnTo>
                      <a:pt x="936" y="216"/>
                    </a:lnTo>
                    <a:lnTo>
                      <a:pt x="1013" y="176"/>
                    </a:lnTo>
                    <a:lnTo>
                      <a:pt x="1092" y="140"/>
                    </a:lnTo>
                    <a:lnTo>
                      <a:pt x="1173" y="108"/>
                    </a:lnTo>
                    <a:lnTo>
                      <a:pt x="1257" y="80"/>
                    </a:lnTo>
                    <a:lnTo>
                      <a:pt x="1341" y="57"/>
                    </a:lnTo>
                    <a:lnTo>
                      <a:pt x="1428" y="36"/>
                    </a:lnTo>
                    <a:lnTo>
                      <a:pt x="1516" y="20"/>
                    </a:lnTo>
                    <a:lnTo>
                      <a:pt x="1605" y="9"/>
                    </a:lnTo>
                    <a:lnTo>
                      <a:pt x="1696" y="2"/>
                    </a:lnTo>
                    <a:lnTo>
                      <a:pt x="1787" y="0"/>
                    </a:lnTo>
                    <a:lnTo>
                      <a:pt x="1880" y="2"/>
                    </a:lnTo>
                    <a:lnTo>
                      <a:pt x="1971" y="9"/>
                    </a:lnTo>
                    <a:lnTo>
                      <a:pt x="2060" y="20"/>
                    </a:lnTo>
                    <a:lnTo>
                      <a:pt x="2148" y="36"/>
                    </a:lnTo>
                    <a:lnTo>
                      <a:pt x="2235" y="57"/>
                    </a:lnTo>
                    <a:lnTo>
                      <a:pt x="2319" y="80"/>
                    </a:lnTo>
                    <a:lnTo>
                      <a:pt x="2403" y="108"/>
                    </a:lnTo>
                    <a:lnTo>
                      <a:pt x="2484" y="140"/>
                    </a:lnTo>
                    <a:lnTo>
                      <a:pt x="2563" y="176"/>
                    </a:lnTo>
                    <a:lnTo>
                      <a:pt x="2641" y="216"/>
                    </a:lnTo>
                    <a:lnTo>
                      <a:pt x="2715" y="258"/>
                    </a:lnTo>
                    <a:lnTo>
                      <a:pt x="2788" y="306"/>
                    </a:lnTo>
                    <a:lnTo>
                      <a:pt x="2858" y="355"/>
                    </a:lnTo>
                    <a:lnTo>
                      <a:pt x="2926" y="408"/>
                    </a:lnTo>
                    <a:lnTo>
                      <a:pt x="2990" y="465"/>
                    </a:lnTo>
                    <a:lnTo>
                      <a:pt x="3052" y="523"/>
                    </a:lnTo>
                    <a:lnTo>
                      <a:pt x="3112" y="585"/>
                    </a:lnTo>
                    <a:lnTo>
                      <a:pt x="3168" y="651"/>
                    </a:lnTo>
                    <a:lnTo>
                      <a:pt x="3221" y="718"/>
                    </a:lnTo>
                    <a:lnTo>
                      <a:pt x="3270" y="788"/>
                    </a:lnTo>
                    <a:lnTo>
                      <a:pt x="3317" y="862"/>
                    </a:lnTo>
                    <a:lnTo>
                      <a:pt x="3361" y="936"/>
                    </a:lnTo>
                    <a:lnTo>
                      <a:pt x="3400" y="1013"/>
                    </a:lnTo>
                    <a:lnTo>
                      <a:pt x="3435" y="1093"/>
                    </a:lnTo>
                    <a:lnTo>
                      <a:pt x="3468" y="1174"/>
                    </a:lnTo>
                    <a:lnTo>
                      <a:pt x="3496" y="1256"/>
                    </a:lnTo>
                    <a:lnTo>
                      <a:pt x="3520" y="1342"/>
                    </a:lnTo>
                    <a:lnTo>
                      <a:pt x="3540" y="1429"/>
                    </a:lnTo>
                    <a:lnTo>
                      <a:pt x="3556" y="1517"/>
                    </a:lnTo>
                    <a:lnTo>
                      <a:pt x="3567" y="1606"/>
                    </a:lnTo>
                    <a:lnTo>
                      <a:pt x="3574" y="1697"/>
                    </a:lnTo>
                    <a:lnTo>
                      <a:pt x="3576" y="1788"/>
                    </a:ln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565656"/>
                  </a:solidFill>
                </a:endParaRPr>
              </a:p>
            </p:txBody>
          </p:sp>
        </p:grpSp>
        <p:sp>
          <p:nvSpPr>
            <p:cNvPr id="12" name="TextBox 11"/>
            <p:cNvSpPr txBox="1"/>
            <p:nvPr/>
          </p:nvSpPr>
          <p:spPr>
            <a:xfrm>
              <a:off x="5433380" y="1913145"/>
              <a:ext cx="263235" cy="920729"/>
            </a:xfrm>
            <a:prstGeom prst="roundRect">
              <a:avLst>
                <a:gd name="adj" fmla="val 0"/>
              </a:avLst>
            </a:prstGeom>
            <a:noFill/>
          </p:spPr>
          <p:txBody>
            <a:bodyPr wrap="square" rtlCol="0">
              <a:spAutoFit/>
            </a:bodyPr>
            <a:lstStyle/>
            <a:p>
              <a:pPr algn="r"/>
              <a:r>
                <a:rPr lang="en-US" altLang="zh-CN" sz="3000" dirty="0" smtClean="0">
                  <a:solidFill>
                    <a:srgbClr val="565656"/>
                  </a:solidFill>
                  <a:latin typeface="Impact" panose="020B0806030902050204" pitchFamily="34" charset="0"/>
                  <a:ea typeface="方正正黑简体" panose="02000000000000000000" pitchFamily="2" charset="-122"/>
                </a:rPr>
                <a:t>6</a:t>
              </a:r>
              <a:endParaRPr lang="en-US" altLang="zh-CN" sz="3000" dirty="0">
                <a:solidFill>
                  <a:srgbClr val="565656"/>
                </a:solidFill>
                <a:latin typeface="Impact" panose="020B0806030902050204" pitchFamily="34" charset="0"/>
                <a:ea typeface="方正正黑简体" panose="02000000000000000000" pitchFamily="2" charset="-122"/>
              </a:endParaRPr>
            </a:p>
          </p:txBody>
        </p:sp>
      </p:grpSp>
      <p:sp>
        <p:nvSpPr>
          <p:cNvPr id="6145" name="Rectangle 1"/>
          <p:cNvSpPr>
            <a:spLocks noChangeArrowheads="1"/>
          </p:cNvSpPr>
          <p:nvPr/>
        </p:nvSpPr>
        <p:spPr bwMode="auto">
          <a:xfrm>
            <a:off x="2434442" y="1056669"/>
            <a:ext cx="7362702" cy="4471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6700" fontAlgn="base">
              <a:lnSpc>
                <a:spcPct val="150000"/>
              </a:lnSpc>
              <a:spcBef>
                <a:spcPct val="0"/>
              </a:spcBef>
              <a:spcAft>
                <a:spcPct val="0"/>
              </a:spcAft>
            </a:pPr>
            <a:r>
              <a:rPr lang="zh-CN" altLang="en-US" sz="2400" b="1" dirty="0" smtClean="0">
                <a:latin typeface="华文楷体" pitchFamily="2" charset="-122"/>
                <a:ea typeface="华文楷体" pitchFamily="2" charset="-122"/>
                <a:cs typeface="Times New Roman" pitchFamily="18" charset="0"/>
              </a:rPr>
              <a:t>                         </a:t>
            </a:r>
            <a:r>
              <a:rPr lang="zh-CN" altLang="en-US" sz="2800" b="1" dirty="0" smtClean="0">
                <a:latin typeface="华文楷体" pitchFamily="2" charset="-122"/>
                <a:ea typeface="华文楷体" pitchFamily="2" charset="-122"/>
                <a:cs typeface="Times New Roman" pitchFamily="18" charset="0"/>
              </a:rPr>
              <a:t>第二课时</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                   《</a:t>
            </a:r>
            <a:r>
              <a:rPr lang="zh-CN" altLang="en-US" sz="2800" b="1" dirty="0" smtClean="0">
                <a:latin typeface="华文楷体" pitchFamily="2" charset="-122"/>
                <a:ea typeface="华文楷体" pitchFamily="2" charset="-122"/>
                <a:cs typeface="Times New Roman" pitchFamily="18" charset="0"/>
              </a:rPr>
              <a:t>大道之行也</a:t>
            </a:r>
            <a:r>
              <a:rPr lang="en-US" altLang="zh-CN" sz="2800" b="1" dirty="0" smtClean="0">
                <a:latin typeface="华文楷体" pitchFamily="2" charset="-122"/>
                <a:ea typeface="华文楷体" pitchFamily="2" charset="-122"/>
                <a:cs typeface="Times New Roman" pitchFamily="18" charset="0"/>
              </a:rPr>
              <a:t>》</a:t>
            </a: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1.</a:t>
            </a:r>
            <a:r>
              <a:rPr lang="zh-CN" altLang="en-US" sz="2800" b="1" dirty="0" smtClean="0">
                <a:latin typeface="华文楷体" pitchFamily="2" charset="-122"/>
                <a:ea typeface="华文楷体" pitchFamily="2" charset="-122"/>
                <a:cs typeface="Times New Roman" pitchFamily="18" charset="0"/>
              </a:rPr>
              <a:t>情境导入   </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2.</a:t>
            </a:r>
            <a:r>
              <a:rPr lang="zh-CN" altLang="en-US" sz="2800" b="1" dirty="0" smtClean="0">
                <a:latin typeface="华文楷体" pitchFamily="2" charset="-122"/>
                <a:ea typeface="华文楷体" pitchFamily="2" charset="-122"/>
                <a:cs typeface="Times New Roman" pitchFamily="18" charset="0"/>
              </a:rPr>
              <a:t>作品背景</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3.</a:t>
            </a:r>
            <a:r>
              <a:rPr lang="zh-CN" altLang="en-US" sz="2800" b="1" dirty="0" smtClean="0">
                <a:latin typeface="华文楷体" pitchFamily="2" charset="-122"/>
                <a:ea typeface="华文楷体" pitchFamily="2" charset="-122"/>
                <a:cs typeface="Times New Roman" pitchFamily="18" charset="0"/>
              </a:rPr>
              <a:t>整体感知</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4.</a:t>
            </a:r>
            <a:r>
              <a:rPr lang="zh-CN" altLang="en-US" sz="2800" b="1" dirty="0" smtClean="0">
                <a:latin typeface="华文楷体" pitchFamily="2" charset="-122"/>
                <a:ea typeface="华文楷体" pitchFamily="2" charset="-122"/>
                <a:cs typeface="Times New Roman" pitchFamily="18" charset="0"/>
              </a:rPr>
              <a:t>译读课文</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endParaRPr kumimoji="0" lang="zh-CN" sz="2400" b="0" i="0" u="none" strike="noStrike" cap="none" normalizeH="0" baseline="0" dirty="0" smtClean="0">
              <a:ln>
                <a:noFill/>
              </a:ln>
              <a:solidFill>
                <a:schemeClr val="tx1"/>
              </a:solidFill>
              <a:effectLst/>
              <a:latin typeface="华文楷体" pitchFamily="2" charset="-122"/>
              <a:ea typeface="华文楷体" pitchFamily="2" charset="-122"/>
              <a:cs typeface="宋体" pitchFamily="2" charset="-122"/>
            </a:endParaRPr>
          </a:p>
        </p:txBody>
      </p:sp>
      <p:sp>
        <p:nvSpPr>
          <p:cNvPr id="13" name="矩形 12"/>
          <p:cNvSpPr/>
          <p:nvPr/>
        </p:nvSpPr>
        <p:spPr>
          <a:xfrm>
            <a:off x="5898078" y="2385583"/>
            <a:ext cx="6096000" cy="2614883"/>
          </a:xfrm>
          <a:prstGeom prst="rect">
            <a:avLst/>
          </a:prstGeom>
        </p:spPr>
        <p:txBody>
          <a:bodyPr>
            <a:spAutoFit/>
          </a:bodyPr>
          <a:lstStyle/>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5.</a:t>
            </a:r>
            <a:r>
              <a:rPr lang="zh-CN" altLang="en-US" sz="2800" b="1" dirty="0" smtClean="0">
                <a:latin typeface="华文楷体" pitchFamily="2" charset="-122"/>
                <a:ea typeface="华文楷体" pitchFamily="2" charset="-122"/>
                <a:cs typeface="Times New Roman" pitchFamily="18" charset="0"/>
              </a:rPr>
              <a:t>探究课文</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6.</a:t>
            </a:r>
            <a:r>
              <a:rPr lang="zh-CN" altLang="en-US" sz="2800" b="1" dirty="0" smtClean="0">
                <a:latin typeface="华文楷体" pitchFamily="2" charset="-122"/>
                <a:ea typeface="华文楷体" pitchFamily="2" charset="-122"/>
                <a:cs typeface="Times New Roman" pitchFamily="18" charset="0"/>
              </a:rPr>
              <a:t>拓展延伸</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7.</a:t>
            </a:r>
            <a:r>
              <a:rPr lang="zh-CN" altLang="en-US" sz="2800" b="1" dirty="0" smtClean="0">
                <a:latin typeface="华文楷体" pitchFamily="2" charset="-122"/>
                <a:ea typeface="华文楷体" pitchFamily="2" charset="-122"/>
                <a:cs typeface="Times New Roman" pitchFamily="18" charset="0"/>
              </a:rPr>
              <a:t>课后作业</a:t>
            </a:r>
            <a:endParaRPr lang="en-US" altLang="zh-CN" sz="2800" b="1" dirty="0" smtClean="0">
              <a:latin typeface="华文楷体" pitchFamily="2" charset="-122"/>
              <a:ea typeface="华文楷体" pitchFamily="2" charset="-122"/>
              <a:cs typeface="Times New Roman" pitchFamily="18" charset="0"/>
            </a:endParaRPr>
          </a:p>
          <a:p>
            <a:pPr indent="266700" fontAlgn="base">
              <a:lnSpc>
                <a:spcPct val="150000"/>
              </a:lnSpc>
              <a:spcBef>
                <a:spcPct val="0"/>
              </a:spcBef>
              <a:spcAft>
                <a:spcPct val="0"/>
              </a:spcAft>
            </a:pPr>
            <a:r>
              <a:rPr lang="en-US" altLang="zh-CN" sz="2800" b="1" dirty="0" smtClean="0">
                <a:latin typeface="华文楷体" pitchFamily="2" charset="-122"/>
                <a:ea typeface="华文楷体" pitchFamily="2" charset="-122"/>
                <a:cs typeface="Times New Roman" pitchFamily="18" charset="0"/>
              </a:rPr>
              <a:t>8.</a:t>
            </a:r>
            <a:r>
              <a:rPr lang="zh-CN" altLang="en-US" sz="2800" b="1" dirty="0" smtClean="0">
                <a:latin typeface="华文楷体" pitchFamily="2" charset="-122"/>
                <a:ea typeface="华文楷体" pitchFamily="2" charset="-122"/>
                <a:cs typeface="Times New Roman" pitchFamily="18" charset="0"/>
              </a:rPr>
              <a:t>板书设计</a:t>
            </a:r>
            <a:endParaRPr lang="zh-CN" altLang="en-US" sz="2800" dirty="0"/>
          </a:p>
        </p:txBody>
      </p:sp>
    </p:spTree>
  </p:cSld>
  <p:clrMapOvr>
    <a:masterClrMapping/>
  </p:clrMapOvr>
  <p:transition spd="slow">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2356</Words>
  <Application>Microsoft Office PowerPoint</Application>
  <PresentationFormat>自定义</PresentationFormat>
  <Paragraphs>275</Paragraphs>
  <Slides>27</Slides>
  <Notes>27</Notes>
  <HiddenSlides>0</HiddenSlides>
  <MMClips>0</MMClips>
  <ScaleCrop>false</ScaleCrop>
  <HeadingPairs>
    <vt:vector size="4" baseType="variant">
      <vt:variant>
        <vt:lpstr>主题</vt:lpstr>
      </vt:variant>
      <vt:variant>
        <vt:i4>1</vt:i4>
      </vt:variant>
      <vt:variant>
        <vt:lpstr>幻灯片标题</vt:lpstr>
      </vt:variant>
      <vt:variant>
        <vt:i4>27</vt:i4>
      </vt:variant>
    </vt:vector>
  </HeadingPairs>
  <TitlesOfParts>
    <vt:vector size="28" baseType="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精美中国风</dc:title>
  <dc:creator>第一PPT</dc:creator>
  <cp:keywords>www.1ppt.com</cp:keywords>
  <dc:description>www.1ppt.com</dc:description>
  <cp:lastModifiedBy>吴涛</cp:lastModifiedBy>
  <cp:revision>73</cp:revision>
  <dcterms:created xsi:type="dcterms:W3CDTF">2017-09-19T13:34:00Z</dcterms:created>
  <dcterms:modified xsi:type="dcterms:W3CDTF">2019-06-05T05:05:08Z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2052-10.1.0.6749</vt:lpwstr>
  </property>
</Properties>
</file>