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3"/>
    <p:sldId id="291" r:id="rId4"/>
    <p:sldId id="292" r:id="rId5"/>
    <p:sldId id="293" r:id="rId6"/>
    <p:sldId id="294" r:id="rId7"/>
    <p:sldId id="295" r:id="rId8"/>
    <p:sldId id="296" r:id="rId9"/>
    <p:sldId id="297" r:id="rId10"/>
    <p:sldId id="298" r:id="rId11"/>
    <p:sldId id="299" r:id="rId12"/>
    <p:sldId id="257" r:id="rId13"/>
    <p:sldId id="262" r:id="rId14"/>
    <p:sldId id="263" r:id="rId15"/>
    <p:sldId id="264" r:id="rId16"/>
    <p:sldId id="266" r:id="rId17"/>
    <p:sldId id="267" r:id="rId19"/>
    <p:sldId id="268" r:id="rId20"/>
    <p:sldId id="269" r:id="rId21"/>
    <p:sldId id="270" r:id="rId22"/>
    <p:sldId id="288" r:id="rId23"/>
    <p:sldId id="289" r:id="rId24"/>
    <p:sldId id="272" r:id="rId25"/>
    <p:sldId id="273" r:id="rId26"/>
    <p:sldId id="274" r:id="rId27"/>
    <p:sldId id="275" r:id="rId28"/>
    <p:sldId id="276" r:id="rId29"/>
    <p:sldId id="277" r:id="rId30"/>
    <p:sldId id="278" r:id="rId31"/>
    <p:sldId id="279" r:id="rId32"/>
    <p:sldId id="280" r:id="rId33"/>
    <p:sldId id="282" r:id="rId34"/>
    <p:sldId id="285" r:id="rId35"/>
    <p:sldId id="286" r:id="rId36"/>
    <p:sldId id="290" r:id="rId37"/>
    <p:sldId id="300" r:id="rId38"/>
    <p:sldId id="301" r:id="rId39"/>
    <p:sldId id="302" r:id="rId40"/>
    <p:sldId id="303" r:id="rId41"/>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7" d="100"/>
          <a:sy n="87" d="100"/>
        </p:scale>
        <p:origin x="-876" y="-9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notesMaster" Target="notesMasters/notesMaster1.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0AFC5-4BC9-4FDC-A510-94E257516ED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163771-8F83-4BFD-9EBC-492634EC807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A163771-8F83-4BFD-9EBC-492634EC8075}"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2397515"/>
            <a:ext cx="77724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257301"/>
            <a:ext cx="7772400" cy="1153715"/>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2411015"/>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ED3ABAD-83F4-4ABC-A86D-ED1C0C55567D}" type="slidenum">
              <a:rPr lang="zh-CN" altLang="en-US" smtClean="0"/>
            </a:fld>
            <a:endParaRPr lang="zh-CN" altLang="en-US"/>
          </a:p>
        </p:txBody>
      </p:sp>
      <p:sp>
        <p:nvSpPr>
          <p:cNvPr id="7" name="矩形 6"/>
          <p:cNvSpPr/>
          <p:nvPr/>
        </p:nvSpPr>
        <p:spPr>
          <a:xfrm>
            <a:off x="457200" y="1058052"/>
            <a:ext cx="82296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05978"/>
            <a:ext cx="1471594" cy="450891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05978"/>
            <a:ext cx="6686568" cy="4508912"/>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058052"/>
            <a:ext cx="82296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4800600"/>
            <a:ext cx="3200400" cy="212850"/>
          </a:xfrm>
        </p:spPr>
        <p:txBody>
          <a:bodyPr/>
          <a:lstStyle/>
          <a:p>
            <a:fld id="{59735117-7A01-4D77-983F-CDAEC59EAE59}" type="datetimeFigureOut">
              <a:rPr lang="zh-CN" altLang="en-US" smtClean="0"/>
            </a:fld>
            <a:endParaRPr lang="zh-CN" altLang="en-US"/>
          </a:p>
        </p:txBody>
      </p:sp>
      <p:sp>
        <p:nvSpPr>
          <p:cNvPr id="5" name="页脚占位符 4"/>
          <p:cNvSpPr>
            <a:spLocks noGrp="1"/>
          </p:cNvSpPr>
          <p:nvPr>
            <p:ph type="ftr" sz="quarter" idx="11"/>
          </p:nvPr>
        </p:nvSpPr>
        <p:spPr>
          <a:xfrm>
            <a:off x="5330952" y="4800600"/>
            <a:ext cx="3733800" cy="212850"/>
          </a:xfrm>
        </p:spPr>
        <p:txBody>
          <a:bodyPr/>
          <a:lstStyle/>
          <a:p>
            <a:endParaRPr lang="zh-CN" altLang="en-US"/>
          </a:p>
        </p:txBody>
      </p:sp>
      <p:sp>
        <p:nvSpPr>
          <p:cNvPr id="6" name="灯片编号占位符 5"/>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2357436"/>
            <a:ext cx="77724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2357437"/>
            <a:ext cx="7772400" cy="1021556"/>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232296"/>
            <a:ext cx="7772400" cy="1125140"/>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058052"/>
            <a:ext cx="82296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058052"/>
            <a:ext cx="82296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endParaRPr kumimoji="0" lang="zh-CN" altLang="en-US" smtClean="0"/>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058052"/>
            <a:ext cx="82296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790160"/>
            <a:ext cx="5904000" cy="135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171450"/>
            <a:ext cx="5900752" cy="632210"/>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857238"/>
            <a:ext cx="5900750" cy="38576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857238"/>
            <a:ext cx="2257408" cy="3857652"/>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228600"/>
            <a:ext cx="6400800" cy="51435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857250"/>
            <a:ext cx="7223248" cy="2985129"/>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4057650"/>
            <a:ext cx="5657888" cy="603647"/>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9735117-7A01-4D77-983F-CDAEC59EAE5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ED3ABAD-83F4-4ABC-A86D-ED1C0C55567D}"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5008500"/>
            <a:ext cx="9144000" cy="135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05979"/>
            <a:ext cx="8229600" cy="85725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200150"/>
            <a:ext cx="8229600" cy="3514740"/>
          </a:xfrm>
          <a:prstGeom prst="rect">
            <a:avLst/>
          </a:prstGeom>
        </p:spPr>
        <p:txBody>
          <a:bodyPr vert="horz" rtlCol="0">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4800600"/>
            <a:ext cx="3200400" cy="21285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59735117-7A01-4D77-983F-CDAEC59EAE59}" type="datetimeFigureOut">
              <a:rPr lang="zh-CN" altLang="en-US" smtClean="0"/>
            </a:fld>
            <a:endParaRPr lang="zh-CN" altLang="en-US"/>
          </a:p>
        </p:txBody>
      </p:sp>
      <p:sp>
        <p:nvSpPr>
          <p:cNvPr id="5" name="页脚占位符 4"/>
          <p:cNvSpPr>
            <a:spLocks noGrp="1"/>
          </p:cNvSpPr>
          <p:nvPr>
            <p:ph type="ftr" sz="quarter" idx="3"/>
          </p:nvPr>
        </p:nvSpPr>
        <p:spPr>
          <a:xfrm>
            <a:off x="5334000" y="4800600"/>
            <a:ext cx="3733800" cy="21285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4800600"/>
            <a:ext cx="914400" cy="212598"/>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8ED3ABAD-83F4-4ABC-A86D-ED1C0C55567D}" type="slidenum">
              <a:rPr lang="zh-CN" altLang="en-US" smtClean="0"/>
            </a:fld>
            <a:endParaRPr lang="zh-CN" altLang="en-US"/>
          </a:p>
        </p:txBody>
      </p:sp>
      <p:sp>
        <p:nvSpPr>
          <p:cNvPr id="8" name="矩形 7"/>
          <p:cNvSpPr/>
          <p:nvPr/>
        </p:nvSpPr>
        <p:spPr>
          <a:xfrm>
            <a:off x="0" y="0"/>
            <a:ext cx="9144000" cy="81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8525" y="1501775"/>
            <a:ext cx="7522845" cy="706755"/>
          </a:xfrm>
          <a:prstGeom prst="rect">
            <a:avLst/>
          </a:prstGeom>
          <a:noFill/>
        </p:spPr>
        <p:txBody>
          <a:bodyPr wrap="square" rtlCol="0">
            <a:spAutoFit/>
          </a:bodyPr>
          <a:lstStyle/>
          <a:p>
            <a:r>
              <a:rPr lang="en-US" altLang="zh-CN" sz="4000" dirty="0" smtClean="0"/>
              <a:t>《</a:t>
            </a:r>
            <a:r>
              <a:rPr lang="zh-CN" altLang="en-US" sz="4000" dirty="0" smtClean="0"/>
              <a:t>诗经</a:t>
            </a:r>
            <a:r>
              <a:rPr lang="en-US" altLang="zh-CN" sz="4000" dirty="0" smtClean="0"/>
              <a:t>》</a:t>
            </a:r>
            <a:r>
              <a:rPr lang="zh-CN" altLang="en-US" sz="4000" dirty="0" smtClean="0"/>
              <a:t>二首：关雎；蒹葭说课</a:t>
            </a:r>
            <a:endParaRPr lang="zh-CN" altLang="en-US" sz="4000" dirty="0" smtClean="0"/>
          </a:p>
        </p:txBody>
      </p:sp>
      <p:sp>
        <p:nvSpPr>
          <p:cNvPr id="6" name="TextBox 5"/>
          <p:cNvSpPr txBox="1"/>
          <p:nvPr/>
        </p:nvSpPr>
        <p:spPr>
          <a:xfrm>
            <a:off x="2500298" y="2762910"/>
            <a:ext cx="4714908" cy="523220"/>
          </a:xfrm>
          <a:prstGeom prst="rect">
            <a:avLst/>
          </a:prstGeom>
          <a:noFill/>
        </p:spPr>
        <p:txBody>
          <a:bodyPr wrap="square" rtlCol="0">
            <a:spAutoFit/>
          </a:bodyPr>
          <a:lstStyle/>
          <a:p>
            <a:r>
              <a:rPr lang="zh-CN" altLang="en-US" sz="2800" dirty="0" smtClean="0"/>
              <a:t>武汉市七一中学   姚洁敏</a:t>
            </a:r>
            <a:endParaRPr lang="zh-CN" alt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02385" y="327032"/>
            <a:ext cx="6043626" cy="571485"/>
          </a:xfrm>
        </p:spPr>
        <p:txBody>
          <a:bodyPr>
            <a:normAutofit fontScale="90000"/>
          </a:bodyPr>
          <a:lstStyle/>
          <a:p>
            <a:pPr algn="ctr"/>
            <a:r>
              <a:rPr lang="zh-CN" altLang="en-US" sz="3200" dirty="0" smtClean="0"/>
              <a:t>课时安排</a:t>
            </a:r>
            <a:endParaRPr lang="zh-CN" altLang="en-US" sz="3200" dirty="0" smtClean="0"/>
          </a:p>
        </p:txBody>
      </p:sp>
      <p:sp>
        <p:nvSpPr>
          <p:cNvPr id="3" name="内容占位符 2"/>
          <p:cNvSpPr>
            <a:spLocks noGrp="1"/>
          </p:cNvSpPr>
          <p:nvPr>
            <p:ph idx="1"/>
          </p:nvPr>
        </p:nvSpPr>
        <p:spPr>
          <a:xfrm>
            <a:off x="1114425" y="1070610"/>
            <a:ext cx="6992620" cy="3072130"/>
          </a:xfrm>
        </p:spPr>
        <p:txBody>
          <a:bodyPr>
            <a:normAutofit/>
          </a:bodyPr>
          <a:lstStyle/>
          <a:p>
            <a:pPr>
              <a:lnSpc>
                <a:spcPct val="150000"/>
              </a:lnSpc>
              <a:buNone/>
            </a:pPr>
            <a:r>
              <a:rPr altLang="en-US" sz="2400" dirty="0" smtClean="0">
                <a:latin typeface="楷体" panose="02010609060101010101" pitchFamily="49" charset="-122"/>
                <a:ea typeface="楷体" panose="02010609060101010101" pitchFamily="49" charset="-122"/>
              </a:rPr>
              <a:t>两课时</a:t>
            </a:r>
            <a:endParaRPr altLang="en-US" sz="2400" dirty="0" smtClean="0">
              <a:latin typeface="楷体" panose="02010609060101010101" pitchFamily="49" charset="-122"/>
              <a:ea typeface="楷体" panose="02010609060101010101" pitchFamily="49" charset="-122"/>
            </a:endParaRPr>
          </a:p>
          <a:p>
            <a:pPr>
              <a:lnSpc>
                <a:spcPct val="150000"/>
              </a:lnSpc>
              <a:buNone/>
            </a:pPr>
            <a:r>
              <a:rPr altLang="en-US" sz="2400" dirty="0" smtClean="0">
                <a:latin typeface="楷体" panose="02010609060101010101" pitchFamily="49" charset="-122"/>
                <a:ea typeface="楷体" panose="02010609060101010101" pitchFamily="49" charset="-122"/>
              </a:rPr>
              <a:t>第一课时：介绍《诗经》相关知识，赏析《关雎》内容情感和写作特点。</a:t>
            </a:r>
            <a:endParaRPr altLang="en-US" sz="2400" dirty="0" smtClean="0">
              <a:latin typeface="楷体" panose="02010609060101010101" pitchFamily="49" charset="-122"/>
              <a:ea typeface="楷体" panose="02010609060101010101" pitchFamily="49" charset="-122"/>
            </a:endParaRPr>
          </a:p>
          <a:p>
            <a:pPr>
              <a:lnSpc>
                <a:spcPct val="150000"/>
              </a:lnSpc>
              <a:buNone/>
            </a:pPr>
            <a:r>
              <a:rPr altLang="en-US" sz="2400" dirty="0" smtClean="0">
                <a:latin typeface="楷体" panose="02010609060101010101" pitchFamily="49" charset="-122"/>
                <a:ea typeface="楷体" panose="02010609060101010101" pitchFamily="49" charset="-122"/>
              </a:rPr>
              <a:t>第二课时：赏析《蒹葭》内容情感和写作特点，与《关雎》进行比较阅读。</a:t>
            </a:r>
            <a:endParaRPr altLang="en-US" sz="24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b="1" dirty="0" smtClean="0">
                <a:latin typeface="+mn-ea"/>
                <a:ea typeface="+mn-ea"/>
              </a:rPr>
              <a:t>第一课时    关雎</a:t>
            </a:r>
            <a:endParaRPr lang="zh-CN" altLang="en-US" sz="3200" b="1" dirty="0">
              <a:latin typeface="+mn-ea"/>
              <a:ea typeface="+mn-ea"/>
            </a:endParaRPr>
          </a:p>
        </p:txBody>
      </p:sp>
      <p:sp>
        <p:nvSpPr>
          <p:cNvPr id="3" name="内容占位符 2"/>
          <p:cNvSpPr>
            <a:spLocks noGrp="1"/>
          </p:cNvSpPr>
          <p:nvPr>
            <p:ph idx="1"/>
          </p:nvPr>
        </p:nvSpPr>
        <p:spPr>
          <a:xfrm>
            <a:off x="457200" y="1343026"/>
            <a:ext cx="8229600" cy="3514740"/>
          </a:xfrm>
        </p:spPr>
        <p:txBody>
          <a:bodyPr/>
          <a:lstStyle/>
          <a:p>
            <a:pPr lvl="0">
              <a:lnSpc>
                <a:spcPct val="140000"/>
              </a:lnSpc>
              <a:buNone/>
            </a:pPr>
            <a:r>
              <a:rPr lang="zh-CN" altLang="en-US" b="1" dirty="0" smtClean="0">
                <a:solidFill>
                  <a:schemeClr val="tx2"/>
                </a:solidFill>
                <a:latin typeface="+mn-ea"/>
                <a:cs typeface="+mj-cs"/>
              </a:rPr>
              <a:t>一、情景导入</a:t>
            </a:r>
            <a:endParaRPr lang="en-US" altLang="zh-CN" sz="2400" dirty="0" smtClean="0">
              <a:latin typeface="+mn-ea"/>
            </a:endParaRPr>
          </a:p>
          <a:p>
            <a:pPr lvl="0">
              <a:lnSpc>
                <a:spcPct val="140000"/>
              </a:lnSpc>
              <a:buNone/>
            </a:pPr>
            <a:r>
              <a:rPr lang="en-US" altLang="zh-CN" sz="2400" dirty="0" smtClean="0">
                <a:latin typeface="楷体" panose="02010609060101010101" pitchFamily="49" charset="-122"/>
                <a:ea typeface="楷体" panose="02010609060101010101" pitchFamily="49" charset="-122"/>
              </a:rPr>
              <a:t>1.</a:t>
            </a:r>
            <a:r>
              <a:rPr lang="zh-CN" altLang="en-US" sz="2400" dirty="0" smtClean="0">
                <a:latin typeface="楷体" panose="02010609060101010101" pitchFamily="49" charset="-122"/>
                <a:ea typeface="楷体" panose="02010609060101010101" pitchFamily="49" charset="-122"/>
              </a:rPr>
              <a:t>学生介绍搜集的</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诗经</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资料。</a:t>
            </a:r>
            <a:endParaRPr lang="en-US" altLang="zh-CN" sz="2400" dirty="0" smtClean="0">
              <a:latin typeface="楷体" panose="02010609060101010101" pitchFamily="49" charset="-122"/>
              <a:ea typeface="楷体" panose="02010609060101010101" pitchFamily="49" charset="-122"/>
            </a:endParaRPr>
          </a:p>
          <a:p>
            <a:pPr lvl="0">
              <a:lnSpc>
                <a:spcPct val="140000"/>
              </a:lnSpc>
              <a:buNone/>
            </a:pPr>
            <a:endParaRPr lang="zh-CN" altLang="en-US" sz="2400" dirty="0" smtClean="0">
              <a:latin typeface="楷体" panose="02010609060101010101" pitchFamily="49" charset="-122"/>
              <a:ea typeface="楷体" panose="02010609060101010101" pitchFamily="49" charset="-122"/>
            </a:endParaRPr>
          </a:p>
          <a:p>
            <a:pPr>
              <a:lnSpc>
                <a:spcPct val="140000"/>
              </a:lnSpc>
              <a:buNone/>
            </a:pPr>
            <a:r>
              <a:rPr lang="en-US" altLang="zh-CN" sz="2400" dirty="0" smtClean="0">
                <a:latin typeface="楷体" panose="02010609060101010101" pitchFamily="49" charset="-122"/>
                <a:ea typeface="楷体" panose="02010609060101010101" pitchFamily="49" charset="-122"/>
              </a:rPr>
              <a:t>2.</a:t>
            </a:r>
            <a:r>
              <a:rPr lang="zh-CN" altLang="en-US" sz="2400" dirty="0" smtClean="0">
                <a:latin typeface="楷体" panose="02010609060101010101" pitchFamily="49" charset="-122"/>
                <a:ea typeface="楷体" panose="02010609060101010101" pitchFamily="49" charset="-122"/>
              </a:rPr>
              <a:t>想想生活中的用语与</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诗经</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是否有联系。</a:t>
            </a:r>
            <a:endParaRPr lang="zh-CN" altLang="en-US" sz="2400"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
            <a:ext cx="8229600" cy="2357454"/>
          </a:xfrm>
        </p:spPr>
        <p:txBody>
          <a:bodyPr>
            <a:normAutofit/>
          </a:bodyPr>
          <a:lstStyle/>
          <a:p>
            <a:pPr algn="l"/>
            <a:r>
              <a:rPr lang="zh-CN" altLang="en-US" sz="3200" b="1" dirty="0" smtClean="0">
                <a:latin typeface="+mn-ea"/>
                <a:ea typeface="+mn-ea"/>
              </a:rPr>
              <a:t>二、朗读诗歌，整体感知</a:t>
            </a:r>
            <a:br>
              <a:rPr lang="en-US" altLang="zh-CN" sz="3200" b="1" dirty="0" smtClean="0">
                <a:latin typeface="+mn-ea"/>
              </a:rPr>
            </a:br>
            <a:br>
              <a:rPr lang="zh-CN" altLang="en-US" sz="3200" b="1" dirty="0" smtClean="0">
                <a:latin typeface="+mn-ea"/>
              </a:rPr>
            </a:br>
            <a:r>
              <a:rPr lang="en-US" sz="2800" b="1" dirty="0" smtClean="0">
                <a:latin typeface="+mn-ea"/>
                <a:ea typeface="+mn-ea"/>
              </a:rPr>
              <a:t>1</a:t>
            </a:r>
            <a:r>
              <a:rPr lang="zh-CN" altLang="en-US" sz="2800" b="1" dirty="0" smtClean="0">
                <a:latin typeface="+mn-ea"/>
                <a:ea typeface="+mn-ea"/>
              </a:rPr>
              <a:t>．初读全诗</a:t>
            </a:r>
            <a:r>
              <a:rPr lang="en-US" altLang="zh-CN" sz="2800" b="1" dirty="0" smtClean="0">
                <a:latin typeface="+mn-ea"/>
                <a:ea typeface="+mn-ea"/>
              </a:rPr>
              <a:t>——</a:t>
            </a:r>
            <a:r>
              <a:rPr lang="zh-CN" altLang="en-US" sz="2800" b="1" dirty="0" smtClean="0">
                <a:latin typeface="+mn-ea"/>
                <a:ea typeface="+mn-ea"/>
              </a:rPr>
              <a:t>感受韵律与节奏</a:t>
            </a:r>
            <a:endParaRPr lang="zh-CN" altLang="en-US" sz="2800" b="1" dirty="0">
              <a:latin typeface="+mn-ea"/>
              <a:ea typeface="+mn-ea"/>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71492"/>
            <a:ext cx="8229600" cy="857250"/>
          </a:xfrm>
        </p:spPr>
        <p:txBody>
          <a:bodyPr>
            <a:normAutofit fontScale="90000"/>
          </a:bodyPr>
          <a:lstStyle/>
          <a:p>
            <a:pPr algn="l"/>
            <a:r>
              <a:rPr lang="en-US" sz="3600" b="1" dirty="0" smtClean="0">
                <a:latin typeface="+mn-ea"/>
                <a:ea typeface="+mn-ea"/>
              </a:rPr>
              <a:t>1</a:t>
            </a:r>
            <a:r>
              <a:rPr lang="zh-CN" altLang="en-US" sz="3600" b="1" dirty="0" smtClean="0">
                <a:latin typeface="+mn-ea"/>
                <a:ea typeface="+mn-ea"/>
              </a:rPr>
              <a:t>．初读全诗</a:t>
            </a:r>
            <a:r>
              <a:rPr lang="en-US" altLang="zh-CN" sz="3600" b="1" dirty="0" smtClean="0">
                <a:latin typeface="+mn-ea"/>
                <a:ea typeface="+mn-ea"/>
              </a:rPr>
              <a:t>——</a:t>
            </a:r>
            <a:r>
              <a:rPr lang="zh-CN" altLang="en-US" sz="3600" b="1" dirty="0" smtClean="0">
                <a:latin typeface="+mn-ea"/>
                <a:ea typeface="+mn-ea"/>
              </a:rPr>
              <a:t>感受韵律与节奏</a:t>
            </a:r>
            <a:br>
              <a:rPr lang="zh-CN" altLang="en-US" sz="3200" b="1" dirty="0" smtClean="0">
                <a:latin typeface="+mn-ea"/>
                <a:ea typeface="+mn-ea"/>
              </a:rPr>
            </a:br>
            <a:endParaRPr lang="zh-CN" altLang="en-US" sz="3200" b="1" dirty="0">
              <a:latin typeface="+mn-ea"/>
              <a:ea typeface="+mn-ea"/>
            </a:endParaRPr>
          </a:p>
        </p:txBody>
      </p:sp>
      <p:sp>
        <p:nvSpPr>
          <p:cNvPr id="3" name="内容占位符 2"/>
          <p:cNvSpPr>
            <a:spLocks noGrp="1"/>
          </p:cNvSpPr>
          <p:nvPr>
            <p:ph idx="1"/>
          </p:nvPr>
        </p:nvSpPr>
        <p:spPr>
          <a:xfrm>
            <a:off x="457200" y="1200168"/>
            <a:ext cx="7686700" cy="3943350"/>
          </a:xfrm>
        </p:spPr>
        <p:txBody>
          <a:bodyPr>
            <a:normAutofit/>
          </a:bodyPr>
          <a:lstStyle/>
          <a:p>
            <a:pPr>
              <a:lnSpc>
                <a:spcPct val="150000"/>
              </a:lnSpc>
              <a:buNone/>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a:t>
            </a:r>
            <a:r>
              <a:rPr lang="zh-CN" altLang="en-US" sz="2400" dirty="0" smtClean="0">
                <a:latin typeface="楷体" panose="02010609060101010101" pitchFamily="49" charset="-122"/>
                <a:ea typeface="楷体" panose="02010609060101010101" pitchFamily="49" charset="-122"/>
              </a:rPr>
              <a:t>）指导整体朗读，把握韵律节奏。</a:t>
            </a:r>
            <a:endParaRPr lang="zh-CN" altLang="en-US" sz="2400" dirty="0" smtClean="0">
              <a:latin typeface="楷体" panose="02010609060101010101" pitchFamily="49" charset="-122"/>
              <a:ea typeface="楷体" panose="02010609060101010101" pitchFamily="49" charset="-122"/>
            </a:endParaRPr>
          </a:p>
          <a:p>
            <a:pPr>
              <a:lnSpc>
                <a:spcPct val="150000"/>
              </a:lnSpc>
              <a:buNone/>
            </a:pPr>
            <a:r>
              <a:rPr lang="zh-CN" altLang="en-US" sz="2400" dirty="0" smtClean="0">
                <a:latin typeface="楷体" panose="02010609060101010101" pitchFamily="49" charset="-122"/>
                <a:ea typeface="楷体" panose="02010609060101010101" pitchFamily="49" charset="-122"/>
              </a:rPr>
              <a:t>  诵读提示：四言诗的诵读，一般读成</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二、二</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节拍，即读二字后稍作延长或停顿。</a:t>
            </a:r>
            <a:endParaRPr lang="zh-CN" altLang="en-US" sz="2400" dirty="0" smtClean="0">
              <a:latin typeface="楷体" panose="02010609060101010101" pitchFamily="49" charset="-122"/>
              <a:ea typeface="楷体" panose="02010609060101010101" pitchFamily="49" charset="-122"/>
            </a:endParaRPr>
          </a:p>
          <a:p>
            <a:pPr>
              <a:lnSpc>
                <a:spcPct val="17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28610"/>
            <a:ext cx="8229600" cy="928694"/>
          </a:xfrm>
        </p:spPr>
        <p:txBody>
          <a:bodyPr>
            <a:normAutofit fontScale="90000"/>
          </a:bodyPr>
          <a:lstStyle/>
          <a:p>
            <a:pPr algn="l"/>
            <a:r>
              <a:rPr lang="en-US" sz="3600" b="1" dirty="0" smtClean="0">
                <a:latin typeface="+mn-ea"/>
                <a:ea typeface="+mn-ea"/>
              </a:rPr>
              <a:t>1</a:t>
            </a:r>
            <a:r>
              <a:rPr lang="zh-CN" altLang="en-US" sz="3600" b="1" dirty="0" smtClean="0">
                <a:latin typeface="+mn-ea"/>
                <a:ea typeface="+mn-ea"/>
              </a:rPr>
              <a:t>．初读全诗</a:t>
            </a:r>
            <a:r>
              <a:rPr lang="en-US" altLang="zh-CN" sz="3600" b="1" dirty="0" smtClean="0">
                <a:latin typeface="+mn-ea"/>
                <a:ea typeface="+mn-ea"/>
              </a:rPr>
              <a:t>——</a:t>
            </a:r>
            <a:r>
              <a:rPr lang="zh-CN" altLang="en-US" sz="3600" b="1" dirty="0" smtClean="0">
                <a:latin typeface="+mn-ea"/>
                <a:ea typeface="+mn-ea"/>
              </a:rPr>
              <a:t>感受韵律与节奏</a:t>
            </a:r>
            <a:br>
              <a:rPr lang="zh-CN" altLang="en-US" sz="3200" b="1" dirty="0" smtClean="0">
                <a:latin typeface="+mn-ea"/>
                <a:ea typeface="+mn-ea"/>
              </a:rPr>
            </a:br>
            <a:endParaRPr lang="zh-CN" altLang="en-US" sz="3200" b="1" dirty="0">
              <a:latin typeface="+mn-ea"/>
              <a:ea typeface="+mn-ea"/>
            </a:endParaRPr>
          </a:p>
        </p:txBody>
      </p:sp>
      <p:sp>
        <p:nvSpPr>
          <p:cNvPr id="3" name="内容占位符 2"/>
          <p:cNvSpPr>
            <a:spLocks noGrp="1"/>
          </p:cNvSpPr>
          <p:nvPr>
            <p:ph idx="1"/>
          </p:nvPr>
        </p:nvSpPr>
        <p:spPr>
          <a:xfrm>
            <a:off x="457200" y="928676"/>
            <a:ext cx="7686700" cy="1428760"/>
          </a:xfrm>
        </p:spPr>
        <p:txBody>
          <a:bodyPr>
            <a:normAutofit/>
          </a:bodyPr>
          <a:lstStyle/>
          <a:p>
            <a:pPr>
              <a:lnSpc>
                <a:spcPct val="160000"/>
              </a:lnSpc>
              <a:buNone/>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3</a:t>
            </a:r>
            <a:r>
              <a:rPr lang="zh-CN" altLang="en-US" sz="2400" dirty="0" smtClean="0">
                <a:latin typeface="楷体" panose="02010609060101010101" pitchFamily="49" charset="-122"/>
                <a:ea typeface="楷体" panose="02010609060101010101" pitchFamily="49" charset="-122"/>
              </a:rPr>
              <a:t>）朗读感悟：初读</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诗经</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，你一定有不一样的感受，它与其他诗歌在表达上有什么不同呢？</a:t>
            </a:r>
            <a:endParaRPr lang="zh-CN" altLang="en-US" sz="2400" dirty="0" smtClean="0">
              <a:latin typeface="楷体" panose="02010609060101010101" pitchFamily="49" charset="-122"/>
              <a:ea typeface="楷体" panose="02010609060101010101" pitchFamily="49" charset="-122"/>
            </a:endParaRPr>
          </a:p>
          <a:p>
            <a:pPr>
              <a:lnSpc>
                <a:spcPct val="17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4" name="TextBox 3"/>
          <p:cNvSpPr txBox="1"/>
          <p:nvPr/>
        </p:nvSpPr>
        <p:spPr>
          <a:xfrm>
            <a:off x="571472" y="2053272"/>
            <a:ext cx="8429684" cy="2733056"/>
          </a:xfrm>
          <a:prstGeom prst="rect">
            <a:avLst/>
          </a:prstGeom>
          <a:noFill/>
        </p:spPr>
        <p:txBody>
          <a:bodyPr wrap="square" rtlCol="0">
            <a:spAutoFit/>
          </a:bodyPr>
          <a:lstStyle/>
          <a:p>
            <a:pPr>
              <a:lnSpc>
                <a:spcPct val="160000"/>
              </a:lnSpc>
              <a:buNone/>
            </a:pPr>
            <a:r>
              <a:rPr lang="zh-CN" altLang="en-US" sz="2400" dirty="0" smtClean="0">
                <a:latin typeface="楷体" panose="02010609060101010101" pitchFamily="49" charset="-122"/>
                <a:ea typeface="楷体" panose="02010609060101010101" pitchFamily="49" charset="-122"/>
              </a:rPr>
              <a:t> 结论一：每句四言。</a:t>
            </a:r>
            <a:endParaRPr lang="zh-CN" altLang="en-US" sz="2400" dirty="0" smtClean="0">
              <a:latin typeface="楷体" panose="02010609060101010101" pitchFamily="49" charset="-122"/>
              <a:ea typeface="楷体" panose="02010609060101010101" pitchFamily="49" charset="-122"/>
            </a:endParaRPr>
          </a:p>
          <a:p>
            <a:pPr>
              <a:lnSpc>
                <a:spcPct val="160000"/>
              </a:lnSpc>
              <a:buNone/>
            </a:pPr>
            <a:r>
              <a:rPr lang="zh-CN" altLang="en-US" sz="2400" dirty="0" smtClean="0">
                <a:latin typeface="楷体" panose="02010609060101010101" pitchFamily="49" charset="-122"/>
                <a:ea typeface="楷体" panose="02010609060101010101" pitchFamily="49" charset="-122"/>
              </a:rPr>
              <a:t> 结论二：重章叠句手法的使用产生的效果</a:t>
            </a:r>
            <a:endParaRPr lang="zh-CN" altLang="en-US" sz="2400" dirty="0" smtClean="0">
              <a:latin typeface="楷体" panose="02010609060101010101" pitchFamily="49" charset="-122"/>
              <a:ea typeface="楷体" panose="02010609060101010101" pitchFamily="49" charset="-122"/>
            </a:endParaRPr>
          </a:p>
          <a:p>
            <a:pPr>
              <a:lnSpc>
                <a:spcPct val="160000"/>
              </a:lnSpc>
              <a:buNone/>
            </a:pPr>
            <a:r>
              <a:rPr lang="zh-CN" altLang="en-US" sz="2400" dirty="0" smtClean="0">
                <a:latin typeface="楷体" panose="02010609060101010101" pitchFamily="49" charset="-122"/>
                <a:ea typeface="楷体" panose="02010609060101010101" pitchFamily="49" charset="-122"/>
              </a:rPr>
              <a:t> 效果：增强了诗歌的节奏感、音乐感，形成一种回环往复的美，深化意境，渲染气氛，强化感情。</a:t>
            </a:r>
            <a:endParaRPr lang="zh-CN" altLang="en-US" sz="24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00048"/>
            <a:ext cx="8229600" cy="857250"/>
          </a:xfrm>
        </p:spPr>
        <p:txBody>
          <a:bodyPr>
            <a:normAutofit fontScale="90000"/>
          </a:bodyPr>
          <a:lstStyle/>
          <a:p>
            <a:pPr algn="l"/>
            <a:r>
              <a:rPr lang="en-US" sz="3600" b="1" dirty="0" smtClean="0">
                <a:latin typeface="+mn-ea"/>
                <a:ea typeface="+mn-ea"/>
              </a:rPr>
              <a:t>2</a:t>
            </a:r>
            <a:r>
              <a:rPr lang="zh-CN" altLang="en-US" sz="3600" b="1" dirty="0" smtClean="0">
                <a:latin typeface="+mn-ea"/>
                <a:ea typeface="+mn-ea"/>
              </a:rPr>
              <a:t>．品读全诗</a:t>
            </a:r>
            <a:r>
              <a:rPr lang="en-US" altLang="zh-CN" sz="3600" b="1" dirty="0" smtClean="0">
                <a:latin typeface="+mn-ea"/>
                <a:ea typeface="+mn-ea"/>
              </a:rPr>
              <a:t>——</a:t>
            </a:r>
            <a:r>
              <a:rPr lang="zh-CN" altLang="en-US" sz="3600" b="1" dirty="0" smtClean="0">
                <a:latin typeface="+mn-ea"/>
                <a:ea typeface="+mn-ea"/>
              </a:rPr>
              <a:t>品味诗中情感</a:t>
            </a:r>
            <a:br>
              <a:rPr lang="zh-CN" altLang="en-US" sz="3200" b="1" dirty="0" smtClean="0">
                <a:latin typeface="+mn-ea"/>
                <a:ea typeface="+mn-ea"/>
              </a:rPr>
            </a:br>
            <a:endParaRPr lang="zh-CN" altLang="en-US" sz="3200" b="1" dirty="0">
              <a:latin typeface="+mn-ea"/>
              <a:ea typeface="+mn-ea"/>
            </a:endParaRPr>
          </a:p>
        </p:txBody>
      </p:sp>
      <p:sp>
        <p:nvSpPr>
          <p:cNvPr id="3" name="内容占位符 2"/>
          <p:cNvSpPr>
            <a:spLocks noGrp="1"/>
          </p:cNvSpPr>
          <p:nvPr>
            <p:ph idx="1"/>
          </p:nvPr>
        </p:nvSpPr>
        <p:spPr>
          <a:xfrm>
            <a:off x="385762" y="1200168"/>
            <a:ext cx="7686700" cy="3443284"/>
          </a:xfrm>
        </p:spPr>
        <p:txBody>
          <a:bodyPr>
            <a:normAutofit/>
          </a:bodyPr>
          <a:lstStyle/>
          <a:p>
            <a:pPr>
              <a:lnSpc>
                <a:spcPct val="150000"/>
              </a:lnSpc>
              <a:buNone/>
            </a:pPr>
            <a:r>
              <a:rPr lang="zh-CN" altLang="en-US" sz="2400" dirty="0" smtClean="0">
                <a:latin typeface="楷体" panose="02010609060101010101" pitchFamily="49" charset="-122"/>
                <a:ea typeface="楷体" panose="02010609060101010101" pitchFamily="49" charset="-122"/>
              </a:rPr>
              <a:t>  （</a:t>
            </a:r>
            <a:r>
              <a:rPr lang="en-US" altLang="zh-CN" sz="2400" dirty="0" smtClean="0">
                <a:latin typeface="楷体" panose="02010609060101010101" pitchFamily="49" charset="-122"/>
                <a:ea typeface="楷体" panose="02010609060101010101" pitchFamily="49" charset="-122"/>
              </a:rPr>
              <a:t>1</a:t>
            </a:r>
            <a:r>
              <a:rPr lang="zh-CN" altLang="en-US" sz="2400" dirty="0" smtClean="0">
                <a:latin typeface="楷体" panose="02010609060101010101" pitchFamily="49" charset="-122"/>
                <a:ea typeface="楷体" panose="02010609060101010101" pitchFamily="49" charset="-122"/>
              </a:rPr>
              <a:t>）学生结合注释，译读全诗，梳理每一节的情感，设计朗读方案。</a:t>
            </a:r>
            <a:endParaRPr lang="zh-CN" altLang="en-US" sz="2400" dirty="0" smtClean="0">
              <a:latin typeface="楷体" panose="02010609060101010101" pitchFamily="49" charset="-122"/>
              <a:ea typeface="楷体" panose="02010609060101010101" pitchFamily="49" charset="-122"/>
            </a:endParaRPr>
          </a:p>
          <a:p>
            <a:pPr>
              <a:lnSpc>
                <a:spcPct val="150000"/>
              </a:lnSpc>
              <a:buNone/>
            </a:pPr>
            <a:r>
              <a:rPr lang="zh-CN" altLang="en-US" sz="2400" dirty="0" smtClean="0">
                <a:latin typeface="楷体" panose="02010609060101010101" pitchFamily="49" charset="-122"/>
                <a:ea typeface="楷体" panose="02010609060101010101" pitchFamily="49" charset="-122"/>
              </a:rPr>
              <a:t>  提示：诗歌重在想象、联想，对于字面意思不必字字落实，可以疏其大意而不求甚解，但重点字词，关键字词要落实。</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00048"/>
            <a:ext cx="8229600" cy="857250"/>
          </a:xfrm>
        </p:spPr>
        <p:txBody>
          <a:bodyPr>
            <a:normAutofit fontScale="90000"/>
          </a:bodyPr>
          <a:lstStyle/>
          <a:p>
            <a:pPr algn="l"/>
            <a:r>
              <a:rPr lang="en-US" sz="3600" b="1" dirty="0" smtClean="0">
                <a:latin typeface="+mn-ea"/>
                <a:ea typeface="+mn-ea"/>
              </a:rPr>
              <a:t>2</a:t>
            </a:r>
            <a:r>
              <a:rPr lang="zh-CN" altLang="en-US" sz="3600" b="1" dirty="0" smtClean="0">
                <a:latin typeface="+mn-ea"/>
                <a:ea typeface="+mn-ea"/>
              </a:rPr>
              <a:t>．品读全诗</a:t>
            </a:r>
            <a:r>
              <a:rPr lang="en-US" altLang="zh-CN" sz="3600" b="1" dirty="0" smtClean="0">
                <a:latin typeface="+mn-ea"/>
                <a:ea typeface="+mn-ea"/>
              </a:rPr>
              <a:t>——</a:t>
            </a:r>
            <a:r>
              <a:rPr lang="zh-CN" altLang="en-US" sz="3600" b="1" dirty="0" smtClean="0">
                <a:latin typeface="+mn-ea"/>
                <a:ea typeface="+mn-ea"/>
              </a:rPr>
              <a:t>品味诗中情感</a:t>
            </a:r>
            <a:br>
              <a:rPr lang="zh-CN" altLang="en-US" sz="3200" b="1" dirty="0" smtClean="0">
                <a:latin typeface="+mn-ea"/>
                <a:ea typeface="+mn-ea"/>
              </a:rPr>
            </a:br>
            <a:endParaRPr lang="zh-CN" altLang="en-US" sz="3200" b="1" dirty="0">
              <a:latin typeface="+mn-ea"/>
              <a:ea typeface="+mn-ea"/>
            </a:endParaRPr>
          </a:p>
        </p:txBody>
      </p:sp>
      <p:sp>
        <p:nvSpPr>
          <p:cNvPr id="3" name="内容占位符 2"/>
          <p:cNvSpPr>
            <a:spLocks noGrp="1"/>
          </p:cNvSpPr>
          <p:nvPr>
            <p:ph idx="1"/>
          </p:nvPr>
        </p:nvSpPr>
        <p:spPr>
          <a:xfrm>
            <a:off x="385762" y="1071552"/>
            <a:ext cx="7686700" cy="3943332"/>
          </a:xfrm>
        </p:spPr>
        <p:txBody>
          <a:bodyPr>
            <a:normAutofit fontScale="92500" lnSpcReduction="10000"/>
          </a:bodyPr>
          <a:lstStyle/>
          <a:p>
            <a:pPr>
              <a:lnSpc>
                <a:spcPct val="170000"/>
              </a:lnSpc>
              <a:buNone/>
            </a:pPr>
            <a:r>
              <a:rPr lang="zh-CN" altLang="en-US" sz="2600" dirty="0" smtClean="0">
                <a:latin typeface="楷体" panose="02010609060101010101" pitchFamily="49" charset="-122"/>
                <a:ea typeface="楷体" panose="02010609060101010101" pitchFamily="49" charset="-122"/>
              </a:rPr>
              <a:t>  第一节：在于舒缓平正之音，并以音调领起全篇，形成全诗的基调。　</a:t>
            </a:r>
            <a:endParaRPr lang="zh-CN" altLang="en-US" sz="2600" dirty="0" smtClean="0">
              <a:latin typeface="楷体" panose="02010609060101010101" pitchFamily="49" charset="-122"/>
              <a:ea typeface="楷体" panose="02010609060101010101" pitchFamily="49" charset="-122"/>
            </a:endParaRPr>
          </a:p>
          <a:p>
            <a:pPr>
              <a:lnSpc>
                <a:spcPct val="170000"/>
              </a:lnSpc>
              <a:buNone/>
            </a:pPr>
            <a:r>
              <a:rPr lang="zh-CN" altLang="en-US" sz="2600" dirty="0" smtClean="0">
                <a:latin typeface="楷体" panose="02010609060101010101" pitchFamily="49" charset="-122"/>
                <a:ea typeface="楷体" panose="02010609060101010101" pitchFamily="49" charset="-122"/>
              </a:rPr>
              <a:t>  第二节、第三节中的“求”字是全篇的中心，写深切的思慕和求而不得的忧思。声调亦迫促。</a:t>
            </a:r>
            <a:endParaRPr lang="zh-CN" altLang="en-US" sz="2600" dirty="0" smtClean="0">
              <a:latin typeface="楷体" panose="02010609060101010101" pitchFamily="49" charset="-122"/>
              <a:ea typeface="楷体" panose="02010609060101010101" pitchFamily="49" charset="-122"/>
            </a:endParaRPr>
          </a:p>
          <a:p>
            <a:pPr>
              <a:lnSpc>
                <a:spcPct val="170000"/>
              </a:lnSpc>
              <a:buNone/>
            </a:pPr>
            <a:r>
              <a:rPr lang="zh-CN" altLang="en-US" sz="2600" dirty="0" smtClean="0">
                <a:latin typeface="楷体" panose="02010609060101010101" pitchFamily="49" charset="-122"/>
                <a:ea typeface="楷体" panose="02010609060101010101" pitchFamily="49" charset="-122"/>
              </a:rPr>
              <a:t>  第四节、第五节写求而得之的喜悦。曰“友”，曰“乐”，应读出兴奋和快乐之情。</a:t>
            </a:r>
            <a:endParaRPr lang="zh-CN" altLang="en-US" sz="26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00048"/>
            <a:ext cx="8229600" cy="857250"/>
          </a:xfrm>
        </p:spPr>
        <p:txBody>
          <a:bodyPr>
            <a:normAutofit fontScale="90000"/>
          </a:bodyPr>
          <a:lstStyle/>
          <a:p>
            <a:pPr algn="l"/>
            <a:r>
              <a:rPr lang="en-US" sz="3600" b="1" dirty="0" smtClean="0">
                <a:latin typeface="+mn-ea"/>
                <a:ea typeface="+mn-ea"/>
              </a:rPr>
              <a:t>2</a:t>
            </a:r>
            <a:r>
              <a:rPr lang="zh-CN" altLang="en-US" sz="3600" b="1" dirty="0" smtClean="0">
                <a:latin typeface="+mn-ea"/>
                <a:ea typeface="+mn-ea"/>
              </a:rPr>
              <a:t>．品读全诗</a:t>
            </a:r>
            <a:r>
              <a:rPr lang="en-US" altLang="zh-CN" sz="3600" b="1" dirty="0" smtClean="0">
                <a:latin typeface="+mn-ea"/>
                <a:ea typeface="+mn-ea"/>
              </a:rPr>
              <a:t>——</a:t>
            </a:r>
            <a:r>
              <a:rPr lang="zh-CN" altLang="en-US" sz="3600" b="1" dirty="0" smtClean="0">
                <a:latin typeface="+mn-ea"/>
                <a:ea typeface="+mn-ea"/>
              </a:rPr>
              <a:t>品味诗中情感</a:t>
            </a:r>
            <a:br>
              <a:rPr lang="zh-CN" altLang="en-US" sz="3200" b="1" dirty="0" smtClean="0">
                <a:latin typeface="+mn-ea"/>
                <a:ea typeface="+mn-ea"/>
              </a:rPr>
            </a:br>
            <a:endParaRPr lang="zh-CN" altLang="en-US" sz="3200" b="1" dirty="0">
              <a:latin typeface="+mn-ea"/>
              <a:ea typeface="+mn-ea"/>
            </a:endParaRPr>
          </a:p>
        </p:txBody>
      </p:sp>
      <p:sp>
        <p:nvSpPr>
          <p:cNvPr id="3" name="内容占位符 2"/>
          <p:cNvSpPr>
            <a:spLocks noGrp="1"/>
          </p:cNvSpPr>
          <p:nvPr>
            <p:ph idx="1"/>
          </p:nvPr>
        </p:nvSpPr>
        <p:spPr>
          <a:xfrm>
            <a:off x="385762" y="1071552"/>
            <a:ext cx="7686700" cy="2214578"/>
          </a:xfrm>
        </p:spPr>
        <p:txBody>
          <a:bodyPr>
            <a:normAutofit/>
          </a:bodyPr>
          <a:lstStyle/>
          <a:p>
            <a:pPr>
              <a:lnSpc>
                <a:spcPct val="150000"/>
              </a:lnSpc>
              <a:buNone/>
            </a:pPr>
            <a:r>
              <a:rPr lang="zh-CN" altLang="en-US" sz="2600" dirty="0" smtClean="0">
                <a:latin typeface="楷体" panose="02010609060101010101" pitchFamily="49" charset="-122"/>
                <a:ea typeface="楷体" panose="02010609060101010101" pitchFamily="49" charset="-122"/>
              </a:rPr>
              <a:t> </a:t>
            </a:r>
            <a:r>
              <a:rPr lang="en-US" altLang="en-US" sz="2400" dirty="0" smtClean="0">
                <a:latin typeface="楷体" panose="02010609060101010101" pitchFamily="49" charset="-122"/>
                <a:ea typeface="楷体" panose="02010609060101010101" pitchFamily="49" charset="-122"/>
              </a:rPr>
              <a:t>(2)</a:t>
            </a:r>
            <a:r>
              <a:rPr lang="zh-CN" altLang="en-US" sz="2400" dirty="0" smtClean="0">
                <a:latin typeface="楷体" panose="02010609060101010101" pitchFamily="49" charset="-122"/>
                <a:ea typeface="楷体" panose="02010609060101010101" pitchFamily="49" charset="-122"/>
              </a:rPr>
              <a:t>思读全诗，把握文意</a:t>
            </a:r>
            <a:endParaRPr lang="zh-CN" altLang="en-US" sz="2400" dirty="0" smtClean="0">
              <a:latin typeface="楷体" panose="02010609060101010101" pitchFamily="49" charset="-122"/>
              <a:ea typeface="楷体" panose="02010609060101010101" pitchFamily="49" charset="-122"/>
            </a:endParaRPr>
          </a:p>
          <a:p>
            <a:pPr>
              <a:lnSpc>
                <a:spcPct val="150000"/>
              </a:lnSpc>
              <a:buNone/>
            </a:pPr>
            <a:r>
              <a:rPr lang="en-US" altLang="en-US"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学生思考：这首诗讲了一个什么故事，请同学们用自己的语言来描述。</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4" name="TextBox 3"/>
          <p:cNvSpPr txBox="1"/>
          <p:nvPr/>
        </p:nvSpPr>
        <p:spPr>
          <a:xfrm>
            <a:off x="500034" y="3071816"/>
            <a:ext cx="7358114" cy="1200329"/>
          </a:xfrm>
          <a:prstGeom prst="rect">
            <a:avLst/>
          </a:prstGeom>
          <a:noFill/>
        </p:spPr>
        <p:txBody>
          <a:bodyPr wrap="square" rtlCol="0">
            <a:spAutoFit/>
          </a:bodyPr>
          <a:lstStyle/>
          <a:p>
            <a:r>
              <a:rPr lang="zh-CN" altLang="en-US" sz="2400" dirty="0" smtClean="0">
                <a:latin typeface="楷体" panose="02010609060101010101" pitchFamily="49" charset="-122"/>
                <a:ea typeface="楷体" panose="02010609060101010101" pitchFamily="49" charset="-122"/>
              </a:rPr>
              <a:t>（小结：这首诗写出了男子对爱情婚姻大胆执着的追求。）</a:t>
            </a:r>
            <a:endParaRPr lang="zh-CN" altLang="en-US" sz="2400" dirty="0" smtClean="0">
              <a:latin typeface="楷体" panose="02010609060101010101" pitchFamily="49" charset="-122"/>
              <a:ea typeface="楷体" panose="02010609060101010101" pitchFamily="49" charset="-122"/>
            </a:endParaRPr>
          </a:p>
          <a:p>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00048"/>
            <a:ext cx="8229600" cy="857250"/>
          </a:xfrm>
        </p:spPr>
        <p:txBody>
          <a:bodyPr>
            <a:normAutofit fontScale="90000"/>
          </a:bodyPr>
          <a:lstStyle/>
          <a:p>
            <a:pPr algn="l"/>
            <a:r>
              <a:rPr lang="en-US" sz="3600" b="1" dirty="0" smtClean="0">
                <a:latin typeface="+mn-ea"/>
                <a:ea typeface="+mn-ea"/>
              </a:rPr>
              <a:t>2</a:t>
            </a:r>
            <a:r>
              <a:rPr lang="zh-CN" altLang="en-US" sz="3600" b="1" dirty="0" smtClean="0">
                <a:latin typeface="+mn-ea"/>
                <a:ea typeface="+mn-ea"/>
              </a:rPr>
              <a:t>．品读全诗</a:t>
            </a:r>
            <a:r>
              <a:rPr lang="en-US" altLang="zh-CN" sz="3600" b="1" dirty="0" smtClean="0">
                <a:latin typeface="+mn-ea"/>
                <a:ea typeface="+mn-ea"/>
              </a:rPr>
              <a:t>——</a:t>
            </a:r>
            <a:r>
              <a:rPr lang="zh-CN" altLang="en-US" sz="3600" b="1" dirty="0" smtClean="0">
                <a:latin typeface="+mn-ea"/>
                <a:ea typeface="+mn-ea"/>
              </a:rPr>
              <a:t>品味诗中情感</a:t>
            </a:r>
            <a:br>
              <a:rPr lang="zh-CN" altLang="en-US" sz="3200" b="1" dirty="0" smtClean="0">
                <a:latin typeface="+mn-ea"/>
                <a:ea typeface="+mn-ea"/>
              </a:rPr>
            </a:br>
            <a:endParaRPr lang="zh-CN" altLang="en-US" sz="3200" b="1" dirty="0">
              <a:latin typeface="+mn-ea"/>
              <a:ea typeface="+mn-ea"/>
            </a:endParaRPr>
          </a:p>
        </p:txBody>
      </p:sp>
      <p:sp>
        <p:nvSpPr>
          <p:cNvPr id="3" name="内容占位符 2"/>
          <p:cNvSpPr>
            <a:spLocks noGrp="1"/>
          </p:cNvSpPr>
          <p:nvPr>
            <p:ph idx="1"/>
          </p:nvPr>
        </p:nvSpPr>
        <p:spPr>
          <a:xfrm>
            <a:off x="385762" y="1071552"/>
            <a:ext cx="8258204" cy="2928958"/>
          </a:xfrm>
        </p:spPr>
        <p:txBody>
          <a:bodyPr>
            <a:normAutofit/>
          </a:bodyPr>
          <a:lstStyle/>
          <a:p>
            <a:pPr>
              <a:lnSpc>
                <a:spcPct val="160000"/>
              </a:lnSpc>
              <a:buNone/>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3</a:t>
            </a:r>
            <a:r>
              <a:rPr lang="zh-CN" altLang="en-US" sz="2400" dirty="0" smtClean="0">
                <a:latin typeface="楷体" panose="02010609060101010101" pitchFamily="49" charset="-122"/>
                <a:ea typeface="楷体" panose="02010609060101010101" pitchFamily="49" charset="-122"/>
              </a:rPr>
              <a:t>）学生讨论：既然大家都认为它是爱情诗，那么它是如何抒发相思之情的</a:t>
            </a:r>
            <a:r>
              <a:rPr lang="en-US" altLang="en-US" sz="2400" dirty="0" smtClean="0">
                <a:latin typeface="楷体" panose="02010609060101010101" pitchFamily="49" charset="-122"/>
                <a:ea typeface="楷体" panose="02010609060101010101" pitchFamily="49" charset="-122"/>
              </a:rPr>
              <a:t>?</a:t>
            </a:r>
            <a:endParaRPr lang="zh-CN" altLang="en-US" sz="2400" dirty="0" smtClean="0">
              <a:latin typeface="楷体" panose="02010609060101010101" pitchFamily="49" charset="-122"/>
              <a:ea typeface="楷体" panose="02010609060101010101" pitchFamily="49" charset="-122"/>
            </a:endParaRPr>
          </a:p>
          <a:p>
            <a:pPr>
              <a:lnSpc>
                <a:spcPct val="160000"/>
              </a:lnSpc>
              <a:buNone/>
            </a:pPr>
            <a:r>
              <a:rPr lang="zh-CN" altLang="en-US" sz="2400" dirty="0" smtClean="0">
                <a:latin typeface="楷体" panose="02010609060101010101" pitchFamily="49" charset="-122"/>
                <a:ea typeface="楷体" panose="02010609060101010101" pitchFamily="49" charset="-122"/>
              </a:rPr>
              <a:t>  活动：全班同学分成四组，围绕</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如何写这位男子的爱慕、追求相思、求而得之</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展开讨论交流、评价。</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285734"/>
            <a:ext cx="8229600" cy="857250"/>
          </a:xfrm>
        </p:spPr>
        <p:txBody>
          <a:bodyPr>
            <a:normAutofit/>
          </a:bodyPr>
          <a:lstStyle/>
          <a:p>
            <a:pPr algn="l"/>
            <a:r>
              <a:rPr lang="zh-CN" altLang="en-US" sz="3200" b="1" dirty="0" smtClean="0">
                <a:latin typeface="+mn-ea"/>
                <a:ea typeface="+mn-ea"/>
              </a:rPr>
              <a:t>（三）品读全诗，鉴赏艺术手法</a:t>
            </a:r>
            <a:endParaRPr lang="zh-CN" altLang="en-US" sz="3200" b="1" dirty="0">
              <a:latin typeface="+mn-ea"/>
              <a:ea typeface="+mn-ea"/>
            </a:endParaRPr>
          </a:p>
        </p:txBody>
      </p:sp>
      <p:sp>
        <p:nvSpPr>
          <p:cNvPr id="3" name="内容占位符 2"/>
          <p:cNvSpPr>
            <a:spLocks noGrp="1"/>
          </p:cNvSpPr>
          <p:nvPr>
            <p:ph idx="1"/>
          </p:nvPr>
        </p:nvSpPr>
        <p:spPr>
          <a:xfrm>
            <a:off x="385762" y="1071552"/>
            <a:ext cx="8258204" cy="1214446"/>
          </a:xfrm>
        </p:spPr>
        <p:txBody>
          <a:bodyPr>
            <a:normAutofit lnSpcReduction="10000"/>
          </a:bodyPr>
          <a:lstStyle/>
          <a:p>
            <a:pPr>
              <a:lnSpc>
                <a:spcPct val="160000"/>
              </a:lnSpc>
              <a:buNone/>
            </a:pPr>
            <a:r>
              <a:rPr lang="zh-CN" altLang="en-US" sz="2400" dirty="0" smtClean="0">
                <a:latin typeface="楷体" panose="02010609060101010101" pitchFamily="49" charset="-122"/>
                <a:ea typeface="楷体" panose="02010609060101010101" pitchFamily="49" charset="-122"/>
              </a:rPr>
              <a:t>  学生讨论：本诗写男子的一片情思，却以</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关关雎鸠</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开头，这种表现手法叫什么</a:t>
            </a:r>
            <a:r>
              <a:rPr lang="en-US" altLang="en-US" sz="2400" dirty="0" smtClean="0">
                <a:latin typeface="楷体" panose="02010609060101010101" pitchFamily="49" charset="-122"/>
                <a:ea typeface="楷体" panose="02010609060101010101" pitchFamily="49" charset="-122"/>
              </a:rPr>
              <a:t>? </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4" name="TextBox 3"/>
          <p:cNvSpPr txBox="1"/>
          <p:nvPr/>
        </p:nvSpPr>
        <p:spPr>
          <a:xfrm>
            <a:off x="357158" y="2357436"/>
            <a:ext cx="8358246" cy="2437590"/>
          </a:xfrm>
          <a:prstGeom prst="rect">
            <a:avLst/>
          </a:prstGeom>
          <a:noFill/>
        </p:spPr>
        <p:txBody>
          <a:bodyPr wrap="square" rtlCol="0">
            <a:spAutoFit/>
          </a:bodyPr>
          <a:lstStyle/>
          <a:p>
            <a:pPr marL="342900" indent="-342900">
              <a:lnSpc>
                <a:spcPct val="140000"/>
              </a:lnSpc>
              <a:spcBef>
                <a:spcPct val="20000"/>
              </a:spcBef>
              <a:buClr>
                <a:schemeClr val="tx2"/>
              </a:buClr>
              <a:buSzPct val="50000"/>
            </a:pPr>
            <a:r>
              <a:rPr lang="zh-CN" altLang="en-US" sz="2400" dirty="0" smtClean="0">
                <a:latin typeface="楷体" panose="02010609060101010101" pitchFamily="49" charset="-122"/>
                <a:ea typeface="楷体" panose="02010609060101010101" pitchFamily="49" charset="-122"/>
              </a:rPr>
              <a:t>  小结：使用比兴的手法，即先言他物，以引出所吟咏的对象。本诗以雎鸠的关关鸣叫求偶作为“比”的对象，兴起淑女为君子的佳偶，借助鸟的行为引出男子对淑女的殷切期盼，以此情感总揽全诗。</a:t>
            </a:r>
            <a:endParaRPr lang="zh-CN" altLang="en-US" sz="24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873125" y="949325"/>
            <a:ext cx="7813040" cy="2214880"/>
          </a:xfrm>
          <a:prstGeom prst="rect">
            <a:avLst/>
          </a:prstGeom>
          <a:noFill/>
        </p:spPr>
        <p:txBody>
          <a:bodyPr wrap="square" rtlCol="0">
            <a:spAutoFit/>
          </a:bodyPr>
          <a:p>
            <a:endParaRPr lang="zh-CN" altLang="en-US"/>
          </a:p>
          <a:p>
            <a:r>
              <a:rPr lang="zh-CN" altLang="en-US"/>
              <a:t>1.</a:t>
            </a:r>
            <a:r>
              <a:rPr lang="zh-CN" altLang="en-US" sz="2400" dirty="0" smtClean="0">
                <a:latin typeface="楷体" panose="02010609060101010101" pitchFamily="49" charset="-122"/>
                <a:ea typeface="楷体" panose="02010609060101010101" pitchFamily="49" charset="-122"/>
              </a:rPr>
              <a:t>课文内容：</a:t>
            </a:r>
            <a:endParaRPr lang="zh-CN" altLang="en-US" sz="2400" dirty="0" smtClean="0">
              <a:latin typeface="楷体" panose="02010609060101010101" pitchFamily="49" charset="-122"/>
              <a:ea typeface="楷体" panose="02010609060101010101" pitchFamily="49" charset="-122"/>
            </a:endParaRPr>
          </a:p>
          <a:p>
            <a:r>
              <a:rPr lang="zh-CN" altLang="en-US" sz="2400" dirty="0" smtClean="0">
                <a:latin typeface="楷体" panose="02010609060101010101" pitchFamily="49" charset="-122"/>
                <a:ea typeface="楷体" panose="02010609060101010101" pitchFamily="49" charset="-122"/>
              </a:rPr>
              <a:t>《关雎》一诗分为三个部分，第一章以水鸟和鸣起兴，引出对美丽贤淑的好姑娘的爱慕之情。第二章写小伙子对意中人的思念，追求。第三章写小伙子想象中与意中人热恋的美好时光和举行婚礼的欢乐场面。</a:t>
            </a:r>
            <a:endParaRPr lang="zh-CN" altLang="en-US" sz="2400" dirty="0" smtClean="0">
              <a:latin typeface="楷体" panose="02010609060101010101" pitchFamily="49" charset="-122"/>
              <a:ea typeface="楷体" panose="02010609060101010101" pitchFamily="49" charset="-122"/>
            </a:endParaRPr>
          </a:p>
        </p:txBody>
      </p:sp>
      <p:sp>
        <p:nvSpPr>
          <p:cNvPr id="5" name="标题 4"/>
          <p:cNvSpPr>
            <a:spLocks noGrp="1"/>
          </p:cNvSpPr>
          <p:nvPr>
            <p:ph type="title"/>
          </p:nvPr>
        </p:nvSpPr>
        <p:spPr>
          <a:xfrm>
            <a:off x="457200" y="216774"/>
            <a:ext cx="8229600" cy="857250"/>
          </a:xfrm>
        </p:spPr>
        <p:txBody>
          <a:bodyPr>
            <a:normAutofit/>
          </a:bodyPr>
          <a:p>
            <a:r>
              <a:rPr lang="zh-CN" altLang="en-US" sz="3200">
                <a:sym typeface="+mn-ea"/>
              </a:rPr>
              <a:t>《关雎》课文解读</a:t>
            </a:r>
            <a:endParaRPr lang="zh-CN" altLang="en-US" sz="3200" b="1" dirty="0">
              <a:latin typeface="+mn-ea"/>
              <a:ea typeface="+mn-ea"/>
            </a:endParaRPr>
          </a:p>
        </p:txBody>
      </p:sp>
      <p:sp>
        <p:nvSpPr>
          <p:cNvPr id="6" name="文本框 5"/>
          <p:cNvSpPr txBox="1"/>
          <p:nvPr/>
        </p:nvSpPr>
        <p:spPr>
          <a:xfrm>
            <a:off x="932815" y="3354070"/>
            <a:ext cx="6474460" cy="737235"/>
          </a:xfrm>
          <a:prstGeom prst="rect">
            <a:avLst/>
          </a:prstGeom>
          <a:noFill/>
        </p:spPr>
        <p:txBody>
          <a:bodyPr wrap="square" rtlCol="0">
            <a:spAutoFit/>
          </a:bodyPr>
          <a:p>
            <a:r>
              <a:rPr lang="zh-CN" altLang="en-US" sz="2400">
                <a:sym typeface="+mn-ea"/>
              </a:rPr>
              <a:t>2</a:t>
            </a:r>
            <a:r>
              <a:rPr lang="zh-CN" altLang="en-US" sz="2400">
                <a:latin typeface="楷体" panose="02010609060101010101" pitchFamily="49" charset="-122"/>
                <a:ea typeface="楷体" panose="02010609060101010101" pitchFamily="49" charset="-122"/>
                <a:cs typeface="楷体" panose="02010609060101010101" pitchFamily="49" charset="-122"/>
                <a:sym typeface="+mn-ea"/>
              </a:rPr>
              <a:t>.课文文体：诗歌</a:t>
            </a:r>
            <a:endParaRPr lang="zh-CN" altLang="en-US"/>
          </a:p>
          <a:p>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205230" y="1435735"/>
            <a:ext cx="6536690" cy="2553335"/>
          </a:xfrm>
          <a:prstGeom prst="rect">
            <a:avLst/>
          </a:prstGeom>
          <a:noFill/>
        </p:spPr>
        <p:txBody>
          <a:bodyPr wrap="square" rtlCol="0">
            <a:spAutoFit/>
          </a:bodyPr>
          <a:p>
            <a:r>
              <a:rPr lang="zh-CN" altLang="en-US" sz="3200">
                <a:latin typeface="楷体" panose="02010609060101010101" pitchFamily="49" charset="-122"/>
                <a:ea typeface="楷体" panose="02010609060101010101" pitchFamily="49" charset="-122"/>
                <a:cs typeface="楷体" panose="02010609060101010101" pitchFamily="49" charset="-122"/>
              </a:rPr>
              <a:t>《诗经》形式：</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  结论一：每句四言</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  结论二：重章叠句</a:t>
            </a:r>
            <a:endParaRPr lang="zh-CN" altLang="en-US" sz="3200">
              <a:latin typeface="楷体" panose="02010609060101010101" pitchFamily="49" charset="-122"/>
              <a:ea typeface="楷体" panose="02010609060101010101" pitchFamily="49" charset="-122"/>
              <a:cs typeface="楷体" panose="02010609060101010101" pitchFamily="49" charset="-122"/>
            </a:endParaRPr>
          </a:p>
        </p:txBody>
      </p:sp>
      <p:sp>
        <p:nvSpPr>
          <p:cNvPr id="5" name="文本框 4"/>
          <p:cNvSpPr txBox="1"/>
          <p:nvPr/>
        </p:nvSpPr>
        <p:spPr>
          <a:xfrm>
            <a:off x="1447800" y="407670"/>
            <a:ext cx="3602990" cy="521970"/>
          </a:xfrm>
          <a:prstGeom prst="rect">
            <a:avLst/>
          </a:prstGeom>
          <a:noFill/>
        </p:spPr>
        <p:txBody>
          <a:bodyPr wrap="square" rtlCol="0">
            <a:spAutoFit/>
          </a:bodyPr>
          <a:p>
            <a:r>
              <a:rPr lang="zh-CN" altLang="en-US" sz="2800">
                <a:sym typeface="+mn-ea"/>
              </a:rPr>
              <a:t>板书设计（一）：</a:t>
            </a:r>
            <a:endParaRPr lang="zh-CN" altLang="en-US"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205230" y="1148715"/>
            <a:ext cx="6536690" cy="3538220"/>
          </a:xfrm>
          <a:prstGeom prst="rect">
            <a:avLst/>
          </a:prstGeom>
          <a:noFill/>
        </p:spPr>
        <p:txBody>
          <a:bodyPr wrap="square" rtlCol="0">
            <a:spAutoFit/>
          </a:bodyPr>
          <a:p>
            <a:r>
              <a:rPr lang="zh-CN" altLang="en-US" sz="3200">
                <a:latin typeface="楷体" panose="02010609060101010101" pitchFamily="49" charset="-122"/>
                <a:ea typeface="楷体" panose="02010609060101010101" pitchFamily="49" charset="-122"/>
                <a:cs typeface="楷体" panose="02010609060101010101" pitchFamily="49" charset="-122"/>
              </a:rPr>
              <a:t>《关雎》每部分朗读情感设计：</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第一节：舒缓平正</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第二、三节：声调迫促。</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第四、五节：兴奋和快乐之情。</a:t>
            </a:r>
            <a:endParaRPr lang="zh-CN" altLang="en-US" sz="3200">
              <a:latin typeface="楷体" panose="02010609060101010101" pitchFamily="49" charset="-122"/>
              <a:ea typeface="楷体" panose="02010609060101010101" pitchFamily="49" charset="-122"/>
              <a:cs typeface="楷体" panose="02010609060101010101" pitchFamily="49" charset="-122"/>
            </a:endParaRPr>
          </a:p>
        </p:txBody>
      </p:sp>
      <p:sp>
        <p:nvSpPr>
          <p:cNvPr id="5" name="文本框 4"/>
          <p:cNvSpPr txBox="1"/>
          <p:nvPr/>
        </p:nvSpPr>
        <p:spPr>
          <a:xfrm>
            <a:off x="1447800" y="407670"/>
            <a:ext cx="3602990" cy="521970"/>
          </a:xfrm>
          <a:prstGeom prst="rect">
            <a:avLst/>
          </a:prstGeom>
          <a:noFill/>
        </p:spPr>
        <p:txBody>
          <a:bodyPr wrap="square" rtlCol="0">
            <a:spAutoFit/>
          </a:bodyPr>
          <a:p>
            <a:r>
              <a:rPr lang="zh-CN" altLang="en-US" sz="2800">
                <a:sym typeface="+mn-ea"/>
              </a:rPr>
              <a:t>板书设计（二</a:t>
            </a:r>
            <a:r>
              <a:rPr lang="zh-CN" altLang="en-US" sz="2800">
                <a:sym typeface="+mn-ea"/>
              </a:rPr>
              <a:t>）：</a:t>
            </a:r>
            <a:endParaRPr lang="zh-CN" altLang="en-US"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b="1" dirty="0" smtClean="0">
                <a:latin typeface="+mn-ea"/>
                <a:ea typeface="+mn-ea"/>
              </a:rPr>
              <a:t>第二课时    蒹葭</a:t>
            </a:r>
            <a:endParaRPr lang="zh-CN" altLang="en-US" sz="3200" b="1" dirty="0">
              <a:latin typeface="+mn-ea"/>
              <a:ea typeface="+mn-ea"/>
            </a:endParaRPr>
          </a:p>
        </p:txBody>
      </p:sp>
      <p:sp>
        <p:nvSpPr>
          <p:cNvPr id="3" name="内容占位符 2"/>
          <p:cNvSpPr>
            <a:spLocks noGrp="1"/>
          </p:cNvSpPr>
          <p:nvPr>
            <p:ph idx="1"/>
          </p:nvPr>
        </p:nvSpPr>
        <p:spPr>
          <a:xfrm>
            <a:off x="457200" y="1285866"/>
            <a:ext cx="8229600" cy="3514740"/>
          </a:xfrm>
        </p:spPr>
        <p:txBody>
          <a:bodyPr/>
          <a:lstStyle/>
          <a:p>
            <a:pPr lvl="0">
              <a:lnSpc>
                <a:spcPct val="140000"/>
              </a:lnSpc>
              <a:buNone/>
            </a:pPr>
            <a:r>
              <a:rPr lang="zh-CN" altLang="en-US" b="1" dirty="0" smtClean="0">
                <a:solidFill>
                  <a:schemeClr val="tx2"/>
                </a:solidFill>
                <a:latin typeface="+mn-ea"/>
                <a:cs typeface="+mj-cs"/>
              </a:rPr>
              <a:t>一、情景导入</a:t>
            </a:r>
            <a:endParaRPr lang="en-US" altLang="zh-CN" sz="2400" dirty="0" smtClean="0">
              <a:latin typeface="+mn-ea"/>
            </a:endParaRPr>
          </a:p>
          <a:p>
            <a:pPr>
              <a:buNone/>
            </a:pPr>
            <a:r>
              <a:rPr lang="zh-CN" altLang="en-US" sz="2400" dirty="0" smtClean="0">
                <a:latin typeface="楷体" panose="02010609060101010101" pitchFamily="49" charset="-122"/>
                <a:ea typeface="楷体" panose="02010609060101010101" pitchFamily="49" charset="-122"/>
              </a:rPr>
              <a:t> 播放歌曲</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在水一方</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导入新课。学生配乐朗诵诗歌。</a:t>
            </a:r>
            <a:endParaRPr lang="zh-CN" altLang="en-US" sz="2400"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二、感受</a:t>
            </a:r>
            <a:r>
              <a:rPr lang="en-US" altLang="zh-CN" sz="3200" b="1" dirty="0" smtClean="0">
                <a:latin typeface="+mn-ea"/>
                <a:ea typeface="+mn-ea"/>
              </a:rPr>
              <a:t>《</a:t>
            </a:r>
            <a:r>
              <a:rPr lang="zh-CN" altLang="en-US" sz="3200" b="1" dirty="0" smtClean="0">
                <a:latin typeface="+mn-ea"/>
                <a:ea typeface="+mn-ea"/>
              </a:rPr>
              <a:t>诗经</a:t>
            </a:r>
            <a:r>
              <a:rPr lang="en-US" altLang="zh-CN" sz="3200" b="1" dirty="0" smtClean="0">
                <a:latin typeface="+mn-ea"/>
                <a:ea typeface="+mn-ea"/>
              </a:rPr>
              <a:t>》</a:t>
            </a:r>
            <a:r>
              <a:rPr lang="zh-CN" altLang="en-US" sz="3200" b="1" dirty="0" smtClean="0">
                <a:latin typeface="+mn-ea"/>
                <a:ea typeface="+mn-ea"/>
              </a:rPr>
              <a:t>特点和表现手法</a:t>
            </a:r>
            <a:endParaRPr lang="zh-CN" altLang="en-US" sz="3200" b="1" dirty="0">
              <a:latin typeface="+mn-ea"/>
              <a:ea typeface="+mn-ea"/>
            </a:endParaRPr>
          </a:p>
        </p:txBody>
      </p:sp>
      <p:sp>
        <p:nvSpPr>
          <p:cNvPr id="3" name="内容占位符 2"/>
          <p:cNvSpPr>
            <a:spLocks noGrp="1"/>
          </p:cNvSpPr>
          <p:nvPr>
            <p:ph idx="1"/>
          </p:nvPr>
        </p:nvSpPr>
        <p:spPr>
          <a:xfrm>
            <a:off x="385762" y="1285866"/>
            <a:ext cx="8258204" cy="2571768"/>
          </a:xfrm>
        </p:spPr>
        <p:txBody>
          <a:bodyPr>
            <a:normAutofit/>
          </a:bodyPr>
          <a:lstStyle/>
          <a:p>
            <a:pPr>
              <a:lnSpc>
                <a:spcPct val="150000"/>
              </a:lnSpc>
              <a:buNone/>
            </a:pPr>
            <a:r>
              <a:rPr lang="en-US" altLang="en-US" sz="2400" dirty="0" smtClean="0">
                <a:latin typeface="楷体" panose="02010609060101010101" pitchFamily="49" charset="-122"/>
                <a:ea typeface="楷体" panose="02010609060101010101" pitchFamily="49" charset="-122"/>
              </a:rPr>
              <a:t>1.</a:t>
            </a:r>
            <a:r>
              <a:rPr lang="zh-CN" altLang="en-US" sz="2400" dirty="0" smtClean="0">
                <a:latin typeface="楷体" panose="02010609060101010101" pitchFamily="49" charset="-122"/>
                <a:ea typeface="楷体" panose="02010609060101010101" pitchFamily="49" charset="-122"/>
              </a:rPr>
              <a:t>朗读诗歌</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比较阅读，找出异同。</a:t>
            </a:r>
            <a:endParaRPr lang="en-US" altLang="zh-CN" sz="2400" dirty="0" smtClean="0">
              <a:latin typeface="楷体" panose="02010609060101010101" pitchFamily="49" charset="-122"/>
              <a:ea typeface="楷体" panose="02010609060101010101" pitchFamily="49" charset="-122"/>
            </a:endParaRPr>
          </a:p>
          <a:p>
            <a:pPr>
              <a:lnSpc>
                <a:spcPct val="150000"/>
              </a:lnSpc>
              <a:buNone/>
            </a:pPr>
            <a:r>
              <a:rPr lang="en-US" altLang="zh-CN"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1</a:t>
            </a:r>
            <a:r>
              <a:rPr lang="zh-CN" altLang="en-US" sz="2400" dirty="0" smtClean="0">
                <a:latin typeface="楷体" panose="02010609060101010101" pitchFamily="49" charset="-122"/>
                <a:ea typeface="楷体" panose="02010609060101010101" pitchFamily="49" charset="-122"/>
              </a:rPr>
              <a:t>）请一位同学朗读全诗，学生通译全诗。</a:t>
            </a:r>
            <a:endParaRPr lang="en-US" altLang="zh-CN" sz="2400" dirty="0" smtClean="0">
              <a:latin typeface="楷体" panose="02010609060101010101" pitchFamily="49" charset="-122"/>
              <a:ea typeface="楷体" panose="02010609060101010101" pitchFamily="49" charset="-122"/>
            </a:endParaRPr>
          </a:p>
          <a:p>
            <a:pPr>
              <a:lnSpc>
                <a:spcPct val="150000"/>
              </a:lnSpc>
              <a:buNone/>
            </a:pPr>
            <a:r>
              <a:rPr lang="en-US" altLang="zh-CN"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a:t>
            </a:r>
            <a:r>
              <a:rPr lang="zh-CN" altLang="en-US" sz="2400" dirty="0" smtClean="0">
                <a:latin typeface="楷体" panose="02010609060101010101" pitchFamily="49" charset="-122"/>
                <a:ea typeface="楷体" panose="02010609060101010101" pitchFamily="49" charset="-122"/>
              </a:rPr>
              <a:t>）请同学思考：这首诗与上节课学习的</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关雎</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有什么异同？（举例说明）</a:t>
            </a:r>
            <a:endParaRPr lang="zh-CN" altLang="en-US" sz="2400" dirty="0" smtClean="0">
              <a:latin typeface="楷体" panose="02010609060101010101" pitchFamily="49" charset="-122"/>
              <a:ea typeface="楷体" panose="02010609060101010101" pitchFamily="49" charset="-122"/>
            </a:endParaRPr>
          </a:p>
          <a:p>
            <a:pPr>
              <a:lnSpc>
                <a:spcPct val="16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二、感受</a:t>
            </a:r>
            <a:r>
              <a:rPr lang="en-US" altLang="zh-CN" sz="3200" b="1" dirty="0" smtClean="0">
                <a:latin typeface="+mn-ea"/>
                <a:ea typeface="+mn-ea"/>
              </a:rPr>
              <a:t>《</a:t>
            </a:r>
            <a:r>
              <a:rPr lang="zh-CN" altLang="en-US" sz="3200" b="1" dirty="0" smtClean="0">
                <a:latin typeface="+mn-ea"/>
                <a:ea typeface="+mn-ea"/>
              </a:rPr>
              <a:t>诗经</a:t>
            </a:r>
            <a:r>
              <a:rPr lang="en-US" altLang="zh-CN" sz="3200" b="1" dirty="0" smtClean="0">
                <a:latin typeface="+mn-ea"/>
                <a:ea typeface="+mn-ea"/>
              </a:rPr>
              <a:t>》</a:t>
            </a:r>
            <a:r>
              <a:rPr lang="zh-CN" altLang="en-US" sz="3200" b="1" dirty="0" smtClean="0">
                <a:latin typeface="+mn-ea"/>
                <a:ea typeface="+mn-ea"/>
              </a:rPr>
              <a:t>特点和表现手法</a:t>
            </a:r>
            <a:endParaRPr lang="zh-CN" altLang="en-US" sz="3200" b="1" dirty="0">
              <a:latin typeface="+mn-ea"/>
              <a:ea typeface="+mn-ea"/>
            </a:endParaRPr>
          </a:p>
        </p:txBody>
      </p:sp>
      <p:sp>
        <p:nvSpPr>
          <p:cNvPr id="3" name="内容占位符 2"/>
          <p:cNvSpPr>
            <a:spLocks noGrp="1"/>
          </p:cNvSpPr>
          <p:nvPr>
            <p:ph idx="1"/>
          </p:nvPr>
        </p:nvSpPr>
        <p:spPr>
          <a:xfrm>
            <a:off x="385762" y="1000114"/>
            <a:ext cx="8258204" cy="3857652"/>
          </a:xfrm>
        </p:spPr>
        <p:txBody>
          <a:bodyPr>
            <a:normAutofit fontScale="92500"/>
          </a:bodyPr>
          <a:lstStyle/>
          <a:p>
            <a:pPr>
              <a:lnSpc>
                <a:spcPct val="150000"/>
              </a:lnSpc>
              <a:buNone/>
            </a:pPr>
            <a:r>
              <a:rPr lang="zh-CN" altLang="en-US" sz="2600" dirty="0" smtClean="0">
                <a:latin typeface="楷体" panose="02010609060101010101" pitchFamily="49" charset="-122"/>
                <a:ea typeface="楷体" panose="02010609060101010101" pitchFamily="49" charset="-122"/>
              </a:rPr>
              <a:t>明确：</a:t>
            </a:r>
            <a:endParaRPr lang="en-US" altLang="zh-CN" sz="2600" dirty="0" smtClean="0">
              <a:latin typeface="楷体" panose="02010609060101010101" pitchFamily="49" charset="-122"/>
              <a:ea typeface="楷体" panose="02010609060101010101" pitchFamily="49" charset="-122"/>
            </a:endParaRPr>
          </a:p>
          <a:p>
            <a:pPr>
              <a:lnSpc>
                <a:spcPct val="150000"/>
              </a:lnSpc>
              <a:buNone/>
            </a:pPr>
            <a:r>
              <a:rPr lang="zh-CN" altLang="en-US" sz="2600" dirty="0" smtClean="0">
                <a:latin typeface="楷体" panose="02010609060101010101" pitchFamily="49" charset="-122"/>
                <a:ea typeface="楷体" panose="02010609060101010101" pitchFamily="49" charset="-122"/>
              </a:rPr>
              <a:t>（</a:t>
            </a:r>
            <a:r>
              <a:rPr lang="en-US" altLang="zh-CN" sz="2600" dirty="0" smtClean="0">
                <a:latin typeface="楷体" panose="02010609060101010101" pitchFamily="49" charset="-122"/>
                <a:ea typeface="楷体" panose="02010609060101010101" pitchFamily="49" charset="-122"/>
              </a:rPr>
              <a:t>1</a:t>
            </a:r>
            <a:r>
              <a:rPr lang="zh-CN" altLang="en-US" sz="2600" dirty="0" smtClean="0">
                <a:latin typeface="楷体" panose="02010609060101010101" pitchFamily="49" charset="-122"/>
                <a:ea typeface="楷体" panose="02010609060101010101" pitchFamily="49" charset="-122"/>
              </a:rPr>
              <a:t>）表达形式相同之处：四言，重章叠句、回环往复。</a:t>
            </a:r>
            <a:endParaRPr lang="zh-CN" altLang="en-US" sz="2600" dirty="0" smtClean="0">
              <a:latin typeface="楷体" panose="02010609060101010101" pitchFamily="49" charset="-122"/>
              <a:ea typeface="楷体" panose="02010609060101010101" pitchFamily="49" charset="-122"/>
            </a:endParaRPr>
          </a:p>
          <a:p>
            <a:pPr>
              <a:lnSpc>
                <a:spcPct val="150000"/>
              </a:lnSpc>
              <a:buNone/>
            </a:pPr>
            <a:r>
              <a:rPr lang="zh-CN" altLang="en-US" sz="2600" dirty="0" smtClean="0">
                <a:latin typeface="楷体" panose="02010609060101010101" pitchFamily="49" charset="-122"/>
                <a:ea typeface="楷体" panose="02010609060101010101" pitchFamily="49" charset="-122"/>
              </a:rPr>
              <a:t>  蒹葭：苍苍</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凄凄</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采采。</a:t>
            </a:r>
            <a:endParaRPr lang="zh-CN" altLang="en-US" sz="2600" dirty="0" smtClean="0">
              <a:latin typeface="楷体" panose="02010609060101010101" pitchFamily="49" charset="-122"/>
              <a:ea typeface="楷体" panose="02010609060101010101" pitchFamily="49" charset="-122"/>
            </a:endParaRPr>
          </a:p>
          <a:p>
            <a:pPr>
              <a:lnSpc>
                <a:spcPct val="150000"/>
              </a:lnSpc>
              <a:buNone/>
            </a:pPr>
            <a:r>
              <a:rPr lang="zh-CN" altLang="en-US" sz="2600" dirty="0" smtClean="0">
                <a:latin typeface="楷体" panose="02010609060101010101" pitchFamily="49" charset="-122"/>
                <a:ea typeface="楷体" panose="02010609060101010101" pitchFamily="49" charset="-122"/>
              </a:rPr>
              <a:t>  白露：为霜</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未晞</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未已。</a:t>
            </a:r>
            <a:endParaRPr lang="zh-CN" altLang="en-US" sz="2600" dirty="0" smtClean="0">
              <a:latin typeface="楷体" panose="02010609060101010101" pitchFamily="49" charset="-122"/>
              <a:ea typeface="楷体" panose="02010609060101010101" pitchFamily="49" charset="-122"/>
            </a:endParaRPr>
          </a:p>
          <a:p>
            <a:pPr>
              <a:lnSpc>
                <a:spcPct val="150000"/>
              </a:lnSpc>
              <a:buNone/>
            </a:pPr>
            <a:r>
              <a:rPr lang="zh-CN" altLang="en-US" sz="2600" dirty="0" smtClean="0">
                <a:latin typeface="楷体" panose="02010609060101010101" pitchFamily="49" charset="-122"/>
                <a:ea typeface="楷体" panose="02010609060101010101" pitchFamily="49" charset="-122"/>
              </a:rPr>
              <a:t>  伊人所在地：一方</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中央</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湄</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涘</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坻</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沚</a:t>
            </a:r>
            <a:endParaRPr lang="zh-CN" altLang="en-US" sz="2600" dirty="0" smtClean="0">
              <a:latin typeface="楷体" panose="02010609060101010101" pitchFamily="49" charset="-122"/>
              <a:ea typeface="楷体" panose="02010609060101010101" pitchFamily="49" charset="-122"/>
            </a:endParaRPr>
          </a:p>
          <a:p>
            <a:pPr>
              <a:lnSpc>
                <a:spcPct val="150000"/>
              </a:lnSpc>
              <a:buNone/>
            </a:pPr>
            <a:r>
              <a:rPr lang="zh-CN" altLang="en-US" sz="2600" dirty="0" smtClean="0">
                <a:latin typeface="楷体" panose="02010609060101010101" pitchFamily="49" charset="-122"/>
                <a:ea typeface="楷体" panose="02010609060101010101" pitchFamily="49" charset="-122"/>
              </a:rPr>
              <a:t>  道路：长</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跻</a:t>
            </a:r>
            <a:r>
              <a:rPr lang="en-US" altLang="zh-CN" sz="2600" dirty="0" smtClean="0">
                <a:latin typeface="楷体" panose="02010609060101010101" pitchFamily="49" charset="-122"/>
                <a:ea typeface="楷体" panose="02010609060101010101" pitchFamily="49" charset="-122"/>
              </a:rPr>
              <a:t>——</a:t>
            </a:r>
            <a:r>
              <a:rPr lang="zh-CN" altLang="en-US" sz="2600" dirty="0" smtClean="0">
                <a:latin typeface="楷体" panose="02010609060101010101" pitchFamily="49" charset="-122"/>
                <a:ea typeface="楷体" panose="02010609060101010101" pitchFamily="49" charset="-122"/>
              </a:rPr>
              <a:t>右</a:t>
            </a:r>
            <a:endParaRPr lang="zh-CN" altLang="en-US" sz="2600" dirty="0" smtClean="0">
              <a:latin typeface="楷体" panose="02010609060101010101" pitchFamily="49" charset="-122"/>
              <a:ea typeface="楷体" panose="02010609060101010101" pitchFamily="49" charset="-122"/>
            </a:endParaRPr>
          </a:p>
          <a:p>
            <a:pPr>
              <a:lnSpc>
                <a:spcPct val="16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二、感受</a:t>
            </a:r>
            <a:r>
              <a:rPr lang="en-US" altLang="zh-CN" sz="3200" b="1" dirty="0" smtClean="0">
                <a:latin typeface="+mn-ea"/>
                <a:ea typeface="+mn-ea"/>
              </a:rPr>
              <a:t>《</a:t>
            </a:r>
            <a:r>
              <a:rPr lang="zh-CN" altLang="en-US" sz="3200" b="1" dirty="0" smtClean="0">
                <a:latin typeface="+mn-ea"/>
                <a:ea typeface="+mn-ea"/>
              </a:rPr>
              <a:t>诗经</a:t>
            </a:r>
            <a:r>
              <a:rPr lang="en-US" altLang="zh-CN" sz="3200" b="1" dirty="0" smtClean="0">
                <a:latin typeface="+mn-ea"/>
                <a:ea typeface="+mn-ea"/>
              </a:rPr>
              <a:t>》</a:t>
            </a:r>
            <a:r>
              <a:rPr lang="zh-CN" altLang="en-US" sz="3200" b="1" dirty="0" smtClean="0">
                <a:latin typeface="+mn-ea"/>
                <a:ea typeface="+mn-ea"/>
              </a:rPr>
              <a:t>特点和表现手法</a:t>
            </a:r>
            <a:endParaRPr lang="zh-CN" altLang="en-US" sz="3200" b="1" dirty="0">
              <a:latin typeface="+mn-ea"/>
              <a:ea typeface="+mn-ea"/>
            </a:endParaRPr>
          </a:p>
        </p:txBody>
      </p:sp>
      <p:sp>
        <p:nvSpPr>
          <p:cNvPr id="3" name="内容占位符 2"/>
          <p:cNvSpPr>
            <a:spLocks noGrp="1"/>
          </p:cNvSpPr>
          <p:nvPr>
            <p:ph idx="1"/>
          </p:nvPr>
        </p:nvSpPr>
        <p:spPr>
          <a:xfrm>
            <a:off x="385762" y="1214428"/>
            <a:ext cx="8258204" cy="3857652"/>
          </a:xfrm>
        </p:spPr>
        <p:txBody>
          <a:bodyPr>
            <a:normAutofit/>
          </a:bodyPr>
          <a:lstStyle/>
          <a:p>
            <a:pPr lvl="0">
              <a:lnSpc>
                <a:spcPct val="150000"/>
              </a:lnSpc>
              <a:buNone/>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2</a:t>
            </a:r>
            <a:r>
              <a:rPr lang="zh-CN" altLang="en-US" sz="2400" dirty="0" smtClean="0">
                <a:latin typeface="楷体" panose="02010609060101010101" pitchFamily="49" charset="-122"/>
                <a:ea typeface="楷体" panose="02010609060101010101" pitchFamily="49" charset="-122"/>
              </a:rPr>
              <a:t>）艺术手法相同之处：都用了“兴”的手法，借景抒情，托物寄意。</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二、感受</a:t>
            </a:r>
            <a:r>
              <a:rPr lang="en-US" altLang="zh-CN" sz="3200" b="1" dirty="0" smtClean="0">
                <a:latin typeface="+mn-ea"/>
                <a:ea typeface="+mn-ea"/>
              </a:rPr>
              <a:t>《</a:t>
            </a:r>
            <a:r>
              <a:rPr lang="zh-CN" altLang="en-US" sz="3200" b="1" dirty="0" smtClean="0">
                <a:latin typeface="+mn-ea"/>
                <a:ea typeface="+mn-ea"/>
              </a:rPr>
              <a:t>诗经</a:t>
            </a:r>
            <a:r>
              <a:rPr lang="en-US" altLang="zh-CN" sz="3200" b="1" dirty="0" smtClean="0">
                <a:latin typeface="+mn-ea"/>
                <a:ea typeface="+mn-ea"/>
              </a:rPr>
              <a:t>》</a:t>
            </a:r>
            <a:r>
              <a:rPr lang="zh-CN" altLang="en-US" sz="3200" b="1" dirty="0" smtClean="0">
                <a:latin typeface="+mn-ea"/>
                <a:ea typeface="+mn-ea"/>
              </a:rPr>
              <a:t>特点和表现手法</a:t>
            </a:r>
            <a:endParaRPr lang="zh-CN" altLang="en-US" sz="3200" b="1" dirty="0">
              <a:latin typeface="+mn-ea"/>
              <a:ea typeface="+mn-ea"/>
            </a:endParaRPr>
          </a:p>
        </p:txBody>
      </p:sp>
      <p:sp>
        <p:nvSpPr>
          <p:cNvPr id="3" name="内容占位符 2"/>
          <p:cNvSpPr>
            <a:spLocks noGrp="1"/>
          </p:cNvSpPr>
          <p:nvPr>
            <p:ph idx="1"/>
          </p:nvPr>
        </p:nvSpPr>
        <p:spPr>
          <a:xfrm>
            <a:off x="385762" y="1071552"/>
            <a:ext cx="8258204" cy="3857652"/>
          </a:xfrm>
        </p:spPr>
        <p:txBody>
          <a:bodyPr>
            <a:normAutofit/>
          </a:bodyPr>
          <a:lstStyle/>
          <a:p>
            <a:pPr lvl="0">
              <a:lnSpc>
                <a:spcPct val="150000"/>
              </a:lnSpc>
              <a:buNone/>
            </a:pP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3</a:t>
            </a:r>
            <a:r>
              <a:rPr lang="zh-CN" altLang="en-US" sz="2400" dirty="0" smtClean="0">
                <a:latin typeface="楷体" panose="02010609060101010101" pitchFamily="49" charset="-122"/>
                <a:ea typeface="楷体" panose="02010609060101010101" pitchFamily="49" charset="-122"/>
              </a:rPr>
              <a:t>）内容情感不同之处：</a:t>
            </a:r>
            <a:endParaRPr lang="en-US" altLang="zh-CN" sz="2400" dirty="0" smtClean="0">
              <a:latin typeface="楷体" panose="02010609060101010101" pitchFamily="49" charset="-122"/>
              <a:ea typeface="楷体" panose="02010609060101010101" pitchFamily="49" charset="-122"/>
            </a:endParaRPr>
          </a:p>
          <a:p>
            <a:pPr lvl="0">
              <a:lnSpc>
                <a:spcPct val="150000"/>
              </a:lnSpc>
              <a:buNone/>
            </a:pPr>
            <a:r>
              <a:rPr lang="en-US" altLang="zh-CN"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关雎</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是一首热情的恋歌，表达了对爱情和婚姻大胆执着的追求，感情坦率朴素，健康明朗，热烈</a:t>
            </a:r>
            <a:r>
              <a:rPr lang="zh-CN" altLang="en-US" sz="2400" smtClean="0">
                <a:latin typeface="楷体" panose="02010609060101010101" pitchFamily="49" charset="-122"/>
                <a:ea typeface="楷体" panose="02010609060101010101" pitchFamily="49" charset="-122"/>
              </a:rPr>
              <a:t>浓</a:t>
            </a:r>
            <a:r>
              <a:rPr lang="zh-CN" altLang="en-US" sz="2400" smtClean="0">
                <a:latin typeface="楷体" panose="02010609060101010101" pitchFamily="49" charset="-122"/>
                <a:ea typeface="楷体" panose="02010609060101010101" pitchFamily="49" charset="-122"/>
              </a:rPr>
              <a:t>郁。</a:t>
            </a:r>
            <a:endParaRPr lang="en-US" altLang="zh-CN" sz="2400" dirty="0" smtClean="0">
              <a:latin typeface="楷体" panose="02010609060101010101" pitchFamily="49" charset="-122"/>
              <a:ea typeface="楷体" panose="02010609060101010101" pitchFamily="49" charset="-122"/>
            </a:endParaRPr>
          </a:p>
          <a:p>
            <a:pPr lvl="0">
              <a:lnSpc>
                <a:spcPct val="150000"/>
              </a:lnSpc>
              <a:buNone/>
            </a:pPr>
            <a:r>
              <a:rPr lang="en-US" altLang="zh-CN"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蒹葭</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一诗则含蓄委婉地抒发对</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伊人</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可望而不可即的情意，充满难言的惆怅与伤感。</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三、品读诗歌，明确情景关系</a:t>
            </a:r>
            <a:endParaRPr lang="zh-CN" altLang="en-US" sz="3200" b="1" dirty="0">
              <a:latin typeface="+mn-ea"/>
              <a:ea typeface="+mn-ea"/>
            </a:endParaRPr>
          </a:p>
        </p:txBody>
      </p:sp>
      <p:sp>
        <p:nvSpPr>
          <p:cNvPr id="3" name="内容占位符 2"/>
          <p:cNvSpPr>
            <a:spLocks noGrp="1"/>
          </p:cNvSpPr>
          <p:nvPr>
            <p:ph idx="1"/>
          </p:nvPr>
        </p:nvSpPr>
        <p:spPr>
          <a:xfrm>
            <a:off x="142844" y="1214428"/>
            <a:ext cx="8715436" cy="1857388"/>
          </a:xfrm>
        </p:spPr>
        <p:txBody>
          <a:bodyPr>
            <a:normAutofit/>
          </a:bodyPr>
          <a:lstStyle/>
          <a:p>
            <a:pPr>
              <a:lnSpc>
                <a:spcPct val="150000"/>
              </a:lnSpc>
              <a:buNone/>
            </a:pPr>
            <a:r>
              <a:rPr lang="en-US" altLang="zh-CN" sz="2400" dirty="0" smtClean="0">
                <a:latin typeface="楷体" panose="02010609060101010101" pitchFamily="49" charset="-122"/>
                <a:ea typeface="楷体" panose="02010609060101010101" pitchFamily="49" charset="-122"/>
              </a:rPr>
              <a:t>  1.</a:t>
            </a:r>
            <a:r>
              <a:rPr lang="zh-CN" altLang="en-US" sz="2400" dirty="0" smtClean="0">
                <a:latin typeface="楷体" panose="02010609060101010101" pitchFamily="49" charset="-122"/>
                <a:ea typeface="楷体" panose="02010609060101010101" pitchFamily="49" charset="-122"/>
              </a:rPr>
              <a:t>本诗每一章的前两句写景起兴，请同学们思考诗歌中描写资料怎样的景色，用自己的语言描绘，并概括诗中所写景的特征。</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4" name="TextBox 3"/>
          <p:cNvSpPr txBox="1"/>
          <p:nvPr/>
        </p:nvSpPr>
        <p:spPr>
          <a:xfrm>
            <a:off x="428596" y="2857502"/>
            <a:ext cx="8358246" cy="2031325"/>
          </a:xfrm>
          <a:prstGeom prst="rect">
            <a:avLst/>
          </a:prstGeom>
          <a:noFill/>
        </p:spPr>
        <p:txBody>
          <a:bodyPr wrap="square" rtlCol="0">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明确：诗歌展现一幅河上秋色图：深秋清晨，秋水森森，芦苇苍苍，露水盈盈，晶莹似霜。这境界，清虚寂寥之中略带凄凉哀婉色彩。</a:t>
            </a:r>
            <a:endParaRPr lang="zh-CN" altLang="en-US" sz="24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三、品读诗歌，明确情景关系</a:t>
            </a:r>
            <a:endParaRPr lang="zh-CN" altLang="en-US" sz="3200" b="1" dirty="0">
              <a:latin typeface="+mn-ea"/>
              <a:ea typeface="+mn-ea"/>
            </a:endParaRPr>
          </a:p>
        </p:txBody>
      </p:sp>
      <p:sp>
        <p:nvSpPr>
          <p:cNvPr id="3" name="内容占位符 2"/>
          <p:cNvSpPr>
            <a:spLocks noGrp="1"/>
          </p:cNvSpPr>
          <p:nvPr>
            <p:ph idx="1"/>
          </p:nvPr>
        </p:nvSpPr>
        <p:spPr>
          <a:xfrm>
            <a:off x="385762" y="1214428"/>
            <a:ext cx="8258204" cy="1643074"/>
          </a:xfrm>
        </p:spPr>
        <p:txBody>
          <a:bodyPr>
            <a:normAutofit/>
          </a:bodyPr>
          <a:lstStyle/>
          <a:p>
            <a:pPr lvl="0">
              <a:lnSpc>
                <a:spcPct val="150000"/>
              </a:lnSpc>
              <a:buNone/>
            </a:pPr>
            <a:r>
              <a:rPr lang="en-US" altLang="zh-CN" sz="2400" dirty="0" smtClean="0">
                <a:latin typeface="楷体" panose="02010609060101010101" pitchFamily="49" charset="-122"/>
                <a:ea typeface="楷体" panose="02010609060101010101" pitchFamily="49" charset="-122"/>
              </a:rPr>
              <a:t>  2.</a:t>
            </a:r>
            <a:r>
              <a:rPr lang="zh-CN" altLang="en-US" sz="2400" dirty="0" smtClean="0">
                <a:latin typeface="楷体" panose="02010609060101010101" pitchFamily="49" charset="-122"/>
                <a:ea typeface="楷体" panose="02010609060101010101" pitchFamily="49" charset="-122"/>
              </a:rPr>
              <a:t>写景是为了抒情，诗中哪几句是具体抒情的？这样的景抒发了抒情主人公怎样的情？</a:t>
            </a: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4" name="TextBox 3"/>
          <p:cNvSpPr txBox="1"/>
          <p:nvPr/>
        </p:nvSpPr>
        <p:spPr>
          <a:xfrm>
            <a:off x="642910" y="2571750"/>
            <a:ext cx="8001056" cy="1477328"/>
          </a:xfrm>
          <a:prstGeom prst="rect">
            <a:avLst/>
          </a:prstGeom>
          <a:noFill/>
        </p:spPr>
        <p:txBody>
          <a:bodyPr wrap="square" rtlCol="0">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溯洄从之，溯游从之。表现了抒情主人公对美好爱情的执著追求和追求不得的惆怅心情。</a:t>
            </a:r>
            <a:endParaRPr lang="zh-CN" altLang="en-US" sz="24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三、品读诗歌，明确情景关系</a:t>
            </a:r>
            <a:endParaRPr lang="zh-CN" altLang="en-US" sz="3200" b="1" dirty="0">
              <a:latin typeface="+mn-ea"/>
              <a:ea typeface="+mn-ea"/>
            </a:endParaRPr>
          </a:p>
        </p:txBody>
      </p:sp>
      <p:sp>
        <p:nvSpPr>
          <p:cNvPr id="3" name="内容占位符 2"/>
          <p:cNvSpPr>
            <a:spLocks noGrp="1"/>
          </p:cNvSpPr>
          <p:nvPr>
            <p:ph idx="1"/>
          </p:nvPr>
        </p:nvSpPr>
        <p:spPr>
          <a:xfrm>
            <a:off x="385762" y="1214428"/>
            <a:ext cx="8258204" cy="1643074"/>
          </a:xfrm>
        </p:spPr>
        <p:txBody>
          <a:bodyPr>
            <a:normAutofit/>
          </a:bodyPr>
          <a:lstStyle/>
          <a:p>
            <a:pPr>
              <a:lnSpc>
                <a:spcPct val="150000"/>
              </a:lnSpc>
              <a:buNone/>
            </a:pPr>
            <a:r>
              <a:rPr lang="en-US" altLang="zh-CN" sz="2400" dirty="0" smtClean="0">
                <a:latin typeface="楷体" panose="02010609060101010101" pitchFamily="49" charset="-122"/>
                <a:ea typeface="楷体" panose="02010609060101010101" pitchFamily="49" charset="-122"/>
              </a:rPr>
              <a:t> </a:t>
            </a:r>
            <a:r>
              <a:rPr lang="en-US" altLang="en-US" sz="2400" dirty="0" smtClean="0">
                <a:latin typeface="楷体" panose="02010609060101010101" pitchFamily="49" charset="-122"/>
                <a:ea typeface="楷体" panose="02010609060101010101" pitchFamily="49" charset="-122"/>
              </a:rPr>
              <a:t>3.</a:t>
            </a:r>
            <a:r>
              <a:rPr lang="zh-CN" altLang="en-US" sz="2400" dirty="0" smtClean="0">
                <a:latin typeface="楷体" panose="02010609060101010101" pitchFamily="49" charset="-122"/>
                <a:ea typeface="楷体" panose="02010609060101010101" pitchFamily="49" charset="-122"/>
              </a:rPr>
              <a:t>思考：诗中如何做到情景交融的？</a:t>
            </a:r>
            <a:endParaRPr lang="zh-CN" altLang="en-US" sz="2400" dirty="0" smtClean="0">
              <a:latin typeface="楷体" panose="02010609060101010101" pitchFamily="49" charset="-122"/>
              <a:ea typeface="楷体" panose="02010609060101010101" pitchFamily="49" charset="-122"/>
            </a:endParaRPr>
          </a:p>
          <a:p>
            <a:pPr lvl="0">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5" name="TextBox 4"/>
          <p:cNvSpPr txBox="1"/>
          <p:nvPr/>
        </p:nvSpPr>
        <p:spPr>
          <a:xfrm>
            <a:off x="571472" y="1928808"/>
            <a:ext cx="7858180" cy="2308324"/>
          </a:xfrm>
          <a:prstGeom prst="rect">
            <a:avLst/>
          </a:prstGeom>
          <a:noFill/>
        </p:spPr>
        <p:txBody>
          <a:bodyPr wrap="square" rtlCol="0">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①诗中通过写蒹葭和白露，塑造了一种清虚寂寥而又略带凄凉哀婉的境界，对诗中所抒写的求佳人而不可得的爱情，和虽不可得而情不散的执着追求，起到了很好的气氛渲染和心境烘托作用。</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p:txBody>
          <a:bodyPr>
            <a:normAutofit lnSpcReduction="10000"/>
          </a:bodyPr>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3.表达情感：古人说是赞美“后妃之德”，今人多认为是表现古代青年对爱情婚姻大胆执着的追求。</a:t>
            </a:r>
            <a:endParaRPr lang="zh-CN" altLang="en-US" sz="2400">
              <a:latin typeface="楷体" panose="02010609060101010101" pitchFamily="49" charset="-122"/>
              <a:ea typeface="楷体" panose="02010609060101010101" pitchFamily="49" charset="-122"/>
              <a:cs typeface="楷体" panose="02010609060101010101" pitchFamily="49" charset="-122"/>
            </a:endParaRPr>
          </a:p>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4.诗歌结构：全诗三章，第一章四句，以水鸟和鸣起兴，引出人物情感。第二章八句，写小伙子对意中人的追求思念。第三章八句，小伙子想象中与意中人热恋的美好时光和举行婚礼的欢乐场面。诗歌的格调变得轻松明快，与第二章的迂回低缓形成了鲜明的对照。</a:t>
            </a:r>
            <a:endParaRPr lang="zh-CN" altLang="en-US" sz="2400">
              <a:latin typeface="楷体" panose="02010609060101010101" pitchFamily="49" charset="-122"/>
              <a:ea typeface="楷体" panose="02010609060101010101" pitchFamily="49" charset="-122"/>
              <a:cs typeface="楷体" panose="02010609060101010101" pitchFamily="49" charset="-122"/>
            </a:endParaRPr>
          </a:p>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5.语言特点：使用重章叠句表现手法。增强了诗歌的节奏感、音乐感，形成了回环往复的美。</a:t>
            </a:r>
            <a:endParaRPr lang="zh-CN" altLang="en-US" sz="2400">
              <a:latin typeface="楷体" panose="02010609060101010101" pitchFamily="49" charset="-122"/>
              <a:ea typeface="楷体" panose="02010609060101010101" pitchFamily="49" charset="-122"/>
              <a:cs typeface="楷体" panose="02010609060101010101" pitchFamily="49" charset="-122"/>
            </a:endParaRPr>
          </a:p>
        </p:txBody>
      </p:sp>
      <p:sp>
        <p:nvSpPr>
          <p:cNvPr id="5" name="标题 4"/>
          <p:cNvSpPr>
            <a:spLocks noGrp="1"/>
          </p:cNvSpPr>
          <p:nvPr>
            <p:ph type="title"/>
          </p:nvPr>
        </p:nvSpPr>
        <p:spPr>
          <a:xfrm>
            <a:off x="457200" y="216774"/>
            <a:ext cx="8229600" cy="857250"/>
          </a:xfrm>
        </p:spPr>
        <p:txBody>
          <a:bodyPr>
            <a:normAutofit/>
          </a:bodyPr>
          <a:p>
            <a:r>
              <a:rPr lang="zh-CN" altLang="en-US" sz="3200">
                <a:sym typeface="+mn-ea"/>
              </a:rPr>
              <a:t>《关雎》课文解读</a:t>
            </a:r>
            <a:endParaRPr lang="zh-CN" altLang="en-US" sz="3200" b="1" dirty="0">
              <a:latin typeface="+mn-ea"/>
              <a:ea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三、品读诗歌，明确情景关系</a:t>
            </a:r>
            <a:endParaRPr lang="zh-CN" altLang="en-US" sz="3200" b="1" dirty="0">
              <a:latin typeface="+mn-ea"/>
              <a:ea typeface="+mn-ea"/>
            </a:endParaRPr>
          </a:p>
        </p:txBody>
      </p:sp>
      <p:sp>
        <p:nvSpPr>
          <p:cNvPr id="3" name="内容占位符 2"/>
          <p:cNvSpPr>
            <a:spLocks noGrp="1"/>
          </p:cNvSpPr>
          <p:nvPr>
            <p:ph idx="1"/>
          </p:nvPr>
        </p:nvSpPr>
        <p:spPr>
          <a:xfrm>
            <a:off x="285720" y="714362"/>
            <a:ext cx="7829576" cy="3643338"/>
          </a:xfrm>
        </p:spPr>
        <p:txBody>
          <a:bodyPr>
            <a:normAutofit fontScale="55000" lnSpcReduction="20000"/>
          </a:bodyPr>
          <a:lstStyle/>
          <a:p>
            <a:pPr>
              <a:lnSpc>
                <a:spcPct val="170000"/>
              </a:lnSpc>
              <a:buNone/>
            </a:pPr>
            <a:endParaRPr lang="zh-CN" altLang="en-US" sz="3800" dirty="0" smtClean="0">
              <a:latin typeface="楷体" panose="02010609060101010101" pitchFamily="49" charset="-122"/>
              <a:ea typeface="楷体" panose="02010609060101010101" pitchFamily="49" charset="-122"/>
            </a:endParaRPr>
          </a:p>
          <a:p>
            <a:pPr>
              <a:lnSpc>
                <a:spcPct val="170000"/>
              </a:lnSpc>
              <a:buNone/>
            </a:pPr>
            <a:r>
              <a:rPr lang="zh-CN" altLang="en-US" sz="4400" dirty="0" smtClean="0">
                <a:latin typeface="楷体" panose="02010609060101010101" pitchFamily="49" charset="-122"/>
                <a:ea typeface="楷体" panose="02010609060101010101" pitchFamily="49" charset="-122"/>
              </a:rPr>
              <a:t>  ②蒹葭是飘零之物，随风而荡，正如诗人缥缈恍惚、若有若无的思绪。然而蒹葭最终止于其根，诗人的思绪最终也牵挂于相思之情。白露瞬息消亡，而相思之情也是虚幻而无形，不可捉摸。</a:t>
            </a:r>
            <a:endParaRPr lang="zh-CN" altLang="en-US" sz="4400" dirty="0" smtClean="0">
              <a:latin typeface="楷体" panose="02010609060101010101" pitchFamily="49" charset="-122"/>
              <a:ea typeface="楷体" panose="02010609060101010101" pitchFamily="49" charset="-122"/>
            </a:endParaRPr>
          </a:p>
          <a:p>
            <a:pPr lvl="0">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四、对诗歌主题的探讨</a:t>
            </a:r>
            <a:endParaRPr lang="zh-CN" altLang="en-US" sz="3200" b="1" dirty="0">
              <a:latin typeface="+mn-ea"/>
              <a:ea typeface="+mn-ea"/>
            </a:endParaRPr>
          </a:p>
        </p:txBody>
      </p:sp>
      <p:sp>
        <p:nvSpPr>
          <p:cNvPr id="3" name="内容占位符 2"/>
          <p:cNvSpPr>
            <a:spLocks noGrp="1"/>
          </p:cNvSpPr>
          <p:nvPr>
            <p:ph idx="1"/>
          </p:nvPr>
        </p:nvSpPr>
        <p:spPr>
          <a:xfrm>
            <a:off x="142844" y="571486"/>
            <a:ext cx="8215370" cy="1214446"/>
          </a:xfrm>
        </p:spPr>
        <p:txBody>
          <a:bodyPr>
            <a:normAutofit fontScale="40000" lnSpcReduction="20000"/>
          </a:bodyPr>
          <a:lstStyle/>
          <a:p>
            <a:pPr>
              <a:lnSpc>
                <a:spcPct val="170000"/>
              </a:lnSpc>
              <a:buNone/>
            </a:pPr>
            <a:endParaRPr lang="zh-CN" altLang="en-US" sz="3800" dirty="0" smtClean="0">
              <a:latin typeface="楷体" panose="02010609060101010101" pitchFamily="49" charset="-122"/>
              <a:ea typeface="楷体" panose="02010609060101010101" pitchFamily="49" charset="-122"/>
            </a:endParaRPr>
          </a:p>
          <a:p>
            <a:pPr>
              <a:lnSpc>
                <a:spcPct val="170000"/>
              </a:lnSpc>
              <a:buNone/>
            </a:pPr>
            <a:r>
              <a:rPr lang="zh-CN" altLang="en-US" sz="6000" dirty="0" smtClean="0">
                <a:latin typeface="楷体" panose="02010609060101010101" pitchFamily="49" charset="-122"/>
                <a:ea typeface="楷体" panose="02010609060101010101" pitchFamily="49" charset="-122"/>
              </a:rPr>
              <a:t>  </a:t>
            </a:r>
            <a:r>
              <a:rPr lang="en-US" sz="6000" dirty="0" smtClean="0">
                <a:latin typeface="楷体" panose="02010609060101010101" pitchFamily="49" charset="-122"/>
                <a:ea typeface="楷体" panose="02010609060101010101" pitchFamily="49" charset="-122"/>
              </a:rPr>
              <a:t>1</a:t>
            </a:r>
            <a:r>
              <a:rPr lang="zh-CN" altLang="en-US" sz="6000" dirty="0" smtClean="0">
                <a:latin typeface="楷体" panose="02010609060101010101" pitchFamily="49" charset="-122"/>
                <a:ea typeface="楷体" panose="02010609060101010101" pitchFamily="49" charset="-122"/>
              </a:rPr>
              <a:t>、同学们对这里的</a:t>
            </a:r>
            <a:r>
              <a:rPr lang="en-US" sz="6000" dirty="0" smtClean="0">
                <a:latin typeface="楷体" panose="02010609060101010101" pitchFamily="49" charset="-122"/>
                <a:ea typeface="楷体" panose="02010609060101010101" pitchFamily="49" charset="-122"/>
              </a:rPr>
              <a:t>“</a:t>
            </a:r>
            <a:r>
              <a:rPr lang="zh-CN" altLang="en-US" sz="6000" dirty="0" smtClean="0">
                <a:latin typeface="楷体" panose="02010609060101010101" pitchFamily="49" charset="-122"/>
                <a:ea typeface="楷体" panose="02010609060101010101" pitchFamily="49" charset="-122"/>
              </a:rPr>
              <a:t>伊人</a:t>
            </a:r>
            <a:r>
              <a:rPr lang="en-US" sz="6000" dirty="0" smtClean="0">
                <a:latin typeface="楷体" panose="02010609060101010101" pitchFamily="49" charset="-122"/>
                <a:ea typeface="楷体" panose="02010609060101010101" pitchFamily="49" charset="-122"/>
              </a:rPr>
              <a:t>”</a:t>
            </a:r>
            <a:r>
              <a:rPr lang="zh-CN" altLang="en-US" sz="6000" dirty="0" smtClean="0">
                <a:latin typeface="楷体" panose="02010609060101010101" pitchFamily="49" charset="-122"/>
                <a:ea typeface="楷体" panose="02010609060101010101" pitchFamily="49" charset="-122"/>
              </a:rPr>
              <a:t>是如何理解的？</a:t>
            </a:r>
            <a:endParaRPr lang="zh-CN" altLang="en-US" sz="6000" dirty="0" smtClean="0">
              <a:latin typeface="楷体" panose="02010609060101010101" pitchFamily="49" charset="-122"/>
              <a:ea typeface="楷体" panose="02010609060101010101" pitchFamily="49" charset="-122"/>
            </a:endParaRPr>
          </a:p>
          <a:p>
            <a:pPr>
              <a:lnSpc>
                <a:spcPct val="170000"/>
              </a:lnSpc>
              <a:buNone/>
            </a:pPr>
            <a:endParaRPr lang="zh-CN" altLang="en-US" sz="4400" dirty="0" smtClean="0">
              <a:latin typeface="楷体" panose="02010609060101010101" pitchFamily="49" charset="-122"/>
              <a:ea typeface="楷体" panose="02010609060101010101" pitchFamily="49" charset="-122"/>
            </a:endParaRPr>
          </a:p>
          <a:p>
            <a:pPr lvl="0">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400" dirty="0" smtClean="0">
              <a:latin typeface="楷体" panose="02010609060101010101" pitchFamily="49" charset="-122"/>
              <a:ea typeface="楷体" panose="02010609060101010101" pitchFamily="49" charset="-122"/>
            </a:endParaRPr>
          </a:p>
          <a:p>
            <a:pPr>
              <a:lnSpc>
                <a:spcPct val="150000"/>
              </a:lnSpc>
              <a:buNone/>
            </a:pPr>
            <a:endParaRPr lang="zh-CN" altLang="en-US" sz="2600" dirty="0" smtClean="0">
              <a:latin typeface="楷体" panose="02010609060101010101" pitchFamily="49" charset="-122"/>
              <a:ea typeface="楷体" panose="02010609060101010101" pitchFamily="49" charset="-122"/>
            </a:endParaRPr>
          </a:p>
          <a:p>
            <a:endParaRPr lang="zh-CN" altLang="en-US" dirty="0"/>
          </a:p>
        </p:txBody>
      </p:sp>
      <p:sp>
        <p:nvSpPr>
          <p:cNvPr id="4" name="TextBox 3"/>
          <p:cNvSpPr txBox="1"/>
          <p:nvPr/>
        </p:nvSpPr>
        <p:spPr>
          <a:xfrm>
            <a:off x="500034" y="1500180"/>
            <a:ext cx="8215370" cy="3785652"/>
          </a:xfrm>
          <a:prstGeom prst="rect">
            <a:avLst/>
          </a:prstGeom>
          <a:noFill/>
        </p:spPr>
        <p:txBody>
          <a:bodyPr wrap="square" rtlCol="0">
            <a:spAutoFit/>
          </a:bodyPr>
          <a:lstStyle/>
          <a:p>
            <a:pPr>
              <a:lnSpc>
                <a:spcPct val="150000"/>
              </a:lnSpc>
            </a:pPr>
            <a:r>
              <a:rPr lang="zh-CN" altLang="en-US" sz="2400" dirty="0" smtClean="0">
                <a:latin typeface="楷体" panose="02010609060101010101" pitchFamily="49" charset="-122"/>
                <a:ea typeface="楷体" panose="02010609060101010101" pitchFamily="49" charset="-122"/>
              </a:rPr>
              <a:t>一般是以爱情诗的角度来解读</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蒹葭</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，也有不同观点：</a:t>
            </a:r>
            <a:endParaRPr lang="zh-CN" altLang="en-US" sz="2400" dirty="0" smtClean="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①</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人生哲理说</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涵盖了世间各种可望而不可即的人生境遇：情人难得、知音难觅的怅惘，仕途坎坷、功业未遂的忧思，理想幻灭、前途渺茫的失望。</a:t>
            </a:r>
            <a:endParaRPr lang="zh-CN" altLang="en-US" sz="2400" dirty="0" smtClean="0">
              <a:latin typeface="楷体" panose="02010609060101010101" pitchFamily="49" charset="-122"/>
              <a:ea typeface="楷体" panose="02010609060101010101" pitchFamily="49" charset="-122"/>
            </a:endParaRPr>
          </a:p>
          <a:p>
            <a:pPr>
              <a:lnSpc>
                <a:spcPct val="150000"/>
              </a:lnSpc>
            </a:pPr>
            <a:r>
              <a:rPr lang="zh-CN" altLang="en-US" sz="2400" dirty="0" smtClean="0">
                <a:latin typeface="楷体" panose="02010609060101010101" pitchFamily="49" charset="-122"/>
                <a:ea typeface="楷体" panose="02010609060101010101" pitchFamily="49" charset="-122"/>
              </a:rPr>
              <a:t>②</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明志说</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伊人</a:t>
            </a:r>
            <a:r>
              <a:rPr lang="en-US" altLang="en-US"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象征高洁品质，代表自己对美好高洁品质的追求。</a:t>
            </a:r>
            <a:endParaRPr lang="zh-CN" altLang="en-US" sz="2400" dirty="0" smtClean="0">
              <a:latin typeface="楷体" panose="02010609060101010101" pitchFamily="49" charset="-122"/>
              <a:ea typeface="楷体" panose="02010609060101010101" pitchFamily="49" charset="-122"/>
            </a:endParaRPr>
          </a:p>
          <a:p>
            <a:endParaRPr lang="zh-CN" altLang="en-US" sz="24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五、总结收获，明确</a:t>
            </a:r>
            <a:r>
              <a:rPr lang="en-US" altLang="zh-CN" sz="3200" b="1" dirty="0" smtClean="0">
                <a:latin typeface="+mn-ea"/>
                <a:ea typeface="+mn-ea"/>
              </a:rPr>
              <a:t>《</a:t>
            </a:r>
            <a:r>
              <a:rPr lang="zh-CN" altLang="en-US" sz="3200" b="1" dirty="0" smtClean="0">
                <a:latin typeface="+mn-ea"/>
                <a:ea typeface="+mn-ea"/>
              </a:rPr>
              <a:t>诗经</a:t>
            </a:r>
            <a:r>
              <a:rPr lang="en-US" altLang="zh-CN" sz="3200" b="1" dirty="0" smtClean="0">
                <a:latin typeface="+mn-ea"/>
                <a:ea typeface="+mn-ea"/>
              </a:rPr>
              <a:t>》</a:t>
            </a:r>
            <a:r>
              <a:rPr lang="zh-CN" altLang="en-US" sz="3200" b="1" dirty="0" smtClean="0">
                <a:latin typeface="+mn-ea"/>
                <a:ea typeface="+mn-ea"/>
              </a:rPr>
              <a:t>特点</a:t>
            </a:r>
            <a:endParaRPr lang="zh-CN" altLang="en-US" sz="3200" b="1" dirty="0">
              <a:latin typeface="+mn-ea"/>
              <a:ea typeface="+mn-ea"/>
            </a:endParaRPr>
          </a:p>
        </p:txBody>
      </p:sp>
      <p:sp>
        <p:nvSpPr>
          <p:cNvPr id="4" name="内容占位符 3"/>
          <p:cNvSpPr>
            <a:spLocks noGrp="1"/>
          </p:cNvSpPr>
          <p:nvPr>
            <p:ph idx="1"/>
          </p:nvPr>
        </p:nvSpPr>
        <p:spPr>
          <a:xfrm>
            <a:off x="485804" y="1142990"/>
            <a:ext cx="8229600" cy="3514740"/>
          </a:xfrm>
        </p:spPr>
        <p:txBody>
          <a:bodyPr/>
          <a:lstStyle/>
          <a:p>
            <a:pPr>
              <a:lnSpc>
                <a:spcPct val="150000"/>
              </a:lnSpc>
              <a:buNone/>
            </a:pPr>
            <a:r>
              <a:rPr lang="en-US" altLang="zh-CN" sz="2400" dirty="0" smtClean="0">
                <a:latin typeface="楷体" panose="02010609060101010101" pitchFamily="49" charset="-122"/>
                <a:ea typeface="楷体" panose="02010609060101010101" pitchFamily="49" charset="-122"/>
              </a:rPr>
              <a:t>1.</a:t>
            </a:r>
            <a:r>
              <a:rPr lang="zh-CN" altLang="en-US" sz="2400" dirty="0" smtClean="0">
                <a:latin typeface="楷体" panose="02010609060101010101" pitchFamily="49" charset="-122"/>
                <a:ea typeface="楷体" panose="02010609060101010101" pitchFamily="49" charset="-122"/>
              </a:rPr>
              <a:t>语言特点：重章叠句</a:t>
            </a:r>
            <a:endParaRPr lang="en-US" altLang="zh-CN" sz="2400" dirty="0" smtClean="0">
              <a:latin typeface="楷体" panose="02010609060101010101" pitchFamily="49" charset="-122"/>
              <a:ea typeface="楷体" panose="02010609060101010101" pitchFamily="49" charset="-122"/>
            </a:endParaRPr>
          </a:p>
          <a:p>
            <a:pPr>
              <a:lnSpc>
                <a:spcPct val="150000"/>
              </a:lnSpc>
              <a:buNone/>
            </a:pPr>
            <a:r>
              <a:rPr lang="en-US" altLang="zh-CN" sz="2400" dirty="0" smtClean="0">
                <a:latin typeface="楷体" panose="02010609060101010101" pitchFamily="49" charset="-122"/>
                <a:ea typeface="楷体" panose="02010609060101010101" pitchFamily="49" charset="-122"/>
              </a:rPr>
              <a:t>2.</a:t>
            </a:r>
            <a:r>
              <a:rPr lang="zh-CN" altLang="en-US" sz="2400" dirty="0" smtClean="0">
                <a:latin typeface="楷体" panose="02010609060101010101" pitchFamily="49" charset="-122"/>
                <a:ea typeface="楷体" panose="02010609060101010101" pitchFamily="49" charset="-122"/>
              </a:rPr>
              <a:t>使用赋、比、兴”的艺术表现手法。</a:t>
            </a:r>
            <a:endParaRPr lang="en-US" altLang="zh-CN" sz="2400" dirty="0" smtClean="0">
              <a:latin typeface="楷体" panose="02010609060101010101" pitchFamily="49" charset="-122"/>
              <a:ea typeface="楷体" panose="02010609060101010101" pitchFamily="49" charset="-122"/>
            </a:endParaRPr>
          </a:p>
          <a:p>
            <a:pPr>
              <a:lnSpc>
                <a:spcPct val="150000"/>
              </a:lnSpc>
              <a:buNone/>
            </a:pPr>
            <a:r>
              <a:rPr lang="en-US" altLang="zh-CN" sz="2400" dirty="0" smtClean="0">
                <a:latin typeface="楷体" panose="02010609060101010101" pitchFamily="49" charset="-122"/>
                <a:ea typeface="楷体" panose="02010609060101010101" pitchFamily="49" charset="-122"/>
              </a:rPr>
              <a:t>3.</a:t>
            </a:r>
            <a:r>
              <a:rPr lang="zh-CN" altLang="en-US" sz="2400" dirty="0" smtClean="0">
                <a:latin typeface="楷体" panose="02010609060101010101" pitchFamily="49" charset="-122"/>
                <a:ea typeface="楷体" panose="02010609060101010101" pitchFamily="49" charset="-122"/>
              </a:rPr>
              <a:t>主题具有多义性。</a:t>
            </a:r>
            <a:endParaRPr lang="en-US" altLang="zh-CN" sz="2400" dirty="0" smtClean="0">
              <a:latin typeface="楷体" panose="02010609060101010101" pitchFamily="49" charset="-122"/>
              <a:ea typeface="楷体" panose="02010609060101010101" pitchFamily="49" charset="-122"/>
            </a:endParaRPr>
          </a:p>
          <a:p>
            <a:pPr>
              <a:lnSpc>
                <a:spcPct val="150000"/>
              </a:lnSpc>
              <a:buNone/>
            </a:pPr>
            <a:r>
              <a:rPr lang="en-US" altLang="zh-CN" sz="2400" dirty="0" smtClean="0">
                <a:latin typeface="楷体" panose="02010609060101010101" pitchFamily="49" charset="-122"/>
                <a:ea typeface="楷体" panose="02010609060101010101" pitchFamily="49" charset="-122"/>
              </a:rPr>
              <a:t>4.</a:t>
            </a:r>
            <a:r>
              <a:rPr lang="zh-CN" altLang="en-US" sz="2400" dirty="0" smtClean="0">
                <a:latin typeface="楷体" panose="02010609060101010101" pitchFamily="49" charset="-122"/>
                <a:ea typeface="楷体" panose="02010609060101010101" pitchFamily="49" charset="-122"/>
              </a:rPr>
              <a:t>朦胧美，意境美。</a:t>
            </a:r>
            <a:endParaRPr lang="en-US" altLang="zh-CN" sz="24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l"/>
            <a:r>
              <a:rPr lang="zh-CN" altLang="en-US" sz="3200" b="1" dirty="0" smtClean="0">
                <a:latin typeface="+mn-ea"/>
                <a:ea typeface="+mn-ea"/>
              </a:rPr>
              <a:t>六、布置课后练习</a:t>
            </a:r>
            <a:endParaRPr lang="zh-CN" altLang="en-US" sz="3200" b="1" dirty="0">
              <a:latin typeface="+mn-ea"/>
              <a:ea typeface="+mn-ea"/>
            </a:endParaRPr>
          </a:p>
        </p:txBody>
      </p:sp>
      <p:sp>
        <p:nvSpPr>
          <p:cNvPr id="3" name="文本框 2"/>
          <p:cNvSpPr txBox="1"/>
          <p:nvPr/>
        </p:nvSpPr>
        <p:spPr>
          <a:xfrm>
            <a:off x="1016000" y="1358265"/>
            <a:ext cx="6208395" cy="460375"/>
          </a:xfrm>
          <a:prstGeom prst="rect">
            <a:avLst/>
          </a:prstGeom>
          <a:noFill/>
        </p:spPr>
        <p:txBody>
          <a:bodyPr wrap="square" rtlCol="0">
            <a:spAutoFit/>
          </a:bodyPr>
          <a:p>
            <a:r>
              <a:rPr lang="zh-CN" altLang="en-US" sz="2400">
                <a:latin typeface="楷体" panose="02010609060101010101" pitchFamily="49" charset="-122"/>
                <a:ea typeface="楷体" panose="02010609060101010101" pitchFamily="49" charset="-122"/>
              </a:rPr>
              <a:t>通过想象和联想，将两首诗改写成散文。</a:t>
            </a:r>
            <a:endParaRPr lang="zh-CN" altLang="en-US" sz="240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1276985" y="1148715"/>
            <a:ext cx="6083935" cy="3046095"/>
          </a:xfrm>
          <a:prstGeom prst="rect">
            <a:avLst/>
          </a:prstGeom>
          <a:noFill/>
        </p:spPr>
        <p:txBody>
          <a:bodyPr wrap="square" rtlCol="0">
            <a:spAutoFit/>
          </a:bodyPr>
          <a:p>
            <a:r>
              <a:rPr lang="zh-CN" altLang="en-US" sz="3200">
                <a:latin typeface="楷体" panose="02010609060101010101" pitchFamily="49" charset="-122"/>
                <a:ea typeface="楷体" panose="02010609060101010101" pitchFamily="49" charset="-122"/>
                <a:cs typeface="楷体" panose="02010609060101010101" pitchFamily="49" charset="-122"/>
              </a:rPr>
              <a:t>《蒹葭》表达形式：重章叠句</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 蒹葭：苍苍——凄凄——采采。</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 白露：为霜——未晞——未已。</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 伊人所在地：一方——中央—— 湄——涘——坻——沚</a:t>
            </a:r>
            <a:endParaRPr lang="zh-CN" altLang="en-US" sz="3200">
              <a:latin typeface="楷体" panose="02010609060101010101" pitchFamily="49" charset="-122"/>
              <a:ea typeface="楷体" panose="02010609060101010101" pitchFamily="49" charset="-122"/>
              <a:cs typeface="楷体" panose="02010609060101010101" pitchFamily="49" charset="-122"/>
            </a:endParaRPr>
          </a:p>
          <a:p>
            <a:r>
              <a:rPr lang="zh-CN" altLang="en-US" sz="3200">
                <a:latin typeface="楷体" panose="02010609060101010101" pitchFamily="49" charset="-122"/>
                <a:ea typeface="楷体" panose="02010609060101010101" pitchFamily="49" charset="-122"/>
                <a:cs typeface="楷体" panose="02010609060101010101" pitchFamily="49" charset="-122"/>
              </a:rPr>
              <a:t> 道路：长——跻——右</a:t>
            </a:r>
            <a:endParaRPr lang="zh-CN" altLang="en-US" sz="3200">
              <a:latin typeface="楷体" panose="02010609060101010101" pitchFamily="49" charset="-122"/>
              <a:ea typeface="楷体" panose="02010609060101010101" pitchFamily="49" charset="-122"/>
              <a:cs typeface="楷体" panose="02010609060101010101" pitchFamily="49" charset="-122"/>
            </a:endParaRPr>
          </a:p>
        </p:txBody>
      </p:sp>
      <p:sp>
        <p:nvSpPr>
          <p:cNvPr id="5" name="文本框 4"/>
          <p:cNvSpPr txBox="1"/>
          <p:nvPr/>
        </p:nvSpPr>
        <p:spPr>
          <a:xfrm>
            <a:off x="1447800" y="407670"/>
            <a:ext cx="3602990" cy="521970"/>
          </a:xfrm>
          <a:prstGeom prst="rect">
            <a:avLst/>
          </a:prstGeom>
          <a:noFill/>
        </p:spPr>
        <p:txBody>
          <a:bodyPr wrap="square" rtlCol="0">
            <a:spAutoFit/>
          </a:bodyPr>
          <a:p>
            <a:r>
              <a:rPr lang="zh-CN" altLang="en-US" sz="2800">
                <a:sym typeface="+mn-ea"/>
              </a:rPr>
              <a:t>板书设计：</a:t>
            </a:r>
            <a:endParaRPr lang="zh-CN" altLang="en-US" sz="28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ctr"/>
            <a:r>
              <a:rPr lang="zh-CN" altLang="en-US" sz="3200" b="1" dirty="0" smtClean="0">
                <a:latin typeface="+mn-ea"/>
                <a:ea typeface="+mn-ea"/>
              </a:rPr>
              <a:t>教学反思</a:t>
            </a:r>
            <a:endParaRPr lang="zh-CN" altLang="en-US" sz="3200" b="1" dirty="0" smtClean="0">
              <a:latin typeface="+mn-ea"/>
              <a:ea typeface="+mn-ea"/>
            </a:endParaRPr>
          </a:p>
        </p:txBody>
      </p:sp>
      <p:sp>
        <p:nvSpPr>
          <p:cNvPr id="4" name="内容占位符 3"/>
          <p:cNvSpPr>
            <a:spLocks noGrp="1"/>
          </p:cNvSpPr>
          <p:nvPr>
            <p:ph idx="1"/>
          </p:nvPr>
        </p:nvSpPr>
        <p:spPr>
          <a:xfrm>
            <a:off x="1418590" y="1153795"/>
            <a:ext cx="7057390" cy="3514725"/>
          </a:xfrm>
        </p:spPr>
        <p:txBody>
          <a:bodyPr>
            <a:normAutofit lnSpcReduction="20000"/>
          </a:bodyPr>
          <a:lstStyle/>
          <a:p>
            <a:pPr>
              <a:lnSpc>
                <a:spcPct val="150000"/>
              </a:lnSpc>
              <a:buNone/>
            </a:pPr>
            <a:r>
              <a:rPr sz="2400" dirty="0" smtClean="0">
                <a:latin typeface="楷体" panose="02010609060101010101" pitchFamily="49" charset="-122"/>
                <a:ea typeface="楷体" panose="02010609060101010101" pitchFamily="49" charset="-122"/>
              </a:rPr>
              <a:t>1.本课设计的理念</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通过学生的诵读与合作探究，了解《诗经》重</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章叠句的特点；结合具体事例分析体会“赋、</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比、兴”的艺术表现手法。把握两首诗歌的内</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在情韵，正确认识古代劳动人民对美好爱情的</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追求和向往，培养审美情趣，提高审美能力。</a:t>
            </a:r>
            <a:endParaRPr sz="24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ctr"/>
            <a:r>
              <a:rPr lang="zh-CN" altLang="en-US" sz="3200" b="1" dirty="0" smtClean="0">
                <a:latin typeface="+mn-ea"/>
                <a:ea typeface="+mn-ea"/>
              </a:rPr>
              <a:t>教学反思</a:t>
            </a:r>
            <a:endParaRPr lang="zh-CN" altLang="en-US" sz="3200" b="1" dirty="0" smtClean="0">
              <a:latin typeface="+mn-ea"/>
              <a:ea typeface="+mn-ea"/>
            </a:endParaRPr>
          </a:p>
        </p:txBody>
      </p:sp>
      <p:sp>
        <p:nvSpPr>
          <p:cNvPr id="4" name="内容占位符 3"/>
          <p:cNvSpPr>
            <a:spLocks noGrp="1"/>
          </p:cNvSpPr>
          <p:nvPr>
            <p:ph idx="1"/>
          </p:nvPr>
        </p:nvSpPr>
        <p:spPr>
          <a:xfrm>
            <a:off x="1264285" y="1153795"/>
            <a:ext cx="7465060" cy="3514725"/>
          </a:xfrm>
        </p:spPr>
        <p:txBody>
          <a:bodyPr>
            <a:normAutofit lnSpcReduction="20000"/>
          </a:bodyPr>
          <a:lstStyle/>
          <a:p>
            <a:pPr>
              <a:lnSpc>
                <a:spcPct val="150000"/>
              </a:lnSpc>
              <a:buNone/>
            </a:pPr>
            <a:r>
              <a:rPr sz="2400" dirty="0" smtClean="0">
                <a:latin typeface="楷体" panose="02010609060101010101" pitchFamily="49" charset="-122"/>
                <a:ea typeface="楷体" panose="02010609060101010101" pitchFamily="49" charset="-122"/>
              </a:rPr>
              <a:t>2.本课目标达成的效果。</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  学生对《诗经》的特点有了初步认识，能够通过朗读感知《诗经》重整叠句的语言美，能通过自己大胆的想象，去感受《诗经》中或奔放或含蓄哀婉的情感，对于古人的情感追求和情感表达方式都有了一定的认识，激发了他们对《诗经》的兴趣，促使他们去朗读，思考，联想，感受。</a:t>
            </a:r>
            <a:endParaRPr sz="24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ctr"/>
            <a:r>
              <a:rPr lang="zh-CN" altLang="en-US" sz="3200" b="1" dirty="0" smtClean="0">
                <a:latin typeface="+mn-ea"/>
                <a:ea typeface="+mn-ea"/>
              </a:rPr>
              <a:t>教学反思</a:t>
            </a:r>
            <a:endParaRPr lang="zh-CN" altLang="en-US" sz="3200" b="1" dirty="0" smtClean="0">
              <a:latin typeface="+mn-ea"/>
              <a:ea typeface="+mn-ea"/>
            </a:endParaRPr>
          </a:p>
        </p:txBody>
      </p:sp>
      <p:sp>
        <p:nvSpPr>
          <p:cNvPr id="4" name="内容占位符 3"/>
          <p:cNvSpPr>
            <a:spLocks noGrp="1"/>
          </p:cNvSpPr>
          <p:nvPr>
            <p:ph idx="1"/>
          </p:nvPr>
        </p:nvSpPr>
        <p:spPr>
          <a:xfrm>
            <a:off x="357505" y="723265"/>
            <a:ext cx="8571230" cy="4123055"/>
          </a:xfrm>
        </p:spPr>
        <p:txBody>
          <a:bodyPr>
            <a:normAutofit fontScale="80000"/>
          </a:bodyPr>
          <a:lstStyle/>
          <a:p>
            <a:pPr>
              <a:lnSpc>
                <a:spcPct val="150000"/>
              </a:lnSpc>
              <a:buNone/>
            </a:pPr>
            <a:r>
              <a:rPr sz="2400" dirty="0" smtClean="0">
                <a:latin typeface="楷体" panose="02010609060101010101" pitchFamily="49" charset="-122"/>
                <a:ea typeface="楷体" panose="02010609060101010101" pitchFamily="49" charset="-122"/>
              </a:rPr>
              <a:t>3.本课教学的建议</a:t>
            </a:r>
            <a:endParaRPr sz="2400" dirty="0" smtClean="0">
              <a:latin typeface="楷体" panose="02010609060101010101" pitchFamily="49" charset="-122"/>
              <a:ea typeface="楷体" panose="02010609060101010101" pitchFamily="49" charset="-122"/>
            </a:endParaRPr>
          </a:p>
          <a:p>
            <a:pPr>
              <a:lnSpc>
                <a:spcPct val="150000"/>
              </a:lnSpc>
              <a:buNone/>
            </a:pPr>
            <a:r>
              <a:rPr sz="2400" dirty="0" smtClean="0">
                <a:latin typeface="楷体" panose="02010609060101010101" pitchFamily="49" charset="-122"/>
                <a:ea typeface="楷体" panose="02010609060101010101" pitchFamily="49" charset="-122"/>
              </a:rPr>
              <a:t>    诗歌的学习一定要从朗读入手，可以引导学生用不同的方式朗读，或小组赛读，或个人范读，或全班齐读，从朗读中感受《诗经》的音乐美，节奏美，进而了解诗歌内容与情感。可以在边读边分析，设计适合诗歌的朗读方案，突出诗歌的特点，读出自己对诗歌的理解。本课有两首诗歌，可以进行比较阅读，找出异同，在此过程中，总结出《诗经》的写作特点，增强对《诗经》的认知和理解。在体会情感时，可让学生调动自己的情感体验，从自己的生活入手，将古诗与自己的经历联系起来，以达到情感的共鸣。</a:t>
            </a:r>
            <a:endParaRPr sz="24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18"/>
            <a:ext cx="8229600" cy="1428760"/>
          </a:xfrm>
        </p:spPr>
        <p:txBody>
          <a:bodyPr>
            <a:normAutofit/>
          </a:bodyPr>
          <a:lstStyle/>
          <a:p>
            <a:pPr algn="ctr"/>
            <a:r>
              <a:rPr lang="zh-CN" altLang="en-US" sz="3200" b="1" dirty="0" smtClean="0">
                <a:latin typeface="+mn-ea"/>
                <a:ea typeface="+mn-ea"/>
              </a:rPr>
              <a:t>结束语</a:t>
            </a:r>
            <a:endParaRPr lang="zh-CN" altLang="en-US" sz="3200" b="1" dirty="0" smtClean="0">
              <a:latin typeface="+mn-ea"/>
              <a:ea typeface="+mn-ea"/>
            </a:endParaRPr>
          </a:p>
        </p:txBody>
      </p:sp>
      <p:sp>
        <p:nvSpPr>
          <p:cNvPr id="4" name="内容占位符 3"/>
          <p:cNvSpPr>
            <a:spLocks noGrp="1"/>
          </p:cNvSpPr>
          <p:nvPr>
            <p:ph idx="1"/>
          </p:nvPr>
        </p:nvSpPr>
        <p:spPr>
          <a:xfrm>
            <a:off x="1060450" y="1387475"/>
            <a:ext cx="7289165" cy="2122170"/>
          </a:xfrm>
        </p:spPr>
        <p:txBody>
          <a:bodyPr>
            <a:normAutofit/>
          </a:bodyPr>
          <a:lstStyle/>
          <a:p>
            <a:pPr algn="ctr">
              <a:lnSpc>
                <a:spcPct val="150000"/>
              </a:lnSpc>
              <a:buNone/>
            </a:pPr>
            <a:r>
              <a:rPr sz="2400" dirty="0" smtClean="0">
                <a:latin typeface="楷体" panose="02010609060101010101" pitchFamily="49" charset="-122"/>
                <a:ea typeface="楷体" panose="02010609060101010101" pitchFamily="49" charset="-122"/>
              </a:rPr>
              <a:t>老师们,本节课我们就交流到这里。</a:t>
            </a:r>
            <a:endParaRPr sz="2400" dirty="0" smtClean="0">
              <a:latin typeface="楷体" panose="02010609060101010101" pitchFamily="49" charset="-122"/>
              <a:ea typeface="楷体" panose="02010609060101010101" pitchFamily="49" charset="-122"/>
            </a:endParaRPr>
          </a:p>
          <a:p>
            <a:pPr algn="ctr">
              <a:lnSpc>
                <a:spcPct val="150000"/>
              </a:lnSpc>
              <a:buNone/>
            </a:pPr>
            <a:r>
              <a:rPr sz="2400" dirty="0" smtClean="0">
                <a:latin typeface="楷体" panose="02010609060101010101" pitchFamily="49" charset="-122"/>
                <a:ea typeface="楷体" panose="02010609060101010101" pitchFamily="49" charset="-122"/>
              </a:rPr>
              <a:t>再见！</a:t>
            </a:r>
            <a:endParaRPr sz="24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755015" y="1200150"/>
            <a:ext cx="7600315" cy="3514725"/>
          </a:xfrm>
        </p:spPr>
        <p:txBody>
          <a:bodyPr>
            <a:normAutofit/>
          </a:bodyPr>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1.课文内容：诗中写深秋露重霜浓，水边芦苇苍苍，诗人冒着秋寒徘徊岸边，思幕的人儿却在水一方。诗人逆流而上去寻找，道路崎面漫长；顺流而下去寻找，她仿佛又在水中央。伊人似近而远，忽隐忽现，可望而不可即。</a:t>
            </a:r>
            <a:endParaRPr lang="zh-CN" altLang="en-US" sz="2400">
              <a:latin typeface="楷体" panose="02010609060101010101" pitchFamily="49" charset="-122"/>
              <a:ea typeface="楷体" panose="02010609060101010101" pitchFamily="49" charset="-122"/>
              <a:cs typeface="楷体" panose="02010609060101010101" pitchFamily="49" charset="-122"/>
            </a:endParaRPr>
          </a:p>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2.课文文体：诗歌</a:t>
            </a:r>
            <a:endParaRPr lang="zh-CN" altLang="en-US" sz="2400">
              <a:latin typeface="楷体" panose="02010609060101010101" pitchFamily="49" charset="-122"/>
              <a:ea typeface="楷体" panose="02010609060101010101" pitchFamily="49" charset="-122"/>
              <a:cs typeface="楷体" panose="02010609060101010101" pitchFamily="49" charset="-122"/>
            </a:endParaRPr>
          </a:p>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3.表达情感：诗歌含蓄委婉地抒发了对“伊人”执着追求和追求不得的惆怅心情。</a:t>
            </a:r>
            <a:endParaRPr lang="zh-CN" altLang="en-US" sz="2400">
              <a:latin typeface="楷体" panose="02010609060101010101" pitchFamily="49" charset="-122"/>
              <a:ea typeface="楷体" panose="02010609060101010101" pitchFamily="49" charset="-122"/>
              <a:cs typeface="楷体" panose="02010609060101010101" pitchFamily="49" charset="-122"/>
            </a:endParaRPr>
          </a:p>
        </p:txBody>
      </p:sp>
      <p:sp>
        <p:nvSpPr>
          <p:cNvPr id="5" name="标题 4"/>
          <p:cNvSpPr>
            <a:spLocks noGrp="1"/>
          </p:cNvSpPr>
          <p:nvPr>
            <p:ph type="title"/>
          </p:nvPr>
        </p:nvSpPr>
        <p:spPr>
          <a:xfrm>
            <a:off x="457200" y="216774"/>
            <a:ext cx="8229600" cy="857250"/>
          </a:xfrm>
        </p:spPr>
        <p:txBody>
          <a:bodyPr>
            <a:normAutofit/>
          </a:bodyPr>
          <a:p>
            <a:r>
              <a:rPr lang="zh-CN" altLang="en-US" sz="3200">
                <a:sym typeface="+mn-ea"/>
              </a:rPr>
              <a:t>《蒹葭</a:t>
            </a:r>
            <a:r>
              <a:rPr lang="zh-CN" altLang="en-US" sz="3200">
                <a:sym typeface="+mn-ea"/>
              </a:rPr>
              <a:t>》课文解读</a:t>
            </a:r>
            <a:endParaRPr lang="zh-CN" altLang="en-US" sz="3200" b="1" dirty="0">
              <a:latin typeface="+mn-ea"/>
              <a:ea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732790" y="1200150"/>
            <a:ext cx="7644765" cy="3514725"/>
          </a:xfrm>
        </p:spPr>
        <p:txBody>
          <a:bodyPr>
            <a:normAutofit/>
          </a:bodyPr>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4.诗歌结构：全诗分三章，采用了重章叠句的形式，每章都是前两句写景，三四句点明主题一追寻“在水一方”的“伊人”，五至八句描绘追寻的情状。三章又构成一个相对完整的时空序列。</a:t>
            </a:r>
            <a:endParaRPr lang="zh-CN" altLang="en-US" sz="2400">
              <a:latin typeface="楷体" panose="02010609060101010101" pitchFamily="49" charset="-122"/>
              <a:ea typeface="楷体" panose="02010609060101010101" pitchFamily="49" charset="-122"/>
              <a:cs typeface="楷体" panose="02010609060101010101" pitchFamily="49" charset="-122"/>
            </a:endParaRPr>
          </a:p>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5.语言特点：使用重章叠句表现手法。增强了诗歌的节奏感、音乐感，形成了回环往复的美。</a:t>
            </a:r>
            <a:endParaRPr lang="zh-CN" altLang="en-US" sz="2400">
              <a:latin typeface="楷体" panose="02010609060101010101" pitchFamily="49" charset="-122"/>
              <a:ea typeface="楷体" panose="02010609060101010101" pitchFamily="49" charset="-122"/>
              <a:cs typeface="楷体" panose="02010609060101010101" pitchFamily="49" charset="-122"/>
            </a:endParaRPr>
          </a:p>
        </p:txBody>
      </p:sp>
      <p:sp>
        <p:nvSpPr>
          <p:cNvPr id="5" name="标题 4"/>
          <p:cNvSpPr>
            <a:spLocks noGrp="1"/>
          </p:cNvSpPr>
          <p:nvPr>
            <p:ph type="title"/>
          </p:nvPr>
        </p:nvSpPr>
        <p:spPr>
          <a:xfrm>
            <a:off x="457200" y="216774"/>
            <a:ext cx="8229600" cy="857250"/>
          </a:xfrm>
        </p:spPr>
        <p:txBody>
          <a:bodyPr>
            <a:normAutofit/>
          </a:bodyPr>
          <a:p>
            <a:r>
              <a:rPr lang="zh-CN" altLang="en-US" sz="3200">
                <a:sym typeface="+mn-ea"/>
              </a:rPr>
              <a:t>《蒹葭</a:t>
            </a:r>
            <a:r>
              <a:rPr lang="zh-CN" altLang="en-US" sz="3200">
                <a:sym typeface="+mn-ea"/>
              </a:rPr>
              <a:t>》课文解读</a:t>
            </a:r>
            <a:endParaRPr lang="zh-CN" altLang="en-US" sz="3200" b="1" dirty="0">
              <a:latin typeface="+mn-ea"/>
              <a:ea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367155" y="1200150"/>
            <a:ext cx="6960870" cy="2907665"/>
          </a:xfrm>
        </p:spPr>
        <p:txBody>
          <a:bodyPr>
            <a:normAutofit/>
          </a:bodyPr>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1.年段特点：八年级的学生处于情感波动较大的年纪，情感充沛，同时又具有可塑性大、主动尝试、追求独立的特点。在诗歌教学中，可尝试让学生自主探究诗歌中的感情，表达自己的对诗歌的见解和认识，形成自己对抒情性诗歌独特的认知方式。</a:t>
            </a:r>
            <a:endParaRPr lang="zh-CN" altLang="en-US" sz="2400">
              <a:latin typeface="楷体" panose="02010609060101010101" pitchFamily="49" charset="-122"/>
              <a:ea typeface="楷体" panose="02010609060101010101" pitchFamily="49" charset="-122"/>
              <a:cs typeface="楷体" panose="02010609060101010101" pitchFamily="49" charset="-122"/>
            </a:endParaRPr>
          </a:p>
        </p:txBody>
      </p:sp>
      <p:sp>
        <p:nvSpPr>
          <p:cNvPr id="5" name="标题 4"/>
          <p:cNvSpPr>
            <a:spLocks noGrp="1"/>
          </p:cNvSpPr>
          <p:nvPr>
            <p:ph type="title"/>
          </p:nvPr>
        </p:nvSpPr>
        <p:spPr>
          <a:xfrm>
            <a:off x="457200" y="216774"/>
            <a:ext cx="8229600" cy="857250"/>
          </a:xfrm>
        </p:spPr>
        <p:txBody>
          <a:bodyPr>
            <a:normAutofit/>
          </a:bodyPr>
          <a:p>
            <a:r>
              <a:rPr lang="zh-CN" altLang="en-US" sz="3200" b="1" dirty="0">
                <a:latin typeface="+mn-ea"/>
                <a:ea typeface="+mn-ea"/>
              </a:rPr>
              <a:t>学情分析</a:t>
            </a:r>
            <a:endParaRPr lang="zh-CN" altLang="en-US" sz="3200" b="1" dirty="0">
              <a:latin typeface="+mn-ea"/>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367155" y="1200150"/>
            <a:ext cx="6960870" cy="2907665"/>
          </a:xfrm>
        </p:spPr>
        <p:txBody>
          <a:bodyPr>
            <a:normAutofit/>
          </a:bodyPr>
          <a:p>
            <a:pPr marL="0" indent="0">
              <a:buNone/>
            </a:pPr>
            <a:r>
              <a:rPr lang="zh-CN" altLang="en-US" sz="2400">
                <a:latin typeface="楷体" panose="02010609060101010101" pitchFamily="49" charset="-122"/>
                <a:ea typeface="楷体" panose="02010609060101010101" pitchFamily="49" charset="-122"/>
                <a:cs typeface="楷体" panose="02010609060101010101" pitchFamily="49" charset="-122"/>
              </a:rPr>
              <a:t>2.学习起点：八年级的学生已经学习过律诗、绝句及乐府诗歌，对诗歌的理解和赏析不陌生，但第一次接触《诗经》，对其自由的形式和充沛的情感都没有很明确的认知，需要铺垫《诗经》的有关知识，让学生提前对《诗经》的风格有所了解，为下面的教学打好情感基础。</a:t>
            </a:r>
            <a:endParaRPr lang="zh-CN" altLang="en-US" sz="2400">
              <a:latin typeface="楷体" panose="02010609060101010101" pitchFamily="49" charset="-122"/>
              <a:ea typeface="楷体" panose="02010609060101010101" pitchFamily="49" charset="-122"/>
              <a:cs typeface="楷体" panose="02010609060101010101" pitchFamily="49" charset="-122"/>
            </a:endParaRPr>
          </a:p>
        </p:txBody>
      </p:sp>
      <p:sp>
        <p:nvSpPr>
          <p:cNvPr id="5" name="标题 4"/>
          <p:cNvSpPr>
            <a:spLocks noGrp="1"/>
          </p:cNvSpPr>
          <p:nvPr>
            <p:ph type="title"/>
          </p:nvPr>
        </p:nvSpPr>
        <p:spPr>
          <a:xfrm>
            <a:off x="457200" y="216774"/>
            <a:ext cx="8229600" cy="857250"/>
          </a:xfrm>
        </p:spPr>
        <p:txBody>
          <a:bodyPr>
            <a:normAutofit/>
          </a:bodyPr>
          <a:p>
            <a:r>
              <a:rPr lang="zh-CN" altLang="en-US" sz="3200" b="1" dirty="0">
                <a:latin typeface="+mn-ea"/>
                <a:ea typeface="+mn-ea"/>
              </a:rPr>
              <a:t>学情分析</a:t>
            </a:r>
            <a:endParaRPr lang="zh-CN" altLang="en-US" sz="3200" b="1" dirty="0">
              <a:latin typeface="+mn-ea"/>
              <a:ea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34607"/>
            <a:ext cx="6043626" cy="508383"/>
          </a:xfrm>
        </p:spPr>
        <p:txBody>
          <a:bodyPr>
            <a:normAutofit fontScale="90000"/>
          </a:bodyPr>
          <a:lstStyle/>
          <a:p>
            <a:pPr algn="l"/>
            <a:r>
              <a:rPr lang="zh-CN" altLang="en-US" sz="3600" b="1" dirty="0" smtClean="0">
                <a:latin typeface="+mn-ea"/>
                <a:ea typeface="+mn-ea"/>
              </a:rPr>
              <a:t>教学三维目标</a:t>
            </a:r>
            <a:br>
              <a:rPr lang="zh-CN" altLang="en-US" dirty="0" smtClean="0"/>
            </a:br>
            <a:endParaRPr lang="zh-CN" altLang="en-US" dirty="0"/>
          </a:p>
        </p:txBody>
      </p:sp>
      <p:sp>
        <p:nvSpPr>
          <p:cNvPr id="3" name="内容占位符 2"/>
          <p:cNvSpPr>
            <a:spLocks noGrp="1"/>
          </p:cNvSpPr>
          <p:nvPr>
            <p:ph idx="1"/>
          </p:nvPr>
        </p:nvSpPr>
        <p:spPr>
          <a:xfrm>
            <a:off x="285720" y="1071552"/>
            <a:ext cx="8572560" cy="4071948"/>
          </a:xfrm>
        </p:spPr>
        <p:txBody>
          <a:bodyPr>
            <a:normAutofit fontScale="47500" lnSpcReduction="20000"/>
          </a:bodyPr>
          <a:lstStyle/>
          <a:p>
            <a:pPr>
              <a:lnSpc>
                <a:spcPct val="160000"/>
              </a:lnSpc>
              <a:buNone/>
            </a:pPr>
            <a:r>
              <a:rPr lang="en-US" sz="5100" dirty="0" smtClean="0"/>
              <a:t>  </a:t>
            </a:r>
            <a:r>
              <a:rPr lang="en-US" sz="5100" dirty="0" smtClean="0">
                <a:latin typeface="楷体" panose="02010609060101010101" pitchFamily="49" charset="-122"/>
                <a:ea typeface="楷体" panose="02010609060101010101" pitchFamily="49" charset="-122"/>
              </a:rPr>
              <a:t>1.</a:t>
            </a:r>
            <a:r>
              <a:rPr lang="zh-CN" altLang="en-US" sz="5100" dirty="0" smtClean="0">
                <a:latin typeface="楷体" panose="02010609060101010101" pitchFamily="49" charset="-122"/>
                <a:ea typeface="楷体" panose="02010609060101010101" pitchFamily="49" charset="-122"/>
              </a:rPr>
              <a:t>了解</a:t>
            </a:r>
            <a:r>
              <a:rPr lang="en-US" altLang="zh-CN" sz="5100" dirty="0" smtClean="0">
                <a:latin typeface="楷体" panose="02010609060101010101" pitchFamily="49" charset="-122"/>
                <a:ea typeface="楷体" panose="02010609060101010101" pitchFamily="49" charset="-122"/>
              </a:rPr>
              <a:t>《</a:t>
            </a:r>
            <a:r>
              <a:rPr lang="zh-CN" altLang="en-US" sz="5100" dirty="0" smtClean="0">
                <a:latin typeface="楷体" panose="02010609060101010101" pitchFamily="49" charset="-122"/>
                <a:ea typeface="楷体" panose="02010609060101010101" pitchFamily="49" charset="-122"/>
              </a:rPr>
              <a:t>诗经</a:t>
            </a:r>
            <a:r>
              <a:rPr lang="en-US" altLang="zh-CN" sz="5100" dirty="0" smtClean="0">
                <a:latin typeface="楷体" panose="02010609060101010101" pitchFamily="49" charset="-122"/>
                <a:ea typeface="楷体" panose="02010609060101010101" pitchFamily="49" charset="-122"/>
              </a:rPr>
              <a:t>》</a:t>
            </a:r>
            <a:r>
              <a:rPr lang="zh-CN" altLang="en-US" sz="5100" dirty="0" smtClean="0">
                <a:latin typeface="楷体" panose="02010609060101010101" pitchFamily="49" charset="-122"/>
                <a:ea typeface="楷体" panose="02010609060101010101" pitchFamily="49" charset="-122"/>
              </a:rPr>
              <a:t>的基本知识及其在中国文学史上的地位。</a:t>
            </a:r>
            <a:endParaRPr lang="en-US" altLang="zh-CN" sz="5100" dirty="0" smtClean="0">
              <a:latin typeface="楷体" panose="02010609060101010101" pitchFamily="49" charset="-122"/>
              <a:ea typeface="楷体" panose="02010609060101010101" pitchFamily="49" charset="-122"/>
            </a:endParaRPr>
          </a:p>
          <a:p>
            <a:pPr>
              <a:lnSpc>
                <a:spcPct val="160000"/>
              </a:lnSpc>
              <a:buNone/>
            </a:pPr>
            <a:r>
              <a:rPr lang="en-US" sz="5100" dirty="0" smtClean="0">
                <a:latin typeface="楷体" panose="02010609060101010101" pitchFamily="49" charset="-122"/>
                <a:ea typeface="楷体" panose="02010609060101010101" pitchFamily="49" charset="-122"/>
              </a:rPr>
              <a:t> 2.</a:t>
            </a:r>
            <a:r>
              <a:rPr lang="zh-CN" altLang="en-US" sz="5100" dirty="0" smtClean="0">
                <a:latin typeface="楷体" panose="02010609060101010101" pitchFamily="49" charset="-122"/>
                <a:ea typeface="楷体" panose="02010609060101010101" pitchFamily="49" charset="-122"/>
              </a:rPr>
              <a:t>通过诵读与合作探究，了解</a:t>
            </a:r>
            <a:r>
              <a:rPr lang="en-US" altLang="zh-CN" sz="5100" dirty="0" smtClean="0">
                <a:latin typeface="楷体" panose="02010609060101010101" pitchFamily="49" charset="-122"/>
                <a:ea typeface="楷体" panose="02010609060101010101" pitchFamily="49" charset="-122"/>
              </a:rPr>
              <a:t>《</a:t>
            </a:r>
            <a:r>
              <a:rPr lang="zh-CN" altLang="en-US" sz="5100" dirty="0" smtClean="0">
                <a:latin typeface="楷体" panose="02010609060101010101" pitchFamily="49" charset="-122"/>
                <a:ea typeface="楷体" panose="02010609060101010101" pitchFamily="49" charset="-122"/>
              </a:rPr>
              <a:t>诗经</a:t>
            </a:r>
            <a:r>
              <a:rPr lang="en-US" altLang="zh-CN" sz="5100" dirty="0" smtClean="0">
                <a:latin typeface="楷体" panose="02010609060101010101" pitchFamily="49" charset="-122"/>
                <a:ea typeface="楷体" panose="02010609060101010101" pitchFamily="49" charset="-122"/>
              </a:rPr>
              <a:t>》</a:t>
            </a:r>
            <a:r>
              <a:rPr lang="zh-CN" altLang="en-US" sz="5100" dirty="0" smtClean="0">
                <a:latin typeface="楷体" panose="02010609060101010101" pitchFamily="49" charset="-122"/>
                <a:ea typeface="楷体" panose="02010609060101010101" pitchFamily="49" charset="-122"/>
              </a:rPr>
              <a:t>重章叠句的特点；结合具体事例分析体会“赋、比、兴”的艺术表现手法。</a:t>
            </a:r>
            <a:endParaRPr lang="zh-CN" altLang="en-US" sz="5100" dirty="0" smtClean="0">
              <a:latin typeface="楷体" panose="02010609060101010101" pitchFamily="49" charset="-122"/>
              <a:ea typeface="楷体" panose="02010609060101010101" pitchFamily="49" charset="-122"/>
            </a:endParaRPr>
          </a:p>
          <a:p>
            <a:pPr>
              <a:lnSpc>
                <a:spcPct val="160000"/>
              </a:lnSpc>
              <a:buNone/>
            </a:pPr>
            <a:r>
              <a:rPr lang="en-US" sz="5100" dirty="0" smtClean="0">
                <a:latin typeface="楷体" panose="02010609060101010101" pitchFamily="49" charset="-122"/>
                <a:ea typeface="楷体" panose="02010609060101010101" pitchFamily="49" charset="-122"/>
              </a:rPr>
              <a:t> 3. </a:t>
            </a:r>
            <a:r>
              <a:rPr lang="zh-CN" altLang="en-US" sz="5100" dirty="0" smtClean="0">
                <a:latin typeface="楷体" panose="02010609060101010101" pitchFamily="49" charset="-122"/>
                <a:ea typeface="楷体" panose="02010609060101010101" pitchFamily="49" charset="-122"/>
              </a:rPr>
              <a:t>通过反复诵读和想象，把握两首诗歌的内在情韵，正确认识古代劳动人民对美好爱情的追求和向往，培养审美情趣，提高审美能力。</a:t>
            </a:r>
            <a:endParaRPr lang="zh-CN" altLang="en-US" sz="51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857257"/>
            <a:ext cx="6043626" cy="571485"/>
          </a:xfrm>
        </p:spPr>
        <p:txBody>
          <a:bodyPr>
            <a:normAutofit fontScale="90000"/>
          </a:bodyPr>
          <a:lstStyle/>
          <a:p>
            <a:pPr algn="l"/>
            <a:r>
              <a:rPr lang="zh-CN" altLang="en-US" sz="3600" b="1" dirty="0" smtClean="0">
                <a:latin typeface="+mn-ea"/>
                <a:ea typeface="+mn-ea"/>
              </a:rPr>
              <a:t>教学重点、难点</a:t>
            </a:r>
            <a:br>
              <a:rPr lang="zh-CN" altLang="en-US" sz="3600" b="1" dirty="0" smtClean="0">
                <a:latin typeface="+mn-ea"/>
                <a:ea typeface="+mn-ea"/>
              </a:rPr>
            </a:br>
            <a:br>
              <a:rPr lang="zh-CN" altLang="en-US" dirty="0" smtClean="0"/>
            </a:br>
            <a:endParaRPr lang="zh-CN" altLang="en-US" dirty="0"/>
          </a:p>
        </p:txBody>
      </p:sp>
      <p:sp>
        <p:nvSpPr>
          <p:cNvPr id="3" name="内容占位符 2"/>
          <p:cNvSpPr>
            <a:spLocks noGrp="1"/>
          </p:cNvSpPr>
          <p:nvPr>
            <p:ph idx="1"/>
          </p:nvPr>
        </p:nvSpPr>
        <p:spPr>
          <a:xfrm>
            <a:off x="285720" y="1214428"/>
            <a:ext cx="8572560" cy="3071834"/>
          </a:xfrm>
        </p:spPr>
        <p:txBody>
          <a:bodyPr>
            <a:normAutofit/>
          </a:bodyPr>
          <a:lstStyle/>
          <a:p>
            <a:pPr>
              <a:lnSpc>
                <a:spcPct val="150000"/>
              </a:lnSpc>
              <a:buNone/>
            </a:pPr>
            <a:r>
              <a:rPr lang="zh-CN" altLang="en-US" sz="2400" dirty="0" smtClean="0">
                <a:latin typeface="楷体" panose="02010609060101010101" pitchFamily="49" charset="-122"/>
                <a:ea typeface="楷体" panose="02010609060101010101" pitchFamily="49" charset="-122"/>
              </a:rPr>
              <a:t>重点：</a:t>
            </a:r>
            <a:r>
              <a:rPr lang="en-US" altLang="en-US"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通过反复诵读和想象，把握两首诗歌的内在情韵，正确认识古代劳动人民对美好爱情的追求和向往，培养审美情趣，提高审美能力。</a:t>
            </a:r>
            <a:endParaRPr lang="en-US" altLang="zh-CN" sz="2400" dirty="0" smtClean="0">
              <a:latin typeface="楷体" panose="02010609060101010101" pitchFamily="49" charset="-122"/>
              <a:ea typeface="楷体" panose="02010609060101010101" pitchFamily="49" charset="-122"/>
            </a:endParaRPr>
          </a:p>
          <a:p>
            <a:pPr>
              <a:lnSpc>
                <a:spcPct val="150000"/>
              </a:lnSpc>
              <a:buNone/>
            </a:pPr>
            <a:r>
              <a:rPr lang="zh-CN" altLang="en-US" sz="2400" dirty="0" smtClean="0">
                <a:latin typeface="楷体" panose="02010609060101010101" pitchFamily="49" charset="-122"/>
                <a:ea typeface="楷体" panose="02010609060101010101" pitchFamily="49" charset="-122"/>
              </a:rPr>
              <a:t>难点：通过诵读与合作探究，了解</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诗经</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重章叠句的特点；结合具体事例分析体会“赋、比、兴”的艺术表现手法。</a:t>
            </a:r>
            <a:endParaRPr lang="zh-CN" altLang="en-US" sz="2400" dirty="0" smtClean="0">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Fan</Template>
  <TotalTime>0</TotalTime>
  <Words>3859</Words>
  <Application>WPS 演示</Application>
  <PresentationFormat>全屏显示(16:9)</PresentationFormat>
  <Paragraphs>280</Paragraphs>
  <Slides>38</Slides>
  <Notes>19</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38</vt:i4>
      </vt:variant>
    </vt:vector>
  </HeadingPairs>
  <TitlesOfParts>
    <vt:vector size="55" baseType="lpstr">
      <vt:lpstr>Arial</vt:lpstr>
      <vt:lpstr>宋体</vt:lpstr>
      <vt:lpstr>Wingdings</vt:lpstr>
      <vt:lpstr>Wingdings 2</vt:lpstr>
      <vt:lpstr>Arial</vt:lpstr>
      <vt:lpstr>楷体</vt:lpstr>
      <vt:lpstr>Gulim</vt:lpstr>
      <vt:lpstr>Malgun Gothic</vt:lpstr>
      <vt:lpstr>Franklin Gothic Book</vt:lpstr>
      <vt:lpstr>黑体</vt:lpstr>
      <vt:lpstr>微软雅黑</vt:lpstr>
      <vt:lpstr>Arial Unicode MS</vt:lpstr>
      <vt:lpstr>Franklin Gothic Medium</vt:lpstr>
      <vt:lpstr>Wingdings</vt:lpstr>
      <vt:lpstr>Calibri</vt:lpstr>
      <vt:lpstr>新宋体</vt:lpstr>
      <vt:lpstr>暗香扑面</vt:lpstr>
      <vt:lpstr>PowerPoint 演示文稿</vt:lpstr>
      <vt:lpstr>第一课时    关雎</vt:lpstr>
      <vt:lpstr>《关雎》课文解读</vt:lpstr>
      <vt:lpstr>《关雎》课文解读</vt:lpstr>
      <vt:lpstr>《蒹葭》课文解读</vt:lpstr>
      <vt:lpstr>《蒹葭》课文解读</vt:lpstr>
      <vt:lpstr>学情分析</vt:lpstr>
      <vt:lpstr>教学三维目标 </vt:lpstr>
      <vt:lpstr>教学重点、难点  </vt:lpstr>
      <vt:lpstr>教学重点、难点  </vt:lpstr>
      <vt:lpstr>第一课时    关雎</vt:lpstr>
      <vt:lpstr>二、朗读诗歌，整体感知  1．初读全诗——感受韵律与节奏</vt:lpstr>
      <vt:lpstr>1．初读全诗——感受韵律与节奏 </vt:lpstr>
      <vt:lpstr>1．初读全诗——感受韵律与节奏 </vt:lpstr>
      <vt:lpstr>2．品读全诗——品味诗中情感 </vt:lpstr>
      <vt:lpstr>2．品读全诗——品味诗中情感 </vt:lpstr>
      <vt:lpstr>2．品读全诗——品味诗中情感 </vt:lpstr>
      <vt:lpstr>2．品读全诗——品味诗中情感 </vt:lpstr>
      <vt:lpstr>（三）品读全诗，鉴赏艺术手法</vt:lpstr>
      <vt:lpstr>PowerPoint 演示文稿</vt:lpstr>
      <vt:lpstr>PowerPoint 演示文稿</vt:lpstr>
      <vt:lpstr>第二课时    蒹葭</vt:lpstr>
      <vt:lpstr>二、感受《诗经》特点和表现手法</vt:lpstr>
      <vt:lpstr>二、感受《诗经》特点和表现手法</vt:lpstr>
      <vt:lpstr>二、感受《诗经》特点和表现手法</vt:lpstr>
      <vt:lpstr>二、感受《诗经》特点和表现手法</vt:lpstr>
      <vt:lpstr>三、品读诗歌，明确情景关系</vt:lpstr>
      <vt:lpstr>三、品读诗歌，明确情景关系</vt:lpstr>
      <vt:lpstr>三、品读诗歌，明确情景关系</vt:lpstr>
      <vt:lpstr>三、品读诗歌，明确情景关系</vt:lpstr>
      <vt:lpstr>四、对诗歌主题的探讨</vt:lpstr>
      <vt:lpstr>五、总结收获，明确《诗经》特点</vt:lpstr>
      <vt:lpstr>六、布置课后练习</vt:lpstr>
      <vt:lpstr>PowerPoint 演示文稿</vt:lpstr>
      <vt:lpstr>五、总结收获，明确《诗经》特点</vt:lpstr>
      <vt:lpstr>教学反思</vt:lpstr>
      <vt:lpstr>教学反思</vt:lpstr>
      <vt:lpstr>教学反思</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dbc</dc:creator>
  <cp:lastModifiedBy>hr</cp:lastModifiedBy>
  <cp:revision>55</cp:revision>
  <dcterms:created xsi:type="dcterms:W3CDTF">2019-04-23T03:17:00Z</dcterms:created>
  <dcterms:modified xsi:type="dcterms:W3CDTF">2019-05-25T16:07:14Z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2052-11.1.0.8567</vt:lpwstr>
  </property>
</Properties>
</file>