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993" r:id="rId2"/>
  </p:sldMasterIdLst>
  <p:handoutMasterIdLst>
    <p:handoutMasterId r:id="rId26"/>
  </p:handoutMasterIdLst>
  <p:sldIdLst>
    <p:sldId id="507" r:id="rId3"/>
    <p:sldId id="443" r:id="rId4"/>
    <p:sldId id="455" r:id="rId5"/>
    <p:sldId id="508" r:id="rId6"/>
    <p:sldId id="509" r:id="rId7"/>
    <p:sldId id="510" r:id="rId8"/>
    <p:sldId id="459" r:id="rId9"/>
    <p:sldId id="511" r:id="rId10"/>
    <p:sldId id="512" r:id="rId11"/>
    <p:sldId id="513" r:id="rId12"/>
    <p:sldId id="514" r:id="rId13"/>
    <p:sldId id="464" r:id="rId14"/>
    <p:sldId id="465" r:id="rId15"/>
    <p:sldId id="516" r:id="rId16"/>
    <p:sldId id="523" r:id="rId17"/>
    <p:sldId id="515" r:id="rId18"/>
    <p:sldId id="517" r:id="rId19"/>
    <p:sldId id="518" r:id="rId20"/>
    <p:sldId id="519" r:id="rId21"/>
    <p:sldId id="520" r:id="rId22"/>
    <p:sldId id="521" r:id="rId23"/>
    <p:sldId id="522" r:id="rId24"/>
    <p:sldId id="483" r:id="rId25"/>
  </p:sldIdLst>
  <p:sldSz cx="9144000" cy="5143500" type="screen16x9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B3F6B0"/>
    <a:srgbClr val="66FF33"/>
    <a:srgbClr val="CCFF66"/>
    <a:srgbClr val="008000"/>
    <a:srgbClr val="006600"/>
    <a:srgbClr val="00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-4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44DA9437-3F33-40AD-AD5A-DD285EED73F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0A692CE6-5EE7-4378-9817-94F92BC2220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9268" name="Rectangle 4">
            <a:extLst>
              <a:ext uri="{FF2B5EF4-FFF2-40B4-BE49-F238E27FC236}">
                <a16:creationId xmlns:a16="http://schemas.microsoft.com/office/drawing/2014/main" id="{11893190-B7E0-4476-A8B2-2068217904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9269" name="Rectangle 5">
            <a:extLst>
              <a:ext uri="{FF2B5EF4-FFF2-40B4-BE49-F238E27FC236}">
                <a16:creationId xmlns:a16="http://schemas.microsoft.com/office/drawing/2014/main" id="{7E4D8313-F287-4E5B-A3BA-75FF956D038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9669E62-1C7C-4A4C-AAC9-9649ED4275C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9A0D04-CE35-4DF0-925A-A71018901B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AA1A8-D888-49EF-8BB7-67FA53AB85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148F66-C0C0-44E5-BE61-E2842683DA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E0F69-B1DD-463E-81E4-50FAB16FCC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2847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9A0D04-CE35-4DF0-925A-A71018901B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AA1A8-D888-49EF-8BB7-67FA53AB85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148F66-C0C0-44E5-BE61-E2842683DA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CD51E-2D86-40E2-95D8-F523D38E9F9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867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9A0D04-CE35-4DF0-925A-A71018901B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AA1A8-D888-49EF-8BB7-67FA53AB85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148F66-C0C0-44E5-BE61-E2842683DA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79954-0996-435D-92B5-9CA13259FE2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9170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3">
            <a:extLst>
              <a:ext uri="{FF2B5EF4-FFF2-40B4-BE49-F238E27FC236}">
                <a16:creationId xmlns:a16="http://schemas.microsoft.com/office/drawing/2014/main" id="{A81C5670-E294-4899-B6B3-FB3F5928C7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1110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F419B4-FC8C-487B-86FA-043983961A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CEE26C-FFF4-4918-8794-32E0EC760F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F80EEE-176F-461D-8EC8-5E0AB6F4F5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101C6-387F-4C4E-8758-E7F9E273E0E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5929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F419B4-FC8C-487B-86FA-043983961A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CEE26C-FFF4-4918-8794-32E0EC760F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F80EEE-176F-461D-8EC8-5E0AB6F4F5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E870C-B26D-4630-8769-EA0A7B8D00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7001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F419B4-FC8C-487B-86FA-043983961A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CEE26C-FFF4-4918-8794-32E0EC760F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F80EEE-176F-461D-8EC8-5E0AB6F4F5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5716A-E769-4E23-8BF4-5072747624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11313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F419B4-FC8C-487B-86FA-043983961A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CEE26C-FFF4-4918-8794-32E0EC760F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F80EEE-176F-461D-8EC8-5E0AB6F4F5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B002A-9F77-4759-90A8-FDAE0F002A8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28621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DF419B4-FC8C-487B-86FA-043983961A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7CEE26C-FFF4-4918-8794-32E0EC760F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AF80EEE-176F-461D-8EC8-5E0AB6F4F5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05B4D-A391-4A51-AF34-CAF7DD5616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70977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DF419B4-FC8C-487B-86FA-043983961A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7CEE26C-FFF4-4918-8794-32E0EC760F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AF80EEE-176F-461D-8EC8-5E0AB6F4F5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C6C68-9CBF-474B-AE31-764AE046B7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18709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DF419B4-FC8C-487B-86FA-043983961A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7CEE26C-FFF4-4918-8794-32E0EC760F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AF80EEE-176F-461D-8EC8-5E0AB6F4F5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2871E-AC07-4ADA-890E-4452060DE9F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9698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9A0D04-CE35-4DF0-925A-A71018901B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AA1A8-D888-49EF-8BB7-67FA53AB85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148F66-C0C0-44E5-BE61-E2842683DA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420AE-6D7F-4E36-BEA1-AE384BC2E7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85427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F419B4-FC8C-487B-86FA-043983961A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CEE26C-FFF4-4918-8794-32E0EC760F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F80EEE-176F-461D-8EC8-5E0AB6F4F5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5C501-BD0B-452C-BC98-C695474FE0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72595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F419B4-FC8C-487B-86FA-043983961A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CEE26C-FFF4-4918-8794-32E0EC760F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F80EEE-176F-461D-8EC8-5E0AB6F4F5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FB110-308E-40FF-B55D-DBAD5CEC63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17530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F419B4-FC8C-487B-86FA-043983961A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CEE26C-FFF4-4918-8794-32E0EC760F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F80EEE-176F-461D-8EC8-5E0AB6F4F5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43ECE-4E87-49D3-B75D-F69A246C92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913010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F419B4-FC8C-487B-86FA-043983961A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CEE26C-FFF4-4918-8794-32E0EC760F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F80EEE-176F-461D-8EC8-5E0AB6F4F5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F97CB-0612-48A4-BE46-B674CB3ED5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91523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3">
            <a:extLst>
              <a:ext uri="{FF2B5EF4-FFF2-40B4-BE49-F238E27FC236}">
                <a16:creationId xmlns:a16="http://schemas.microsoft.com/office/drawing/2014/main" id="{3E9EC0D0-64A0-47EB-BF63-5F33B34104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4909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9A0D04-CE35-4DF0-925A-A71018901B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AA1A8-D888-49EF-8BB7-67FA53AB85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148F66-C0C0-44E5-BE61-E2842683DA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F014B-6DE2-4DD3-8A12-321DC3A3AAF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6493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9A0D04-CE35-4DF0-925A-A71018901B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AA1A8-D888-49EF-8BB7-67FA53AB85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148F66-C0C0-44E5-BE61-E2842683DA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AF441-3D5D-4544-93C5-1CBBDEC034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4186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A9A0D04-CE35-4DF0-925A-A71018901B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F1AA1A8-D888-49EF-8BB7-67FA53AB85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3148F66-C0C0-44E5-BE61-E2842683DA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9E240-5E88-406E-B6F8-48798663C2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8611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A9A0D04-CE35-4DF0-925A-A71018901B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F1AA1A8-D888-49EF-8BB7-67FA53AB85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3148F66-C0C0-44E5-BE61-E2842683DA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1B1A1-0FCA-42C5-A304-BBB8DF5F1E1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1294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A9A0D04-CE35-4DF0-925A-A71018901B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F1AA1A8-D888-49EF-8BB7-67FA53AB85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3148F66-C0C0-44E5-BE61-E2842683DA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8590A-E171-4265-BB32-72CB3EBEE9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1228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9A0D04-CE35-4DF0-925A-A71018901B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AA1A8-D888-49EF-8BB7-67FA53AB85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148F66-C0C0-44E5-BE61-E2842683DA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F6ED2-81DD-457E-A9C9-18E6B75DD7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9061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9A0D04-CE35-4DF0-925A-A71018901B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AA1A8-D888-49EF-8BB7-67FA53AB85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148F66-C0C0-44E5-BE61-E2842683DA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7A894-2B6A-4929-85C2-602529F8960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1064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CA9A0D04-CE35-4DF0-925A-A71018901BA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7525" name="Rectangle 5">
            <a:extLst>
              <a:ext uri="{FF2B5EF4-FFF2-40B4-BE49-F238E27FC236}">
                <a16:creationId xmlns:a16="http://schemas.microsoft.com/office/drawing/2014/main" id="{9F1AA1A8-D888-49EF-8BB7-67FA53AB85D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E3148F66-C0C0-44E5-BE61-E2842683DAF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5C8F47E-C6C3-4DAD-A1C1-6241FF59B3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91" r:id="rId2"/>
    <p:sldLayoutId id="2147484192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198" r:id="rId9"/>
    <p:sldLayoutId id="2147484199" r:id="rId10"/>
    <p:sldLayoutId id="2147484200" r:id="rId11"/>
    <p:sldLayoutId id="21474842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6DF419B4-FC8C-487B-86FA-043983961A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7525" name="Rectangle 5">
            <a:extLst>
              <a:ext uri="{FF2B5EF4-FFF2-40B4-BE49-F238E27FC236}">
                <a16:creationId xmlns:a16="http://schemas.microsoft.com/office/drawing/2014/main" id="{37CEE26C-FFF4-4918-8794-32E0EC760F5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6AF80EEE-176F-461D-8EC8-5E0AB6F4F50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182594B-932C-4141-BA1C-813975D32B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  <p:sldLayoutId id="214748421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内容占位符 2"/>
          <p:cNvSpPr>
            <a:spLocks noGrp="1" noChangeArrowheads="1"/>
          </p:cNvSpPr>
          <p:nvPr>
            <p:ph idx="1"/>
          </p:nvPr>
        </p:nvSpPr>
        <p:spPr>
          <a:xfrm>
            <a:off x="3151188" y="1654175"/>
            <a:ext cx="2774950" cy="1233488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sz="6000" smtClean="0">
                <a:latin typeface="黑体" panose="02010609060101010101" pitchFamily="49" charset="-122"/>
                <a:ea typeface="黑体" panose="02010609060101010101" pitchFamily="49" charset="-122"/>
              </a:rPr>
              <a:t>昆虫记</a:t>
            </a:r>
          </a:p>
        </p:txBody>
      </p:sp>
      <p:sp>
        <p:nvSpPr>
          <p:cNvPr id="6147" name="TextBox 12"/>
          <p:cNvSpPr>
            <a:spLocks noChangeArrowheads="1"/>
          </p:cNvSpPr>
          <p:nvPr/>
        </p:nvSpPr>
        <p:spPr bwMode="auto">
          <a:xfrm>
            <a:off x="428625" y="268288"/>
            <a:ext cx="414337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zh-CN" sz="210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黑体" panose="02010609060101010101" pitchFamily="49" charset="-122"/>
              </a:rPr>
              <a:t>部编版</a:t>
            </a:r>
            <a:r>
              <a:rPr lang="zh-CN" altLang="en-US" sz="210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黑体" panose="02010609060101010101" pitchFamily="49" charset="-122"/>
              </a:rPr>
              <a:t>教材初中</a:t>
            </a:r>
            <a:r>
              <a:rPr lang="zh-CN" altLang="zh-CN" sz="210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黑体" panose="02010609060101010101" pitchFamily="49" charset="-122"/>
              </a:rPr>
              <a:t>语文</a:t>
            </a:r>
            <a:r>
              <a:rPr lang="zh-CN" altLang="en-US" sz="210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黑体" panose="02010609060101010101" pitchFamily="49" charset="-122"/>
              </a:rPr>
              <a:t>八</a:t>
            </a:r>
            <a:r>
              <a:rPr lang="zh-CN" altLang="zh-CN" sz="210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黑体" panose="02010609060101010101" pitchFamily="49" charset="-122"/>
              </a:rPr>
              <a:t>年级</a:t>
            </a:r>
            <a:r>
              <a:rPr lang="zh-CN" altLang="en-US" sz="210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黑体" panose="02010609060101010101" pitchFamily="49" charset="-122"/>
              </a:rPr>
              <a:t>上</a:t>
            </a:r>
            <a:r>
              <a:rPr lang="zh-CN" altLang="zh-CN" sz="210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黑体" panose="02010609060101010101" pitchFamily="49" charset="-122"/>
              </a:rPr>
              <a:t>册</a:t>
            </a:r>
            <a:endParaRPr lang="en-US" altLang="zh-CN" sz="2100">
              <a:solidFill>
                <a:srgbClr val="00000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黑体" panose="02010609060101010101" pitchFamily="49" charset="-122"/>
            </a:endParaRPr>
          </a:p>
        </p:txBody>
      </p:sp>
      <p:pic>
        <p:nvPicPr>
          <p:cNvPr id="6148" name="图片 2" descr="bc8f6a960de0e363b4389e78bb6ef1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409700"/>
            <a:ext cx="1708150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矩形 1"/>
          <p:cNvSpPr>
            <a:spLocks noChangeArrowheads="1"/>
          </p:cNvSpPr>
          <p:nvPr/>
        </p:nvSpPr>
        <p:spPr bwMode="auto">
          <a:xfrm>
            <a:off x="2773363" y="2978150"/>
            <a:ext cx="3878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zh-CN" sz="180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黑体" panose="02010609060101010101" pitchFamily="49" charset="-122"/>
              </a:rPr>
              <a:t>杭州市余杭区闲林中学</a:t>
            </a:r>
            <a:r>
              <a:rPr lang="en-US" altLang="zh-CN" sz="180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黑体" panose="02010609060101010101" pitchFamily="49" charset="-122"/>
              </a:rPr>
              <a:t>     </a:t>
            </a:r>
            <a:r>
              <a:rPr lang="zh-CN" altLang="zh-CN" sz="180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黑体" panose="02010609060101010101" pitchFamily="49" charset="-122"/>
              </a:rPr>
              <a:t> 何江平</a:t>
            </a:r>
          </a:p>
        </p:txBody>
      </p:sp>
      <p:pic>
        <p:nvPicPr>
          <p:cNvPr id="6150" name="Picture 3" descr="C:\Users\Administrator\Desktop\u=1750340354,904196475&amp;fm=26&amp;gp=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201802">
            <a:off x="7694613" y="3848100"/>
            <a:ext cx="1068387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图片 2" descr="d916edaa0a64bcc088f0fe69d899ce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7425" y="3786188"/>
            <a:ext cx="14874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内容占位符 5"/>
          <p:cNvSpPr>
            <a:spLocks noGrp="1" noChangeArrowheads="1"/>
          </p:cNvSpPr>
          <p:nvPr>
            <p:ph idx="1"/>
          </p:nvPr>
        </p:nvSpPr>
        <p:spPr>
          <a:xfrm>
            <a:off x="285750" y="1285875"/>
            <a:ext cx="8358188" cy="3394075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sz="2400" smtClean="0">
                <a:latin typeface="楷体" panose="02010609060101010101" pitchFamily="49" charset="-122"/>
                <a:ea typeface="楷体" panose="02010609060101010101" pitchFamily="49" charset="-122"/>
              </a:rPr>
              <a:t>三、作品内容及其地位意义</a:t>
            </a:r>
            <a:endParaRPr lang="zh-CN" altLang="en-US" sz="200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zh-CN" sz="2000" smtClean="0"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endParaRPr lang="zh-CN" altLang="en-US" sz="200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smtClean="0"/>
          </a:p>
        </p:txBody>
      </p:sp>
      <p:sp>
        <p:nvSpPr>
          <p:cNvPr id="9" name="矩形: 圆角 5">
            <a:extLst>
              <a:ext uri="{FF2B5EF4-FFF2-40B4-BE49-F238E27FC236}">
                <a16:creationId xmlns:a16="http://schemas.microsoft.com/office/drawing/2014/main" id="{609F6E4C-1286-49EB-BBD8-E1ABB886762D}"/>
              </a:ext>
            </a:extLst>
          </p:cNvPr>
          <p:cNvSpPr/>
          <p:nvPr/>
        </p:nvSpPr>
        <p:spPr>
          <a:xfrm>
            <a:off x="857250" y="3500438"/>
            <a:ext cx="6429375" cy="727075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    心理学的创导人，动物诺贝尔文学奖候选人。</a:t>
            </a:r>
            <a:endParaRPr lang="zh-CN" altLang="en-US" sz="20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0" name="矩形: 圆角 5">
            <a:extLst>
              <a:ext uri="{FF2B5EF4-FFF2-40B4-BE49-F238E27FC236}">
                <a16:creationId xmlns:a16="http://schemas.microsoft.com/office/drawing/2014/main" id="{262C7D7B-2C2F-43BD-AE7F-86404695DBBF}"/>
              </a:ext>
            </a:extLst>
          </p:cNvPr>
          <p:cNvSpPr/>
          <p:nvPr/>
        </p:nvSpPr>
        <p:spPr>
          <a:xfrm>
            <a:off x="857250" y="2000250"/>
            <a:ext cx="6429375" cy="1012825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altLang="zh-CN" sz="2000" kern="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    《</a:t>
            </a:r>
            <a:r>
              <a:rPr lang="zh-CN" altLang="en-US" sz="2000" kern="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昆虫记</a:t>
            </a:r>
            <a:r>
              <a:rPr lang="en-US" altLang="zh-CN" sz="2000" kern="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en-US" sz="2000" kern="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不仅是一部研究昆虫的科学巨著，同时也是一部讴歌生命的宏伟诗篇，透过昆虫世界折射出社会、人生。</a:t>
            </a:r>
            <a:endParaRPr lang="zh-CN" altLang="en-US" sz="20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5366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一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图片 2" descr="d916edaa0a64bcc088f0fe69d899ce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5" y="3933825"/>
            <a:ext cx="1252538" cy="78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组合 9"/>
          <p:cNvGrpSpPr>
            <a:grpSpLocks/>
          </p:cNvGrpSpPr>
          <p:nvPr/>
        </p:nvGrpSpPr>
        <p:grpSpPr bwMode="auto">
          <a:xfrm>
            <a:off x="1000125" y="1643063"/>
            <a:ext cx="6643688" cy="2286000"/>
            <a:chOff x="1097868" y="2483950"/>
            <a:chExt cx="4572000" cy="1755175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8CE4B7B1-AF9F-4928-BE64-CF95E2586BCD}"/>
                </a:ext>
              </a:extLst>
            </p:cNvPr>
            <p:cNvSpPr/>
            <p:nvPr/>
          </p:nvSpPr>
          <p:spPr>
            <a:xfrm>
              <a:off x="1097868" y="2648497"/>
              <a:ext cx="4572000" cy="134685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eaLnBrk="1" hangingPunct="1">
                <a:lnSpc>
                  <a:spcPct val="150000"/>
                </a:lnSpc>
                <a:defRPr/>
              </a:pPr>
              <a:r>
                <a:rPr lang="zh-CN" altLang="en-US" sz="2400" kern="0" dirty="0">
                  <a:latin typeface="楷体" pitchFamily="49" charset="-122"/>
                  <a:ea typeface="楷体" pitchFamily="49" charset="-122"/>
                </a:rPr>
                <a:t>    借助前言、后记或者附录中有关作家作品的介绍，了解作家的生平事迹、科学成就和全书的大致内容，为阅读整本书做些准备。 </a:t>
              </a:r>
              <a:endParaRPr lang="zh-CN" altLang="en-US" sz="2000" dirty="0">
                <a:latin typeface="Arial" charset="0"/>
              </a:endParaRPr>
            </a:p>
          </p:txBody>
        </p:sp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E2810734-90BB-4F3E-86AE-2B99916CAC73}"/>
                </a:ext>
              </a:extLst>
            </p:cNvPr>
            <p:cNvSpPr/>
            <p:nvPr/>
          </p:nvSpPr>
          <p:spPr>
            <a:xfrm>
              <a:off x="1115348" y="2483950"/>
              <a:ext cx="4537041" cy="1755175"/>
            </a:xfrm>
            <a:prstGeom prst="roundRect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zh-CN" altLang="en-US"/>
            </a:p>
          </p:txBody>
        </p:sp>
      </p:grp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一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图片 2" descr="d916edaa0a64bcc088f0fe69d899ce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3214688"/>
            <a:ext cx="2395538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内容占位符 5"/>
          <p:cNvSpPr>
            <a:spLocks noGrp="1" noChangeArrowheads="1"/>
          </p:cNvSpPr>
          <p:nvPr>
            <p:ph idx="1"/>
          </p:nvPr>
        </p:nvSpPr>
        <p:spPr>
          <a:xfrm>
            <a:off x="285750" y="1500188"/>
            <a:ext cx="8229600" cy="3394075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r>
              <a:rPr lang="zh-CN" altLang="en-US" sz="2400" smtClean="0">
                <a:latin typeface="楷体" panose="02010609060101010101" pitchFamily="49" charset="-122"/>
                <a:ea typeface="楷体" panose="02010609060101010101" pitchFamily="49" charset="-122"/>
              </a:rPr>
              <a:t>      “没有充满言之无物的公式，一知半解的瞎扯，而是准确地描述观察到的事实，一点儿不多，一点儿不少。”</a:t>
            </a:r>
            <a:endParaRPr lang="en-US" altLang="zh-CN" sz="2400" smtClean="0">
              <a:solidFill>
                <a:srgbClr val="0066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r">
              <a:buFontTx/>
              <a:buNone/>
            </a:pPr>
            <a:r>
              <a:rPr lang="en-US" altLang="zh-CN" sz="2400" smtClean="0">
                <a:latin typeface="楷体" panose="02010609060101010101" pitchFamily="49" charset="-122"/>
                <a:ea typeface="楷体" panose="02010609060101010101" pitchFamily="49" charset="-122"/>
              </a:rPr>
              <a:t>——《</a:t>
            </a:r>
            <a:r>
              <a:rPr lang="zh-CN" altLang="en-US" sz="2400" smtClean="0">
                <a:latin typeface="楷体" panose="02010609060101010101" pitchFamily="49" charset="-122"/>
                <a:ea typeface="楷体" panose="02010609060101010101" pitchFamily="49" charset="-122"/>
              </a:rPr>
              <a:t>昆虫记</a:t>
            </a:r>
            <a:r>
              <a:rPr lang="en-US" altLang="zh-CN" sz="240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endParaRPr lang="zh-CN" altLang="en-US" sz="240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Tx/>
              <a:buNone/>
            </a:pPr>
            <a:endParaRPr lang="zh-CN" altLang="en-US" sz="240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smtClean="0"/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二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内容占位符 7">
            <a:extLst>
              <a:ext uri="{FF2B5EF4-FFF2-40B4-BE49-F238E27FC236}">
                <a16:creationId xmlns:a16="http://schemas.microsoft.com/office/drawing/2014/main" id="{F8F1FC26-3A77-469E-BD22-9C4ACDBE3BE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786063" y="785813"/>
          <a:ext cx="3500437" cy="3857625"/>
        </p:xfrm>
        <a:graphic>
          <a:graphicData uri="http://schemas.openxmlformats.org/drawingml/2006/table">
            <a:tbl>
              <a:tblPr/>
              <a:tblGrid>
                <a:gridCol w="3500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438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b="1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华文楷体" panose="02010600040101010101" pitchFamily="2" charset="-122"/>
                          <a:ea typeface="华文楷体" panose="02010600040101010101" pitchFamily="2" charset="-122"/>
                          <a:cs typeface="宋体"/>
                        </a:rPr>
                        <a:t>昆虫知识卡</a:t>
                      </a:r>
                      <a:endParaRPr lang="zh-CN" sz="1800" dirty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华文楷体" panose="02010600040101010101" pitchFamily="2" charset="-122"/>
                        <a:ea typeface="华文楷体" panose="02010600040101010101" pitchFamily="2" charset="-122"/>
                        <a:cs typeface="Arial Unicode M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F6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1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华文楷体" panose="02010600040101010101" pitchFamily="2" charset="-122"/>
                          <a:ea typeface="华文楷体" panose="02010600040101010101" pitchFamily="2" charset="-122"/>
                          <a:cs typeface="宋体"/>
                        </a:rPr>
                        <a:t>外形（可以动笔画一画吗）</a:t>
                      </a:r>
                      <a:endParaRPr lang="zh-CN" sz="1800" dirty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华文楷体" panose="02010600040101010101" pitchFamily="2" charset="-122"/>
                        <a:ea typeface="华文楷体" panose="02010600040101010101" pitchFamily="2" charset="-122"/>
                        <a:cs typeface="Arial Unicode M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F6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华文楷体" panose="02010600040101010101" pitchFamily="2" charset="-122"/>
                          <a:ea typeface="华文楷体" panose="02010600040101010101" pitchFamily="2" charset="-122"/>
                          <a:cs typeface="宋体"/>
                        </a:rPr>
                        <a:t>习性</a:t>
                      </a:r>
                      <a:endParaRPr lang="zh-CN" sz="1800" dirty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华文楷体" panose="02010600040101010101" pitchFamily="2" charset="-122"/>
                        <a:ea typeface="华文楷体" panose="02010600040101010101" pitchFamily="2" charset="-122"/>
                        <a:cs typeface="Arial Unicode M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F6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1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华文楷体" panose="02010600040101010101" pitchFamily="2" charset="-122"/>
                          <a:ea typeface="华文楷体" panose="02010600040101010101" pitchFamily="2" charset="-122"/>
                          <a:cs typeface="宋体"/>
                        </a:rPr>
                        <a:t>嗜好</a:t>
                      </a:r>
                      <a:endParaRPr lang="zh-CN" sz="1800" dirty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华文楷体" panose="02010600040101010101" pitchFamily="2" charset="-122"/>
                        <a:ea typeface="华文楷体" panose="02010600040101010101" pitchFamily="2" charset="-122"/>
                        <a:cs typeface="Arial Unicode M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F6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1833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华文楷体" panose="02010600040101010101" pitchFamily="2" charset="-122"/>
                          <a:ea typeface="华文楷体" panose="02010600040101010101" pitchFamily="2" charset="-122"/>
                          <a:cs typeface="宋体"/>
                        </a:rPr>
                        <a:t>你的发现</a:t>
                      </a:r>
                      <a:endParaRPr lang="zh-CN" sz="1800" dirty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华文楷体" panose="02010600040101010101" pitchFamily="2" charset="-122"/>
                        <a:ea typeface="华文楷体" panose="02010600040101010101" pitchFamily="2" charset="-122"/>
                        <a:cs typeface="Arial Unicode M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F6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8448" name="Picture 1" descr="C:\Users\Administrator\AppData\Roaming\Tencent\Users\494291633\QQ\WinTemp\RichOle\MP{GJ[YAYE`XY@PKY~DR@1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6236">
            <a:off x="7621588" y="3711575"/>
            <a:ext cx="1550987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9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二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C:\Users\Administrator\AppData\Roaming\Tencent\Users\494291633\QQ\WinTemp\RichOle\MP{GJ[YAYE`XY@PKY~DR@1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6236">
            <a:off x="7621588" y="3711575"/>
            <a:ext cx="1550987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标题 1"/>
          <p:cNvSpPr>
            <a:spLocks noGrp="1" noChangeArrowheads="1"/>
          </p:cNvSpPr>
          <p:nvPr>
            <p:ph type="title"/>
          </p:nvPr>
        </p:nvSpPr>
        <p:spPr>
          <a:xfrm>
            <a:off x="457200" y="357188"/>
            <a:ext cx="8229600" cy="857250"/>
          </a:xfrm>
        </p:spPr>
        <p:txBody>
          <a:bodyPr/>
          <a:lstStyle/>
          <a:p>
            <a:r>
              <a:rPr lang="zh-CN" altLang="en-US" sz="3200" b="1" smtClean="0">
                <a:latin typeface="楷体" panose="02010609060101010101" pitchFamily="49" charset="-122"/>
                <a:ea typeface="楷体" panose="02010609060101010101" pitchFamily="49" charset="-122"/>
              </a:rPr>
              <a:t>阅读科普作品的方法</a:t>
            </a:r>
            <a:endParaRPr lang="zh-CN" altLang="en-US" sz="3200" b="1" smtClean="0"/>
          </a:p>
        </p:txBody>
      </p:sp>
      <p:sp>
        <p:nvSpPr>
          <p:cNvPr id="5" name="矩形: 圆角 2">
            <a:extLst>
              <a:ext uri="{FF2B5EF4-FFF2-40B4-BE49-F238E27FC236}">
                <a16:creationId xmlns:a16="http://schemas.microsoft.com/office/drawing/2014/main" id="{8C682E19-B6DB-46D2-99AF-7C8D2F8A4809}"/>
              </a:ext>
            </a:extLst>
          </p:cNvPr>
          <p:cNvSpPr/>
          <p:nvPr/>
        </p:nvSpPr>
        <p:spPr>
          <a:xfrm>
            <a:off x="857250" y="1516063"/>
            <a:ext cx="7429500" cy="912812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1.</a:t>
            </a:r>
            <a:r>
              <a:rPr lang="zh-CN" altLang="en-US" sz="20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了解</a:t>
            </a: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昆虫的相关知识时，注意其准确地刻画以及科学地探究，可及时圈画；</a:t>
            </a:r>
          </a:p>
        </p:txBody>
      </p:sp>
      <p:sp>
        <p:nvSpPr>
          <p:cNvPr id="6" name="矩形: 圆角 2">
            <a:extLst>
              <a:ext uri="{FF2B5EF4-FFF2-40B4-BE49-F238E27FC236}">
                <a16:creationId xmlns:a16="http://schemas.microsoft.com/office/drawing/2014/main" id="{BA8BE586-2A55-44C3-8E0A-D230468D3D54}"/>
              </a:ext>
            </a:extLst>
          </p:cNvPr>
          <p:cNvSpPr/>
          <p:nvPr/>
        </p:nvSpPr>
        <p:spPr>
          <a:xfrm>
            <a:off x="857250" y="2500313"/>
            <a:ext cx="7429500" cy="841375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2.</a:t>
            </a:r>
            <a:r>
              <a:rPr lang="zh-CN" altLang="en-US" sz="2000" kern="0" dirty="0" smtClean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阅读</a:t>
            </a:r>
            <a:r>
              <a:rPr lang="zh-CN" altLang="en-US" sz="2000" kern="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一些专业性较强的概念、术语，可查工具书或相关资料，对同类昆虫，可比较阅读，深化认识</a:t>
            </a: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；</a:t>
            </a:r>
          </a:p>
        </p:txBody>
      </p:sp>
      <p:sp>
        <p:nvSpPr>
          <p:cNvPr id="7" name="矩形: 圆角 2">
            <a:extLst>
              <a:ext uri="{FF2B5EF4-FFF2-40B4-BE49-F238E27FC236}">
                <a16:creationId xmlns:a16="http://schemas.microsoft.com/office/drawing/2014/main" id="{835651F0-3F6D-4E63-BD61-88378324CA88}"/>
              </a:ext>
            </a:extLst>
          </p:cNvPr>
          <p:cNvSpPr/>
          <p:nvPr/>
        </p:nvSpPr>
        <p:spPr>
          <a:xfrm>
            <a:off x="857250" y="3500438"/>
            <a:ext cx="7429500" cy="769937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sz="20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3.</a:t>
            </a:r>
            <a:r>
              <a:rPr lang="zh-CN" altLang="en-US" sz="2000" kern="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对于感兴趣的内容，也</a:t>
            </a:r>
            <a:r>
              <a:rPr lang="zh-CN" altLang="en-US" sz="2000" kern="0" dirty="0" smtClean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可以质疑问难</a:t>
            </a:r>
            <a:r>
              <a:rPr lang="zh-CN" altLang="en-US" sz="2000" kern="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，拓展</a:t>
            </a:r>
            <a:r>
              <a:rPr lang="zh-CN" altLang="en-US" sz="2000" kern="0" dirty="0" smtClean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延伸</a:t>
            </a:r>
            <a:r>
              <a:rPr lang="zh-CN" altLang="en-US" sz="20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。</a:t>
            </a:r>
            <a:endParaRPr lang="zh-CN" altLang="en-US" sz="2000" dirty="0">
              <a:solidFill>
                <a:schemeClr val="tx1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9463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二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标题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20483" name="矩形 5"/>
          <p:cNvSpPr>
            <a:spLocks noChangeArrowheads="1"/>
          </p:cNvSpPr>
          <p:nvPr/>
        </p:nvSpPr>
        <p:spPr bwMode="auto">
          <a:xfrm>
            <a:off x="1071563" y="2000250"/>
            <a:ext cx="5540375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　　它不仅是一部科学百科，</a:t>
            </a:r>
            <a:endParaRPr lang="en-US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也是一部</a:t>
            </a:r>
            <a:r>
              <a:rPr lang="zh-CN" altLang="en-US" b="1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文学巨著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en-US"/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二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  <p:pic>
        <p:nvPicPr>
          <p:cNvPr id="20485" name="Picture 6" descr="12a646a7-71ba-4b02-8f51-88fe6d7e14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438" y="2428875"/>
            <a:ext cx="1866900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50CC830D-A20E-4655-9B89-996282E194BE}"/>
              </a:ext>
            </a:extLst>
          </p:cNvPr>
          <p:cNvGraphicFramePr>
            <a:graphicFrameLocks noGrp="1"/>
          </p:cNvGraphicFramePr>
          <p:nvPr/>
        </p:nvGraphicFramePr>
        <p:xfrm>
          <a:off x="2571750" y="714375"/>
          <a:ext cx="3643313" cy="3929062"/>
        </p:xfrm>
        <a:graphic>
          <a:graphicData uri="http://schemas.openxmlformats.org/drawingml/2006/table">
            <a:tbl>
              <a:tblPr/>
              <a:tblGrid>
                <a:gridCol w="3643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59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华文楷体" panose="02010600040101010101" pitchFamily="2" charset="-122"/>
                          <a:ea typeface="华文楷体" panose="02010600040101010101" pitchFamily="2" charset="-122"/>
                          <a:cs typeface="宋体"/>
                        </a:rPr>
                        <a:t>好句摘录卡</a:t>
                      </a:r>
                      <a:endParaRPr lang="zh-CN" sz="1800" dirty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华文楷体" panose="02010600040101010101" pitchFamily="2" charset="-122"/>
                        <a:ea typeface="华文楷体" panose="02010600040101010101" pitchFamily="2" charset="-122"/>
                        <a:cs typeface="Arial Unicode MS"/>
                      </a:endParaRPr>
                    </a:p>
                  </a:txBody>
                  <a:tcPr marL="50800" marR="50800" marT="50800" marB="5080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F6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72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华文楷体" panose="02010600040101010101" pitchFamily="2" charset="-122"/>
                          <a:ea typeface="华文楷体" panose="02010600040101010101" pitchFamily="2" charset="-122"/>
                          <a:cs typeface="宋体"/>
                        </a:rPr>
                        <a:t>你喜欢的</a:t>
                      </a:r>
                      <a:r>
                        <a:rPr lang="zh-TW" sz="18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华文楷体" panose="02010600040101010101" pitchFamily="2" charset="-122"/>
                          <a:ea typeface="华文楷体" panose="02010600040101010101" pitchFamily="2" charset="-122"/>
                          <a:cs typeface="宋体"/>
                        </a:rPr>
                        <a:t>句子</a:t>
                      </a:r>
                      <a:endParaRPr lang="zh-CN" sz="1800" dirty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华文楷体" panose="02010600040101010101" pitchFamily="2" charset="-122"/>
                        <a:ea typeface="华文楷体" panose="02010600040101010101" pitchFamily="2" charset="-122"/>
                        <a:cs typeface="Arial Unicode M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F6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58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华文楷体" panose="02010600040101010101" pitchFamily="2" charset="-122"/>
                          <a:ea typeface="华文楷体" panose="02010600040101010101" pitchFamily="2" charset="-122"/>
                          <a:cs typeface="宋体"/>
                        </a:rPr>
                        <a:t>说说你的原因，谈谈你的感受</a:t>
                      </a:r>
                      <a:endParaRPr lang="zh-CN" sz="1800" dirty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华文楷体" panose="02010600040101010101" pitchFamily="2" charset="-122"/>
                        <a:ea typeface="华文楷体" panose="02010600040101010101" pitchFamily="2" charset="-122"/>
                        <a:cs typeface="Arial Unicode M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F6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1516" name="Picture 1" descr="C:\Users\Administrator\AppData\Roaming\Tencent\Users\494291633\QQ\WinTemp\RichOle\MP{GJ[YAYE`XY@PKY~DR@1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6236">
            <a:off x="7621588" y="3711575"/>
            <a:ext cx="1550987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7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二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" descr="C:\Users\Administrator\AppData\Roaming\Tencent\Users\494291633\QQ\WinTemp\RichOle\MP{GJ[YAYE`XY@PKY~DR@1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6236">
            <a:off x="7621588" y="3711575"/>
            <a:ext cx="1550987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标题 1"/>
          <p:cNvSpPr>
            <a:spLocks noGrp="1" noChangeArrowheads="1"/>
          </p:cNvSpPr>
          <p:nvPr>
            <p:ph type="title"/>
          </p:nvPr>
        </p:nvSpPr>
        <p:spPr>
          <a:xfrm>
            <a:off x="457200" y="357188"/>
            <a:ext cx="8229600" cy="857250"/>
          </a:xfrm>
        </p:spPr>
        <p:txBody>
          <a:bodyPr/>
          <a:lstStyle/>
          <a:p>
            <a:r>
              <a:rPr lang="zh-CN" altLang="en-US" sz="3200" b="1" smtClean="0">
                <a:latin typeface="楷体" panose="02010609060101010101" pitchFamily="49" charset="-122"/>
                <a:ea typeface="楷体" panose="02010609060101010101" pitchFamily="49" charset="-122"/>
              </a:rPr>
              <a:t>体会作品艺术趣味的方法</a:t>
            </a:r>
            <a:endParaRPr lang="zh-CN" altLang="en-US" sz="3200" b="1" smtClean="0"/>
          </a:p>
        </p:txBody>
      </p:sp>
      <p:sp>
        <p:nvSpPr>
          <p:cNvPr id="5" name="矩形: 圆角 2">
            <a:extLst>
              <a:ext uri="{FF2B5EF4-FFF2-40B4-BE49-F238E27FC236}">
                <a16:creationId xmlns:a16="http://schemas.microsoft.com/office/drawing/2014/main" id="{100EA388-5B03-4BAD-A3B4-45CD073F9E36}"/>
              </a:ext>
            </a:extLst>
          </p:cNvPr>
          <p:cNvSpPr/>
          <p:nvPr/>
        </p:nvSpPr>
        <p:spPr>
          <a:xfrm>
            <a:off x="857250" y="1571625"/>
            <a:ext cx="7286625" cy="5715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20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1.</a:t>
            </a: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圈画重点的句子，反复体会； </a:t>
            </a:r>
          </a:p>
        </p:txBody>
      </p:sp>
      <p:sp>
        <p:nvSpPr>
          <p:cNvPr id="6" name="矩形: 圆角 2">
            <a:extLst>
              <a:ext uri="{FF2B5EF4-FFF2-40B4-BE49-F238E27FC236}">
                <a16:creationId xmlns:a16="http://schemas.microsoft.com/office/drawing/2014/main" id="{7FBE94AF-EF14-4739-92BB-F1DE7000069C}"/>
              </a:ext>
            </a:extLst>
          </p:cNvPr>
          <p:cNvSpPr/>
          <p:nvPr/>
        </p:nvSpPr>
        <p:spPr>
          <a:xfrm>
            <a:off x="857250" y="2286000"/>
            <a:ext cx="7286625" cy="912813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sz="20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2.</a:t>
            </a:r>
            <a:r>
              <a:rPr lang="zh-CN" altLang="en-US" sz="2000" kern="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在言语精彩处，细读品味，可学习其语言结构形式；联想想象，积累美的体验，随文写下感受</a:t>
            </a: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；</a:t>
            </a:r>
          </a:p>
        </p:txBody>
      </p:sp>
      <p:sp>
        <p:nvSpPr>
          <p:cNvPr id="7" name="矩形: 圆角 2">
            <a:extLst>
              <a:ext uri="{FF2B5EF4-FFF2-40B4-BE49-F238E27FC236}">
                <a16:creationId xmlns:a16="http://schemas.microsoft.com/office/drawing/2014/main" id="{35D94B9E-E5A3-4A0A-84B8-39987AD3699A}"/>
              </a:ext>
            </a:extLst>
          </p:cNvPr>
          <p:cNvSpPr/>
          <p:nvPr/>
        </p:nvSpPr>
        <p:spPr>
          <a:xfrm>
            <a:off x="857250" y="3357563"/>
            <a:ext cx="7286625" cy="85725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sz="20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3.</a:t>
            </a:r>
            <a:r>
              <a:rPr lang="zh-CN" altLang="en-US" sz="2000" kern="0" dirty="0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在情感共鸣处，慢读体味，联系你的生活体验，随文写下感想与思考。 </a:t>
            </a:r>
          </a:p>
        </p:txBody>
      </p:sp>
      <p:sp>
        <p:nvSpPr>
          <p:cNvPr id="22535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二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矩形 3"/>
          <p:cNvSpPr>
            <a:spLocks noChangeArrowheads="1"/>
          </p:cNvSpPr>
          <p:nvPr/>
        </p:nvSpPr>
        <p:spPr bwMode="auto">
          <a:xfrm>
            <a:off x="611188" y="1276350"/>
            <a:ext cx="7600950" cy="35083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zh-TW" altLang="zh-CN" sz="20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TW" altLang="zh-CN" sz="200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天鹅飞翔于银河之间，而在地面上，围绕着我的，有昆虫快乐的音乐，时起时息。微小的生命，诉说它的快乐，使我忘记了星辰的美景，我已然完全陶醉于动听的音乐世界之中了。那些天眼，向下看着我，静静的，冷冷的，但一点也不能打动我内在的心弦。为什么呢？因为它们缺少一个大的秘密</a:t>
            </a:r>
            <a:r>
              <a:rPr lang="zh-TW" altLang="zh-CN" sz="20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——</a:t>
            </a:r>
            <a:r>
              <a:rPr lang="zh-TW" altLang="zh-CN" sz="20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生命</a:t>
            </a:r>
            <a:r>
              <a:rPr lang="zh-TW" altLang="zh-CN" sz="200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。</a:t>
            </a:r>
            <a:r>
              <a:rPr lang="zh-TW" altLang="zh-CN" sz="20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”</a:t>
            </a:r>
            <a:endParaRPr lang="en-US" altLang="zh-TW" sz="200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r">
              <a:spcBef>
                <a:spcPct val="0"/>
              </a:spcBef>
              <a:buFontTx/>
              <a:buNone/>
            </a:pPr>
            <a:endParaRPr lang="en-US" altLang="zh-CN" sz="240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zh-CN" sz="24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——《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昆虫记</a:t>
            </a:r>
            <a:r>
              <a:rPr lang="en-US" altLang="zh-CN" sz="24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》</a:t>
            </a:r>
          </a:p>
          <a:p>
            <a:pPr algn="r">
              <a:spcBef>
                <a:spcPct val="0"/>
              </a:spcBef>
              <a:buFontTx/>
              <a:buNone/>
            </a:pPr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二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内容占位符 5"/>
          <p:cNvSpPr>
            <a:spLocks noGrp="1" noChangeArrowheads="1"/>
          </p:cNvSpPr>
          <p:nvPr>
            <p:ph idx="1"/>
          </p:nvPr>
        </p:nvSpPr>
        <p:spPr>
          <a:xfrm>
            <a:off x="539750" y="2211388"/>
            <a:ext cx="7777163" cy="2932112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sz="2200" smtClean="0">
                <a:latin typeface="楷体" panose="02010609060101010101" pitchFamily="49" charset="-122"/>
                <a:ea typeface="楷体" panose="02010609060101010101" pitchFamily="49" charset="-122"/>
              </a:rPr>
              <a:t>　　</a:t>
            </a:r>
            <a:r>
              <a:rPr lang="en-US" altLang="zh-CN" sz="220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200" smtClean="0">
                <a:latin typeface="楷体" panose="02010609060101010101" pitchFamily="49" charset="-122"/>
                <a:ea typeface="楷体" panose="02010609060101010101" pitchFamily="49" charset="-122"/>
              </a:rPr>
              <a:t>昆虫记</a:t>
            </a:r>
            <a:r>
              <a:rPr lang="en-US" altLang="zh-CN" sz="220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200" smtClean="0">
                <a:latin typeface="楷体" panose="02010609060101010101" pitchFamily="49" charset="-122"/>
                <a:ea typeface="楷体" panose="02010609060101010101" pitchFamily="49" charset="-122"/>
              </a:rPr>
              <a:t>里还有许多值得阅读感受和探究思索的内容，因此，我们可以根据阅读体会，撰写相关的研究性报告。</a:t>
            </a:r>
          </a:p>
        </p:txBody>
      </p:sp>
      <p:pic>
        <p:nvPicPr>
          <p:cNvPr id="24579" name="Picture 1" descr="C:\Users\Administrator\AppData\Roaming\Tencent\Users\494291633\QQ\WinTemp\RichOle\MP{GJ[YAYE`XY@PKY~DR@1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6236">
            <a:off x="7256463" y="3659188"/>
            <a:ext cx="1550987" cy="137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: 圆角 7">
            <a:extLst>
              <a:ext uri="{FF2B5EF4-FFF2-40B4-BE49-F238E27FC236}">
                <a16:creationId xmlns:a16="http://schemas.microsoft.com/office/drawing/2014/main" id="{ED6F81E2-5A3D-4F28-A1F1-F1504AC6BCA3}"/>
              </a:ext>
            </a:extLst>
          </p:cNvPr>
          <p:cNvSpPr/>
          <p:nvPr/>
        </p:nvSpPr>
        <p:spPr bwMode="auto">
          <a:xfrm>
            <a:off x="436563" y="1985963"/>
            <a:ext cx="7904162" cy="1574800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CN" altLang="en-US"/>
          </a:p>
        </p:txBody>
      </p:sp>
      <p:sp>
        <p:nvSpPr>
          <p:cNvPr id="24581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三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图片 1" descr="386449887f099a1f241182651d7956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22263"/>
            <a:ext cx="3292475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图片 2" descr="d916edaa0a64bcc088f0fe69d899ce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268288"/>
            <a:ext cx="3444875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图片 1" descr="timg2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2732088"/>
            <a:ext cx="3286125" cy="223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图片 2" descr="bc8f6a960de0e363b4389e78bb6ef14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888" y="2727325"/>
            <a:ext cx="3148012" cy="216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" descr="C:\Users\Administrator\AppData\Roaming\Tencent\Users\494291633\QQ\WinTemp\RichOle\MP{GJ[YAYE`XY@PKY~DR@1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6236">
            <a:off x="7256463" y="3659188"/>
            <a:ext cx="1550987" cy="137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79" name="内容占位符 5"/>
          <p:cNvSpPr>
            <a:spLocks noGrp="1" noChangeArrowheads="1"/>
          </p:cNvSpPr>
          <p:nvPr>
            <p:ph idx="1"/>
          </p:nvPr>
        </p:nvSpPr>
        <p:spPr>
          <a:xfrm>
            <a:off x="0" y="1276350"/>
            <a:ext cx="8605838" cy="3394075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       昆虫历险记、昆虫的魅力、昆虫大比拼、特技表演、昆虫的哲学、法布尔观察昆虫的方法、跟着法布尔学探究、写作手法研究</a:t>
            </a:r>
            <a:r>
              <a:rPr lang="en-US" altLang="zh-CN" sz="2000" smtClean="0"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endParaRPr lang="zh-CN" altLang="en-US" sz="200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  <a:buFontTx/>
              <a:buNone/>
            </a:pPr>
            <a:endParaRPr lang="en-US" altLang="zh-CN" sz="200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  <a:buFontTx/>
              <a:buNone/>
            </a:pPr>
            <a:endParaRPr lang="en-US" altLang="zh-CN" sz="200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       研究对象、研究方法；研究内容、研究过程；研究结果分析和讨论</a:t>
            </a:r>
          </a:p>
          <a:p>
            <a:pPr>
              <a:buFontTx/>
              <a:buNone/>
            </a:pPr>
            <a:endParaRPr lang="zh-CN" altLang="en-US" sz="240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sz="2400" smtClean="0"/>
          </a:p>
          <a:p>
            <a:pPr>
              <a:buFontTx/>
              <a:buNone/>
            </a:pPr>
            <a:endParaRPr lang="zh-CN" altLang="en-US" sz="240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smtClean="0"/>
          </a:p>
        </p:txBody>
      </p:sp>
      <p:sp>
        <p:nvSpPr>
          <p:cNvPr id="5" name="矩形: 圆角 2">
            <a:extLst>
              <a:ext uri="{FF2B5EF4-FFF2-40B4-BE49-F238E27FC236}">
                <a16:creationId xmlns:a16="http://schemas.microsoft.com/office/drawing/2014/main" id="{EF836310-1E7F-4DF8-91AA-79C09F5531A3}"/>
              </a:ext>
            </a:extLst>
          </p:cNvPr>
          <p:cNvSpPr/>
          <p:nvPr/>
        </p:nvSpPr>
        <p:spPr>
          <a:xfrm>
            <a:off x="500063" y="714375"/>
            <a:ext cx="2857500" cy="40005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zh-CN" altLang="en-US" sz="20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研究方向及题目参考：</a:t>
            </a:r>
          </a:p>
        </p:txBody>
      </p:sp>
      <p:sp>
        <p:nvSpPr>
          <p:cNvPr id="6" name="矩形: 圆角 2">
            <a:extLst>
              <a:ext uri="{FF2B5EF4-FFF2-40B4-BE49-F238E27FC236}">
                <a16:creationId xmlns:a16="http://schemas.microsoft.com/office/drawing/2014/main" id="{DCE8BC19-10DF-44B6-93A6-7256C45DAC09}"/>
              </a:ext>
            </a:extLst>
          </p:cNvPr>
          <p:cNvSpPr/>
          <p:nvPr/>
        </p:nvSpPr>
        <p:spPr>
          <a:xfrm>
            <a:off x="498475" y="2773363"/>
            <a:ext cx="2857500" cy="40005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zh-CN" altLang="en-US" sz="20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撰写格式要求讲解：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内容占位符 2"/>
          <p:cNvSpPr>
            <a:spLocks noGrp="1" noChangeArrowheads="1"/>
          </p:cNvSpPr>
          <p:nvPr>
            <p:ph idx="1"/>
          </p:nvPr>
        </p:nvSpPr>
        <p:spPr>
          <a:xfrm>
            <a:off x="457200" y="1463675"/>
            <a:ext cx="8229600" cy="33940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研究</a:t>
            </a:r>
            <a:r>
              <a:rPr lang="zh-CN" altLang="en-US" sz="200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主题</a:t>
            </a: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是否具有实际意义，能紧密联系</a:t>
            </a:r>
            <a:r>
              <a:rPr lang="en-US" altLang="zh-CN" sz="200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昆虫记</a:t>
            </a:r>
            <a:r>
              <a:rPr lang="en-US" altLang="zh-CN" sz="200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的内容；</a:t>
            </a:r>
          </a:p>
          <a:p>
            <a:pPr>
              <a:lnSpc>
                <a:spcPct val="150000"/>
              </a:lnSpc>
            </a:pP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研究</a:t>
            </a:r>
            <a:r>
              <a:rPr lang="zh-CN" altLang="en-US" sz="200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方法</a:t>
            </a: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是否具体、可操作，具有实践性；</a:t>
            </a:r>
          </a:p>
          <a:p>
            <a:pPr>
              <a:lnSpc>
                <a:spcPct val="150000"/>
              </a:lnSpc>
            </a:pP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研究</a:t>
            </a:r>
            <a:r>
              <a:rPr lang="zh-CN" altLang="en-US" sz="200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内容</a:t>
            </a: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是否完整，材料具体，有文本、表格、图片等等补充；</a:t>
            </a:r>
            <a:endParaRPr lang="en-US" altLang="zh-CN" sz="200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研究</a:t>
            </a:r>
            <a:r>
              <a:rPr lang="zh-CN" altLang="en-US" sz="200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步骤</a:t>
            </a: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是否清晰有逻辑；</a:t>
            </a:r>
          </a:p>
          <a:p>
            <a:pPr>
              <a:lnSpc>
                <a:spcPct val="150000"/>
              </a:lnSpc>
            </a:pP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研究</a:t>
            </a:r>
            <a:r>
              <a:rPr lang="zh-CN" altLang="en-US" sz="200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结论</a:t>
            </a: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是否恰当，有深层的阅读认识。</a:t>
            </a:r>
          </a:p>
          <a:p>
            <a:endParaRPr lang="zh-CN" altLang="en-US" sz="240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26627" name="组合 9"/>
          <p:cNvGrpSpPr>
            <a:grpSpLocks/>
          </p:cNvGrpSpPr>
          <p:nvPr/>
        </p:nvGrpSpPr>
        <p:grpSpPr bwMode="auto">
          <a:xfrm>
            <a:off x="642938" y="428625"/>
            <a:ext cx="2428875" cy="857250"/>
            <a:chOff x="1142294" y="2572308"/>
            <a:chExt cx="4608513" cy="1926954"/>
          </a:xfrm>
        </p:grpSpPr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FF7D0AD4-0AEC-438D-9A0A-0155706D9547}"/>
                </a:ext>
              </a:extLst>
            </p:cNvPr>
            <p:cNvSpPr/>
            <p:nvPr/>
          </p:nvSpPr>
          <p:spPr>
            <a:xfrm>
              <a:off x="1142294" y="2857783"/>
              <a:ext cx="4572368" cy="145235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eaLnBrk="1" hangingPunct="1">
                <a:lnSpc>
                  <a:spcPct val="150000"/>
                </a:lnSpc>
                <a:defRPr/>
              </a:pPr>
              <a:r>
                <a:rPr lang="zh-CN" altLang="en-US" sz="2400" kern="0" dirty="0">
                  <a:latin typeface="楷体" pitchFamily="49" charset="-122"/>
                  <a:ea typeface="楷体" pitchFamily="49" charset="-122"/>
                </a:rPr>
                <a:t>   反思提升</a:t>
              </a:r>
              <a:endParaRPr lang="zh-CN" altLang="en-US" b="1" dirty="0">
                <a:latin typeface="Arial" charset="0"/>
              </a:endParaRPr>
            </a:p>
          </p:txBody>
        </p:sp>
        <p:sp>
          <p:nvSpPr>
            <p:cNvPr id="6" name="矩形: 圆角 7">
              <a:extLst>
                <a:ext uri="{FF2B5EF4-FFF2-40B4-BE49-F238E27FC236}">
                  <a16:creationId xmlns:a16="http://schemas.microsoft.com/office/drawing/2014/main" id="{EA0EAD4B-0CD3-4146-9248-9BA07A4EDFC5}"/>
                </a:ext>
              </a:extLst>
            </p:cNvPr>
            <p:cNvSpPr/>
            <p:nvPr/>
          </p:nvSpPr>
          <p:spPr>
            <a:xfrm>
              <a:off x="1214584" y="2572308"/>
              <a:ext cx="4536223" cy="1926954"/>
            </a:xfrm>
            <a:prstGeom prst="roundRect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zh-CN" altLang="en-US"/>
            </a:p>
          </p:txBody>
        </p:sp>
      </p:grpSp>
      <p:pic>
        <p:nvPicPr>
          <p:cNvPr id="26628" name="Picture 1" descr="C:\Users\Administrator\AppData\Roaming\Tencent\Users\494291633\QQ\WinTemp\RichOle\MP{GJ[YAYE`XY@PKY~DR@1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6236">
            <a:off x="7256463" y="3659188"/>
            <a:ext cx="1550987" cy="137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3" descr="C:\Users\Administrator\AppData\Roaming\Tencent\Users\494291633\QQ\WinTemp\RichOle\2QREU8ERI%9@B[}Y(48A[0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0" y="3571875"/>
            <a:ext cx="16732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内容占位符 2">
            <a:extLst>
              <a:ext uri="{FF2B5EF4-FFF2-40B4-BE49-F238E27FC236}">
                <a16:creationId xmlns:a16="http://schemas.microsoft.com/office/drawing/2014/main" id="{2F3B1677-29C4-40B0-9C7C-6986F900E2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7025" y="771525"/>
            <a:ext cx="8043863" cy="3394075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　　</a:t>
            </a:r>
            <a:r>
              <a:rPr lang="zh-TW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“正是那些带着昆虫图案的书本激发了我学习的巨大兴趣，也正是它们，我才真正开始了启蒙教育。我在学习上取得了惊人的进步，父母对我的进步感到吃惊万分，其实这没什么好奇怪的，兴趣是最好的老师。即使是在因贫困而退学的日子里，</a:t>
            </a:r>
            <a:r>
              <a:rPr lang="zh-TW" altLang="zh-CN" sz="2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昆虫成了凄惨晦暗日子里的一道阳光，照亮并温暖了我悲伤的心</a:t>
            </a:r>
            <a:r>
              <a:rPr lang="zh-TW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。”</a:t>
            </a:r>
            <a:endParaRPr lang="en-US" altLang="zh-TW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r">
              <a:buFontTx/>
              <a:buNone/>
              <a:defRPr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——《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昆虫记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endParaRPr lang="zh-CN" altLang="zh-CN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Tx/>
              <a:buNone/>
              <a:defRPr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3" descr="C:\Users\Administrator\AppData\Roaming\Tencent\Users\494291633\QQ\WinTemp\RichOle\2QREU8ERI%9@B[}Y(48A[0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0" y="3571875"/>
            <a:ext cx="16732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Picture 2" descr="C:\Users\Administrator\Desktop\u=3908489220,4246826477&amp;fm=11&amp;gp=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52650"/>
            <a:ext cx="3819525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文本框 1"/>
          <p:cNvSpPr txBox="1">
            <a:spLocks noChangeArrowheads="1"/>
          </p:cNvSpPr>
          <p:nvPr/>
        </p:nvSpPr>
        <p:spPr bwMode="auto">
          <a:xfrm>
            <a:off x="3819525" y="1851025"/>
            <a:ext cx="172878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4800">
                <a:latin typeface="黑体" panose="02010609060101010101" pitchFamily="49" charset="-122"/>
                <a:ea typeface="黑体" panose="02010609060101010101" pitchFamily="49" charset="-122"/>
              </a:rPr>
              <a:t>谢谢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图片 2" descr="d916edaa0a64bcc088f0fe69d899ce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3278188"/>
            <a:ext cx="2395538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内容占位符 5"/>
          <p:cNvSpPr>
            <a:spLocks noGrp="1" noChangeArrowheads="1"/>
          </p:cNvSpPr>
          <p:nvPr>
            <p:ph idx="1"/>
          </p:nvPr>
        </p:nvSpPr>
        <p:spPr>
          <a:xfrm>
            <a:off x="357188" y="857250"/>
            <a:ext cx="8358187" cy="3394075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r>
              <a:rPr lang="zh-CN" altLang="en-US" sz="2400" smtClean="0">
                <a:latin typeface="楷体" panose="02010609060101010101" pitchFamily="49" charset="-122"/>
                <a:ea typeface="楷体" panose="02010609060101010101" pitchFamily="49" charset="-122"/>
              </a:rPr>
              <a:t>一、作者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zh-CN" sz="2400" smtClean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2400" smtClean="0">
                <a:latin typeface="楷体" panose="02010609060101010101" pitchFamily="49" charset="-122"/>
                <a:ea typeface="楷体" panose="02010609060101010101" pitchFamily="49" charset="-122"/>
              </a:rPr>
              <a:t>人物简介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zh-CN" altLang="en-US" sz="2400" smtClean="0">
                <a:latin typeface="楷体" panose="02010609060101010101" pitchFamily="49" charset="-122"/>
                <a:ea typeface="楷体" panose="02010609060101010101" pitchFamily="49" charset="-122"/>
              </a:rPr>
              <a:t>      法布尔（</a:t>
            </a:r>
            <a:r>
              <a:rPr lang="en-US" altLang="zh-CN" sz="2400" smtClean="0">
                <a:latin typeface="楷体" panose="02010609060101010101" pitchFamily="49" charset="-122"/>
                <a:ea typeface="楷体" panose="02010609060101010101" pitchFamily="49" charset="-122"/>
              </a:rPr>
              <a:t>1823-1915</a:t>
            </a:r>
            <a:r>
              <a:rPr lang="zh-CN" altLang="en-US" sz="2400" smtClean="0">
                <a:latin typeface="楷体" panose="02010609060101010101" pitchFamily="49" charset="-122"/>
                <a:ea typeface="楷体" panose="02010609060101010101" pitchFamily="49" charset="-122"/>
              </a:rPr>
              <a:t>），法国著名昆虫学家、文学家。被世人称为“昆虫界的荷马”，昆虫界的“维吉尔”。</a:t>
            </a:r>
          </a:p>
          <a:p>
            <a:pPr>
              <a:buFontTx/>
              <a:buNone/>
            </a:pPr>
            <a:endParaRPr lang="zh-CN" altLang="en-US" sz="240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smtClean="0"/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一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  <p:sp>
        <p:nvSpPr>
          <p:cNvPr id="5" name="矩形: 圆角 7">
            <a:extLst>
              <a:ext uri="{FF2B5EF4-FFF2-40B4-BE49-F238E27FC236}">
                <a16:creationId xmlns:a16="http://schemas.microsoft.com/office/drawing/2014/main" id="{CB1EBCB7-1F7D-4872-96E2-20CFD06C31F6}"/>
              </a:ext>
            </a:extLst>
          </p:cNvPr>
          <p:cNvSpPr/>
          <p:nvPr/>
        </p:nvSpPr>
        <p:spPr bwMode="auto">
          <a:xfrm>
            <a:off x="500063" y="2143125"/>
            <a:ext cx="8215312" cy="1071563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内容占位符 5"/>
          <p:cNvSpPr>
            <a:spLocks noGrp="1" noChangeArrowheads="1"/>
          </p:cNvSpPr>
          <p:nvPr>
            <p:ph idx="1"/>
          </p:nvPr>
        </p:nvSpPr>
        <p:spPr>
          <a:xfrm>
            <a:off x="571500" y="1071563"/>
            <a:ext cx="8301038" cy="785812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 sz="2400" smtClean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2400" smtClean="0">
                <a:latin typeface="楷体" panose="02010609060101010101" pitchFamily="49" charset="-122"/>
                <a:ea typeface="楷体" panose="02010609060101010101" pitchFamily="49" charset="-122"/>
              </a:rPr>
              <a:t>人生经历</a:t>
            </a:r>
          </a:p>
          <a:p>
            <a:pPr>
              <a:buFontTx/>
              <a:buNone/>
            </a:pP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endParaRPr lang="zh-CN" altLang="en-US" sz="2000" smtClean="0"/>
          </a:p>
        </p:txBody>
      </p:sp>
      <p:sp>
        <p:nvSpPr>
          <p:cNvPr id="9219" name="矩形 3"/>
          <p:cNvSpPr>
            <a:spLocks noChangeArrowheads="1"/>
          </p:cNvSpPr>
          <p:nvPr/>
        </p:nvSpPr>
        <p:spPr bwMode="auto">
          <a:xfrm>
            <a:off x="-198438" y="251618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7" name="矩形: 圆角 5">
            <a:extLst>
              <a:ext uri="{FF2B5EF4-FFF2-40B4-BE49-F238E27FC236}">
                <a16:creationId xmlns:a16="http://schemas.microsoft.com/office/drawing/2014/main" id="{099812FA-9AA4-4B67-86B9-5A424FFCE8B6}"/>
              </a:ext>
            </a:extLst>
          </p:cNvPr>
          <p:cNvSpPr/>
          <p:nvPr/>
        </p:nvSpPr>
        <p:spPr>
          <a:xfrm>
            <a:off x="571500" y="1643063"/>
            <a:ext cx="7929563" cy="5715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童年时代，热爱自然；自修，考取师范学院，毕业后担任小学教师</a:t>
            </a: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华文楷体" panose="02010600040101010101" pitchFamily="2" charset="-122"/>
              </a:rPr>
              <a:t>；</a:t>
            </a:r>
            <a:endParaRPr lang="zh-CN" altLang="en-US" sz="20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8" name="矩形: 圆角 11">
            <a:extLst>
              <a:ext uri="{FF2B5EF4-FFF2-40B4-BE49-F238E27FC236}">
                <a16:creationId xmlns:a16="http://schemas.microsoft.com/office/drawing/2014/main" id="{101083F4-5BA7-47BF-AEFE-EDE62520BA07}"/>
              </a:ext>
            </a:extLst>
          </p:cNvPr>
          <p:cNvSpPr/>
          <p:nvPr/>
        </p:nvSpPr>
        <p:spPr>
          <a:xfrm>
            <a:off x="571500" y="2357438"/>
            <a:ext cx="7929563" cy="5842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获得自然科学的学士学位与执照，并在</a:t>
            </a:r>
            <a:r>
              <a:rPr lang="en-US" altLang="zh-CN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1855</a:t>
            </a: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年拿到科学博士学位；</a:t>
            </a:r>
            <a:endParaRPr lang="zh-CN" altLang="en-US" sz="20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9" name="矩形: 圆角 12">
            <a:extLst>
              <a:ext uri="{FF2B5EF4-FFF2-40B4-BE49-F238E27FC236}">
                <a16:creationId xmlns:a16="http://schemas.microsoft.com/office/drawing/2014/main" id="{9E25391B-6CE1-46EA-8F5E-0B39EB24ECEF}"/>
              </a:ext>
            </a:extLst>
          </p:cNvPr>
          <p:cNvSpPr/>
          <p:nvPr/>
        </p:nvSpPr>
        <p:spPr>
          <a:xfrm>
            <a:off x="571500" y="3143250"/>
            <a:ext cx="7929563" cy="630238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写作各种科普书籍，收到抨击后，中止了他的课程，法布尔在心灰意冷下辞去学校的教职；</a:t>
            </a:r>
            <a:endParaRPr lang="zh-CN" altLang="en-US" sz="20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0" name="矩形: 圆角 12">
            <a:extLst>
              <a:ext uri="{FF2B5EF4-FFF2-40B4-BE49-F238E27FC236}">
                <a16:creationId xmlns:a16="http://schemas.microsoft.com/office/drawing/2014/main" id="{E303B5FA-491F-4B3F-B651-188F1C4037B0}"/>
              </a:ext>
            </a:extLst>
          </p:cNvPr>
          <p:cNvSpPr/>
          <p:nvPr/>
        </p:nvSpPr>
        <p:spPr>
          <a:xfrm>
            <a:off x="571500" y="4071938"/>
            <a:ext cx="7929563" cy="630237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回到乡下写作，度过余生。</a:t>
            </a:r>
            <a:endParaRPr lang="zh-CN" altLang="en-US" sz="20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9224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一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5"/>
          <p:cNvSpPr>
            <a:spLocks noGrp="1" noChangeArrowheads="1"/>
          </p:cNvSpPr>
          <p:nvPr>
            <p:ph idx="1"/>
          </p:nvPr>
        </p:nvSpPr>
        <p:spPr>
          <a:xfrm>
            <a:off x="571500" y="1071563"/>
            <a:ext cx="8301038" cy="785812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 sz="2400" smtClean="0"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2400" smtClean="0">
                <a:latin typeface="楷体" panose="02010609060101010101" pitchFamily="49" charset="-122"/>
                <a:ea typeface="楷体" panose="02010609060101010101" pitchFamily="49" charset="-122"/>
              </a:rPr>
              <a:t>个人成就</a:t>
            </a:r>
          </a:p>
          <a:p>
            <a:pPr>
              <a:buFontTx/>
              <a:buNone/>
            </a:pP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endParaRPr lang="zh-CN" altLang="en-US" sz="2000" smtClean="0"/>
          </a:p>
        </p:txBody>
      </p:sp>
      <p:sp>
        <p:nvSpPr>
          <p:cNvPr id="10243" name="矩形 3"/>
          <p:cNvSpPr>
            <a:spLocks noChangeArrowheads="1"/>
          </p:cNvSpPr>
          <p:nvPr/>
        </p:nvSpPr>
        <p:spPr bwMode="auto">
          <a:xfrm>
            <a:off x="-198438" y="251618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7" name="矩形: 圆角 5">
            <a:extLst>
              <a:ext uri="{FF2B5EF4-FFF2-40B4-BE49-F238E27FC236}">
                <a16:creationId xmlns:a16="http://schemas.microsoft.com/office/drawing/2014/main" id="{5BF78D97-DC93-46C9-AFAA-5BBA8C056762}"/>
              </a:ext>
            </a:extLst>
          </p:cNvPr>
          <p:cNvSpPr/>
          <p:nvPr/>
        </p:nvSpPr>
        <p:spPr>
          <a:xfrm>
            <a:off x="571500" y="1643063"/>
            <a:ext cx="7929563" cy="5715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十卷</a:t>
            </a:r>
            <a:r>
              <a:rPr lang="en-US" altLang="zh-CN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昆虫记</a:t>
            </a:r>
            <a:r>
              <a:rPr lang="en-US" altLang="zh-CN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被誉为“昆虫的史诗”；</a:t>
            </a:r>
            <a:endParaRPr lang="zh-CN" altLang="en-US" sz="20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8" name="矩形: 圆角 11">
            <a:extLst>
              <a:ext uri="{FF2B5EF4-FFF2-40B4-BE49-F238E27FC236}">
                <a16:creationId xmlns:a16="http://schemas.microsoft.com/office/drawing/2014/main" id="{B60AE59F-5814-4727-A665-564C450804F8}"/>
              </a:ext>
            </a:extLst>
          </p:cNvPr>
          <p:cNvSpPr/>
          <p:nvPr/>
        </p:nvSpPr>
        <p:spPr>
          <a:xfrm>
            <a:off x="571500" y="2357438"/>
            <a:ext cx="7929563" cy="5842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优秀的真菌学家和画家；</a:t>
            </a:r>
            <a:endParaRPr lang="zh-CN" altLang="en-US" sz="20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9" name="矩形: 圆角 12">
            <a:extLst>
              <a:ext uri="{FF2B5EF4-FFF2-40B4-BE49-F238E27FC236}">
                <a16:creationId xmlns:a16="http://schemas.microsoft.com/office/drawing/2014/main" id="{A668ECE5-C0F6-4AD3-8532-8DEEA1113C05}"/>
              </a:ext>
            </a:extLst>
          </p:cNvPr>
          <p:cNvSpPr/>
          <p:nvPr/>
        </p:nvSpPr>
        <p:spPr>
          <a:xfrm>
            <a:off x="571500" y="3143250"/>
            <a:ext cx="7929563" cy="487363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留下了许多诗作，并为之谱曲；</a:t>
            </a:r>
            <a:endParaRPr lang="zh-CN" altLang="en-US" sz="20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0" name="矩形: 圆角 12">
            <a:extLst>
              <a:ext uri="{FF2B5EF4-FFF2-40B4-BE49-F238E27FC236}">
                <a16:creationId xmlns:a16="http://schemas.microsoft.com/office/drawing/2014/main" id="{160DCE6B-5479-4D74-A907-318E86164A9F}"/>
              </a:ext>
            </a:extLst>
          </p:cNvPr>
          <p:cNvSpPr/>
          <p:nvPr/>
        </p:nvSpPr>
        <p:spPr>
          <a:xfrm>
            <a:off x="571500" y="3929063"/>
            <a:ext cx="7929563" cy="5588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为漂染业作出贡献，曾获得三项有关茜素的专利权。</a:t>
            </a:r>
            <a:endParaRPr lang="zh-CN" altLang="en-US" sz="20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0248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一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内容占位符 5"/>
          <p:cNvSpPr>
            <a:spLocks noGrp="1" noChangeArrowheads="1"/>
          </p:cNvSpPr>
          <p:nvPr>
            <p:ph idx="1"/>
          </p:nvPr>
        </p:nvSpPr>
        <p:spPr>
          <a:xfrm>
            <a:off x="571500" y="1071563"/>
            <a:ext cx="8301038" cy="785812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 sz="2400" smtClean="0"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2400" smtClean="0">
                <a:latin typeface="楷体" panose="02010609060101010101" pitchFamily="49" charset="-122"/>
                <a:ea typeface="楷体" panose="02010609060101010101" pitchFamily="49" charset="-122"/>
              </a:rPr>
              <a:t>个人成就</a:t>
            </a:r>
          </a:p>
          <a:p>
            <a:pPr>
              <a:buFontTx/>
              <a:buNone/>
            </a:pP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endParaRPr lang="zh-CN" altLang="en-US" sz="2000" smtClean="0"/>
          </a:p>
        </p:txBody>
      </p:sp>
      <p:sp>
        <p:nvSpPr>
          <p:cNvPr id="11267" name="矩形 3"/>
          <p:cNvSpPr>
            <a:spLocks noChangeArrowheads="1"/>
          </p:cNvSpPr>
          <p:nvPr/>
        </p:nvSpPr>
        <p:spPr bwMode="auto">
          <a:xfrm>
            <a:off x="-198438" y="251618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7" name="矩形: 圆角 5">
            <a:extLst>
              <a:ext uri="{FF2B5EF4-FFF2-40B4-BE49-F238E27FC236}">
                <a16:creationId xmlns:a16="http://schemas.microsoft.com/office/drawing/2014/main" id="{277B23A0-130D-4B7E-8DAE-A65B46C07886}"/>
              </a:ext>
            </a:extLst>
          </p:cNvPr>
          <p:cNvSpPr/>
          <p:nvPr/>
        </p:nvSpPr>
        <p:spPr>
          <a:xfrm>
            <a:off x="571500" y="1643063"/>
            <a:ext cx="7929563" cy="5715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十卷</a:t>
            </a:r>
            <a:r>
              <a:rPr lang="en-US" altLang="zh-CN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昆虫记</a:t>
            </a:r>
            <a:r>
              <a:rPr lang="en-US" altLang="zh-CN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被誉为“昆虫的史诗”；</a:t>
            </a:r>
            <a:endParaRPr lang="zh-CN" altLang="en-US" sz="20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8" name="矩形: 圆角 11">
            <a:extLst>
              <a:ext uri="{FF2B5EF4-FFF2-40B4-BE49-F238E27FC236}">
                <a16:creationId xmlns:a16="http://schemas.microsoft.com/office/drawing/2014/main" id="{038C1F7D-EECD-4464-9471-B81B013500AF}"/>
              </a:ext>
            </a:extLst>
          </p:cNvPr>
          <p:cNvSpPr/>
          <p:nvPr/>
        </p:nvSpPr>
        <p:spPr>
          <a:xfrm>
            <a:off x="571500" y="2357438"/>
            <a:ext cx="7929563" cy="5842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优秀的真菌学家和画家；</a:t>
            </a:r>
            <a:endParaRPr lang="zh-CN" altLang="en-US" sz="20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9" name="矩形: 圆角 12">
            <a:extLst>
              <a:ext uri="{FF2B5EF4-FFF2-40B4-BE49-F238E27FC236}">
                <a16:creationId xmlns:a16="http://schemas.microsoft.com/office/drawing/2014/main" id="{299D01C5-7955-481D-9A8F-96386368E6C8}"/>
              </a:ext>
            </a:extLst>
          </p:cNvPr>
          <p:cNvSpPr/>
          <p:nvPr/>
        </p:nvSpPr>
        <p:spPr>
          <a:xfrm>
            <a:off x="571500" y="3143250"/>
            <a:ext cx="7929563" cy="487363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留下了许多诗作，并为之谱曲；</a:t>
            </a:r>
            <a:endParaRPr lang="zh-CN" altLang="en-US" sz="20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0" name="矩形: 圆角 12">
            <a:extLst>
              <a:ext uri="{FF2B5EF4-FFF2-40B4-BE49-F238E27FC236}">
                <a16:creationId xmlns:a16="http://schemas.microsoft.com/office/drawing/2014/main" id="{CBC78FF3-A1F0-4A71-8EED-0AECC771B343}"/>
              </a:ext>
            </a:extLst>
          </p:cNvPr>
          <p:cNvSpPr/>
          <p:nvPr/>
        </p:nvSpPr>
        <p:spPr>
          <a:xfrm>
            <a:off x="571500" y="3929063"/>
            <a:ext cx="7929563" cy="5588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zh-CN" altLang="en-US" sz="20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为漂染业作出贡献，曾获得三项有关茜素的专利权。</a:t>
            </a:r>
            <a:endParaRPr lang="zh-CN" altLang="en-US" sz="20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1272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一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图片 2" descr="d916edaa0a64bcc088f0fe69d899ce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3214688"/>
            <a:ext cx="2395538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内容占位符 5"/>
          <p:cNvSpPr>
            <a:spLocks noGrp="1" noChangeArrowheads="1"/>
          </p:cNvSpPr>
          <p:nvPr>
            <p:ph idx="1"/>
          </p:nvPr>
        </p:nvSpPr>
        <p:spPr>
          <a:xfrm>
            <a:off x="557213" y="1214438"/>
            <a:ext cx="8015287" cy="339407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 sz="2400" smtClean="0"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2400" smtClean="0">
                <a:latin typeface="楷体" panose="02010609060101010101" pitchFamily="49" charset="-122"/>
                <a:ea typeface="楷体" panose="02010609060101010101" pitchFamily="49" charset="-122"/>
              </a:rPr>
              <a:t>名言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“要坚韧不拔地干，才能战胜困难！” </a:t>
            </a:r>
            <a:endParaRPr lang="en-US" altLang="zh-CN" sz="200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“我不过是一盏灯，照亮了我面前的一小块路而已。” 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“毋庸讳言，在昆虫学领域应该保有少许天真。” 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“机遇只给有准备的人。”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zh-CN" altLang="en-US" sz="2000" smtClean="0">
                <a:latin typeface="楷体" panose="02010609060101010101" pitchFamily="49" charset="-122"/>
                <a:ea typeface="楷体" panose="02010609060101010101" pitchFamily="49" charset="-122"/>
              </a:rPr>
              <a:t> </a:t>
            </a:r>
          </a:p>
          <a:p>
            <a:pPr>
              <a:buFontTx/>
              <a:buNone/>
            </a:pPr>
            <a:endParaRPr lang="zh-CN" altLang="en-US" sz="2000" smtClean="0"/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一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内容占位符 5">
            <a:extLst>
              <a:ext uri="{FF2B5EF4-FFF2-40B4-BE49-F238E27FC236}">
                <a16:creationId xmlns:a16="http://schemas.microsoft.com/office/drawing/2014/main" id="{B11AFBC4-E71E-4C58-B55A-6313815A5E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8625" y="1143000"/>
            <a:ext cx="8215313" cy="3394075"/>
          </a:xfrm>
          <a:solidFill>
            <a:schemeClr val="bg1"/>
          </a:solidFill>
        </p:spPr>
        <p:txBody>
          <a:bodyPr/>
          <a:lstStyle/>
          <a:p>
            <a:pPr>
              <a:buFontTx/>
              <a:buNone/>
              <a:defRPr/>
            </a:pP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二、写作背景</a:t>
            </a:r>
          </a:p>
          <a:p>
            <a:pPr>
              <a:lnSpc>
                <a:spcPct val="150000"/>
              </a:lnSpc>
              <a:buFontTx/>
              <a:buNone/>
              <a:defRPr/>
            </a:pPr>
            <a:endParaRPr lang="en-US" altLang="zh-CN" sz="18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  <a:buFontTx/>
              <a:buNone/>
              <a:defRPr/>
            </a:pPr>
            <a:r>
              <a:rPr lang="en-US" altLang="zh-CN" sz="1800" dirty="0">
                <a:latin typeface="楷体" panose="02010609060101010101" pitchFamily="49" charset="-122"/>
                <a:ea typeface="楷体" panose="02010609060101010101" pitchFamily="49" charset="-122"/>
              </a:rPr>
              <a:t>1875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年，带领家人，前往乡间小镇塞里尼昂。</a:t>
            </a:r>
            <a:endParaRPr lang="en-US" altLang="zh-CN" sz="18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  <a:buFontTx/>
              <a:buNone/>
              <a:defRPr/>
            </a:pPr>
            <a:r>
              <a:rPr lang="en-US" altLang="zh-CN" sz="1800" dirty="0">
                <a:latin typeface="楷体" panose="02010609060101010101" pitchFamily="49" charset="-122"/>
                <a:ea typeface="楷体" panose="02010609060101010101" pitchFamily="49" charset="-122"/>
              </a:rPr>
              <a:t>1879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年，终于把</a:t>
            </a:r>
            <a:r>
              <a:rPr lang="en-US" altLang="zh-CN" sz="1800" dirty="0"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多年的观察资料编撰成</a:t>
            </a:r>
            <a:r>
              <a:rPr lang="en-US" altLang="zh-CN" sz="1800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昆虫记</a:t>
            </a:r>
            <a:r>
              <a:rPr lang="en-US" altLang="zh-CN" sz="1800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第一卷出版。</a:t>
            </a:r>
            <a:endParaRPr lang="en-US" altLang="zh-CN" sz="18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en-US" altLang="zh-CN" sz="1800" dirty="0">
                <a:latin typeface="楷体" panose="02010609060101010101" pitchFamily="49" charset="-122"/>
                <a:ea typeface="楷体" panose="02010609060101010101" pitchFamily="49" charset="-122"/>
              </a:rPr>
              <a:t>1880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年，在小镇附近购得一处坐落在荒地上的老旧民宅，取名为荒石园。此后，从事昆虫学研究，写了一卷又一卷的</a:t>
            </a:r>
            <a:r>
              <a:rPr lang="en-US" altLang="zh-CN" sz="1800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昆虫记</a:t>
            </a:r>
            <a:r>
              <a:rPr lang="en-US" altLang="zh-CN" sz="1800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18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  <a:buFontTx/>
              <a:buNone/>
              <a:defRPr/>
            </a:pPr>
            <a:r>
              <a:rPr lang="en-US" altLang="zh-CN" sz="1800" dirty="0">
                <a:latin typeface="楷体" panose="02010609060101010101" pitchFamily="49" charset="-122"/>
                <a:ea typeface="楷体" panose="02010609060101010101" pitchFamily="49" charset="-122"/>
              </a:rPr>
              <a:t>1910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年，</a:t>
            </a:r>
            <a:r>
              <a:rPr lang="en-US" altLang="zh-CN" sz="1800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昆虫记</a:t>
            </a:r>
            <a:r>
              <a:rPr lang="en-US" altLang="zh-CN" sz="1800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第十卷问世了，这时法布尔已是</a:t>
            </a:r>
            <a:r>
              <a:rPr lang="en-US" altLang="zh-CN" sz="1800" dirty="0">
                <a:latin typeface="楷体" panose="02010609060101010101" pitchFamily="49" charset="-122"/>
                <a:ea typeface="楷体" panose="02010609060101010101" pitchFamily="49" charset="-122"/>
              </a:rPr>
              <a:t>86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岁高龄的老人了。</a:t>
            </a:r>
          </a:p>
          <a:p>
            <a:pPr>
              <a:defRPr/>
            </a:pPr>
            <a:endParaRPr lang="zh-CN" altLang="en-US" dirty="0"/>
          </a:p>
        </p:txBody>
      </p:sp>
      <p:sp>
        <p:nvSpPr>
          <p:cNvPr id="5" name="矩形: 圆角 7">
            <a:extLst>
              <a:ext uri="{FF2B5EF4-FFF2-40B4-BE49-F238E27FC236}">
                <a16:creationId xmlns:a16="http://schemas.microsoft.com/office/drawing/2014/main" id="{C7796BCC-4827-4132-84F8-200A7E9C0CE1}"/>
              </a:ext>
            </a:extLst>
          </p:cNvPr>
          <p:cNvSpPr/>
          <p:nvPr/>
        </p:nvSpPr>
        <p:spPr bwMode="auto">
          <a:xfrm>
            <a:off x="214313" y="1928813"/>
            <a:ext cx="8572500" cy="2571750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CN" altLang="en-US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一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6" descr="相片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203325"/>
            <a:ext cx="1793875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5580063" y="3292475"/>
            <a:ext cx="3290887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180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让</a:t>
            </a:r>
            <a:r>
              <a:rPr lang="en-US" altLang="zh-CN" sz="1800">
                <a:ea typeface="黑体" panose="02010609060101010101" pitchFamily="49" charset="-122"/>
              </a:rPr>
              <a:t>·</a:t>
            </a: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亨利</a:t>
            </a:r>
            <a:r>
              <a:rPr lang="en-US" altLang="zh-CN" sz="1800">
                <a:ea typeface="黑体" panose="02010609060101010101" pitchFamily="49" charset="-122"/>
              </a:rPr>
              <a:t>·</a:t>
            </a: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卡西米尔</a:t>
            </a:r>
            <a:r>
              <a:rPr lang="en-US" altLang="zh-CN" sz="1800">
                <a:ea typeface="黑体" panose="02010609060101010101" pitchFamily="49" charset="-122"/>
              </a:rPr>
              <a:t>·</a:t>
            </a: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法布尔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1800">
                <a:latin typeface="黑体" panose="02010609060101010101" pitchFamily="49" charset="-122"/>
                <a:ea typeface="黑体" panose="02010609060101010101" pitchFamily="49" charset="-122"/>
              </a:rPr>
              <a:t>       (1823</a:t>
            </a:r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～</a:t>
            </a:r>
            <a:r>
              <a:rPr lang="en-US" altLang="zh-CN" sz="1800">
                <a:latin typeface="黑体" panose="02010609060101010101" pitchFamily="49" charset="-122"/>
                <a:ea typeface="黑体" panose="02010609060101010101" pitchFamily="49" charset="-122"/>
              </a:rPr>
              <a:t>1915)</a:t>
            </a:r>
            <a:endParaRPr lang="en-US" altLang="zh-CN" sz="1800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539750" y="1419225"/>
            <a:ext cx="5072063" cy="2586038"/>
          </a:xfrm>
          <a:prstGeom prst="rect">
            <a:avLst/>
          </a:prstGeom>
          <a:solidFill>
            <a:schemeClr val="bg1"/>
          </a:solidFill>
          <a:ln w="19050">
            <a:solidFill>
              <a:srgbClr val="92D05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sz="1800">
                <a:latin typeface="楷体" panose="02010609060101010101" pitchFamily="49" charset="-122"/>
                <a:ea typeface="楷体" panose="02010609060101010101" pitchFamily="49" charset="-122"/>
              </a:rPr>
              <a:t>　　“我四十多年来一直有一种想法，那就是拥有一块小小的土地，把四面都围起来，谁也不得入内，任它长满荆草，变得荒芜。为什么要这样做呢？因为黄蜂和蜜蜂最喜欢这种环境。在这里，我可以避开烦扰，用一种特殊的语言同我的这些朋友们相互问候、交流。”</a:t>
            </a:r>
          </a:p>
        </p:txBody>
      </p:sp>
      <p:sp>
        <p:nvSpPr>
          <p:cNvPr id="14341" name="Rectangle 3"/>
          <p:cNvSpPr>
            <a:spLocks noChangeArrowheads="1"/>
          </p:cNvSpPr>
          <p:nvPr/>
        </p:nvSpPr>
        <p:spPr bwMode="auto">
          <a:xfrm>
            <a:off x="357188" y="261938"/>
            <a:ext cx="1262062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zh-CN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导读</a:t>
            </a:r>
            <a:r>
              <a:rPr lang="zh-CN" altLang="en-US" sz="28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一</a:t>
            </a:r>
            <a:endParaRPr lang="zh-TW" altLang="zh-CN" sz="280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2105</TotalTime>
  <Words>863</Words>
  <Application>Microsoft Office PowerPoint</Application>
  <PresentationFormat>全屏显示(16:9)</PresentationFormat>
  <Paragraphs>102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23</vt:i4>
      </vt:variant>
    </vt:vector>
  </HeadingPairs>
  <TitlesOfParts>
    <vt:vector size="33" baseType="lpstr">
      <vt:lpstr>Arial Unicode MS</vt:lpstr>
      <vt:lpstr>黑体</vt:lpstr>
      <vt:lpstr>华文楷体</vt:lpstr>
      <vt:lpstr>华文新魏</vt:lpstr>
      <vt:lpstr>楷体</vt:lpstr>
      <vt:lpstr>宋体</vt:lpstr>
      <vt:lpstr>Arial</vt:lpstr>
      <vt:lpstr>Times New Roman</vt:lpstr>
      <vt:lpstr>默认设计模板</vt:lpstr>
      <vt:lpstr>2_默认设计模板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阅读科普作品的方法</vt:lpstr>
      <vt:lpstr>PowerPoint 演示文稿</vt:lpstr>
      <vt:lpstr>PowerPoint 演示文稿</vt:lpstr>
      <vt:lpstr>体会作品艺术趣味的方法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刘汉飞</dc:creator>
  <cp:lastModifiedBy>Windows 用户</cp:lastModifiedBy>
  <cp:revision>172</cp:revision>
  <dcterms:created xsi:type="dcterms:W3CDTF">2006-01-21T08:50:01Z</dcterms:created>
  <dcterms:modified xsi:type="dcterms:W3CDTF">2019-04-30T02:52:40Z</dcterms:modified>
</cp:coreProperties>
</file>