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370" r:id="rId3"/>
    <p:sldId id="334" r:id="rId4"/>
    <p:sldId id="345" r:id="rId5"/>
    <p:sldId id="371" r:id="rId6"/>
    <p:sldId id="349" r:id="rId7"/>
    <p:sldId id="365" r:id="rId8"/>
    <p:sldId id="354" r:id="rId9"/>
    <p:sldId id="352" r:id="rId10"/>
    <p:sldId id="346" r:id="rId11"/>
    <p:sldId id="366" r:id="rId12"/>
    <p:sldId id="353" r:id="rId13"/>
    <p:sldId id="372" r:id="rId14"/>
    <p:sldId id="373" r:id="rId15"/>
    <p:sldId id="333" r:id="rId16"/>
    <p:sldId id="358" r:id="rId17"/>
    <p:sldId id="360" r:id="rId18"/>
    <p:sldId id="363" r:id="rId1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26" autoAdjust="0"/>
  </p:normalViewPr>
  <p:slideViewPr>
    <p:cSldViewPr>
      <p:cViewPr varScale="1">
        <p:scale>
          <a:sx n="129" d="100"/>
          <a:sy n="129" d="100"/>
        </p:scale>
        <p:origin x="534" y="90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F579F-3188-4734-9CFF-47C5AA3D01B6}" type="datetimeFigureOut">
              <a:rPr lang="zh-CN" altLang="en-US" smtClean="0"/>
              <a:pPr/>
              <a:t>2019/5/13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1379B-6E67-415C-9E90-C38F9D82DF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92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3F5C-3413-4EF1-881A-4F264D8ACEB0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1379B-6E67-415C-9E90-C38F9D82DF0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3F5C-3413-4EF1-881A-4F264D8ACEB0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3F5C-3413-4EF1-881A-4F264D8ACEB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3F5C-3413-4EF1-881A-4F264D8ACEB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3F5C-3413-4EF1-881A-4F264D8ACEB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3F5C-3413-4EF1-881A-4F264D8ACEB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3F5C-3413-4EF1-881A-4F264D8ACEB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3F5C-3413-4EF1-881A-4F264D8ACEB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3F5C-3413-4EF1-881A-4F264D8ACEB0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33F5C-3413-4EF1-881A-4F264D8ACE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8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9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94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8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47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1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61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5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5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1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47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24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825"/>
            </a:lvl1pPr>
            <a:lvl2pPr marL="257175" indent="0">
              <a:buNone/>
              <a:defRPr sz="675"/>
            </a:lvl2pPr>
            <a:lvl3pPr marL="514350" indent="0">
              <a:buNone/>
              <a:defRPr sz="600"/>
            </a:lvl3pPr>
            <a:lvl4pPr marL="771525" indent="0">
              <a:buNone/>
              <a:defRPr sz="525"/>
            </a:lvl4pPr>
            <a:lvl5pPr marL="1028700" indent="0">
              <a:buNone/>
              <a:defRPr sz="525"/>
            </a:lvl5pPr>
            <a:lvl6pPr marL="1285875" indent="0">
              <a:buNone/>
              <a:defRPr sz="525"/>
            </a:lvl6pPr>
            <a:lvl7pPr marL="1543050" indent="0">
              <a:buNone/>
              <a:defRPr sz="525"/>
            </a:lvl7pPr>
            <a:lvl8pPr marL="1800225" indent="0">
              <a:buNone/>
              <a:defRPr sz="525"/>
            </a:lvl8pPr>
            <a:lvl9pPr marL="2057400" indent="0">
              <a:buNone/>
              <a:defRPr sz="5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2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2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825"/>
            </a:lvl1pPr>
            <a:lvl2pPr marL="257175" indent="0">
              <a:buNone/>
              <a:defRPr sz="675"/>
            </a:lvl2pPr>
            <a:lvl3pPr marL="514350" indent="0">
              <a:buNone/>
              <a:defRPr sz="600"/>
            </a:lvl3pPr>
            <a:lvl4pPr marL="771525" indent="0">
              <a:buNone/>
              <a:defRPr sz="525"/>
            </a:lvl4pPr>
            <a:lvl5pPr marL="1028700" indent="0">
              <a:buNone/>
              <a:defRPr sz="525"/>
            </a:lvl5pPr>
            <a:lvl6pPr marL="1285875" indent="0">
              <a:buNone/>
              <a:defRPr sz="525"/>
            </a:lvl6pPr>
            <a:lvl7pPr marL="1543050" indent="0">
              <a:buNone/>
              <a:defRPr sz="525"/>
            </a:lvl7pPr>
            <a:lvl8pPr marL="1800225" indent="0">
              <a:buNone/>
              <a:defRPr sz="525"/>
            </a:lvl8pPr>
            <a:lvl9pPr marL="2057400" indent="0">
              <a:buNone/>
              <a:defRPr sz="5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83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6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0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5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1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2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5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4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9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8148" indent="-160973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8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1473958"/>
            <a:ext cx="5881286" cy="12291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000" b="1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中 国 石 拱 桥</a:t>
            </a:r>
            <a:endParaRPr lang="en-US" altLang="zh-CN" sz="3000" b="1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  <a:p>
            <a:pPr algn="r">
              <a:lnSpc>
                <a:spcPct val="150000"/>
              </a:lnSpc>
            </a:pP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学习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说明方法</a:t>
            </a:r>
            <a:r>
              <a:rPr kumimoji="1"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及其作用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Picture 6" descr="anjiqia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6871" y="3145098"/>
            <a:ext cx="1789880" cy="1342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lugou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188" y="3145098"/>
            <a:ext cx="1789880" cy="1342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55A7597-2902-48C4-ADA8-C814065E842F}"/>
              </a:ext>
            </a:extLst>
          </p:cNvPr>
          <p:cNvSpPr txBox="1"/>
          <p:nvPr/>
        </p:nvSpPr>
        <p:spPr>
          <a:xfrm>
            <a:off x="2555776" y="3628129"/>
            <a:ext cx="4132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杭州市萧山区万向初中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陈红梅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958B3FA-D1F7-4357-BE31-2A42D8E7FE27}"/>
              </a:ext>
            </a:extLst>
          </p:cNvPr>
          <p:cNvSpPr txBox="1"/>
          <p:nvPr/>
        </p:nvSpPr>
        <p:spPr>
          <a:xfrm>
            <a:off x="683568" y="40826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部编版教材初中语文八年级上册</a:t>
            </a:r>
          </a:p>
        </p:txBody>
      </p:sp>
    </p:spTree>
    <p:extLst>
      <p:ext uri="{BB962C8B-B14F-4D97-AF65-F5344CB8AC3E}">
        <p14:creationId xmlns:p14="http://schemas.microsoft.com/office/powerpoint/2010/main" val="171980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80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4115"/>
            <a:ext cx="1390174" cy="23750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56147"/>
            <a:ext cx="1017746" cy="1687354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851887" y="371855"/>
            <a:ext cx="13856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571604" y="2428874"/>
            <a:ext cx="5912573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2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并具体地说说这些说明方法有何作用</a:t>
            </a:r>
            <a:endParaRPr lang="en-US" altLang="zh-CN" sz="2400" b="1" kern="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51720" y="1563638"/>
            <a:ext cx="5678478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跳读课文，找一找</a:t>
            </a:r>
            <a:r>
              <a:rPr lang="zh-CN" alt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课文中</a:t>
            </a:r>
            <a:r>
              <a:rPr lang="zh-CN" alt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的“说明方法”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44"/>
            <a:ext cx="9144000" cy="5286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538" y="357504"/>
            <a:ext cx="583264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100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85784" y="500048"/>
            <a:ext cx="8786874" cy="5366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endParaRPr lang="zh-CN" altLang="en-US" sz="2400" dirty="0">
              <a:solidFill>
                <a:prstClr val="black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8215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17914" y="357504"/>
            <a:ext cx="7781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1.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“永定河发水时，来势很猛，以前两岸河堤常被冲毁，但是这座桥从没出过事。”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914" y="2500644"/>
            <a:ext cx="7715335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2.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每两个石拱之间有石砌桥墩，把</a:t>
            </a:r>
            <a:r>
              <a:rPr lang="en-US" sz="2000" b="1" dirty="0">
                <a:latin typeface="华文楷体" pitchFamily="2" charset="-122"/>
                <a:ea typeface="华文楷体" pitchFamily="2" charset="-122"/>
              </a:rPr>
              <a:t>11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个石拱联成一个整体。由于各拱相连，所以这种桥叫作联拱石桥。</a:t>
            </a:r>
            <a:endParaRPr lang="zh-CN" altLang="en-US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6516216" y="2865433"/>
            <a:ext cx="14205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538" y="1357304"/>
            <a:ext cx="714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         运用</a:t>
            </a: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作比较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的说明方法，以卢沟桥与两岸河堤相比较，充分说明了卢沟桥十分坚固。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24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-737714"/>
            <a:ext cx="8856984" cy="8540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</a:p>
          <a:p>
            <a:r>
              <a:rPr lang="en-US" altLang="zh-CN" sz="24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   </a:t>
            </a:r>
            <a:endParaRPr lang="zh-CN" altLang="en-US" sz="2400" dirty="0">
              <a:solidFill>
                <a:prstClr val="black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719" y="699542"/>
            <a:ext cx="7554569" cy="24929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100" b="1" dirty="0">
                <a:latin typeface="华文楷体" pitchFamily="2" charset="-122"/>
                <a:ea typeface="华文楷体" pitchFamily="2" charset="-122"/>
              </a:rPr>
              <a:t>“下定义”和“作诠释”的区别：</a:t>
            </a:r>
            <a:endParaRPr lang="zh-CN" altLang="en-US" sz="2100" dirty="0">
              <a:latin typeface="华文楷体" pitchFamily="2" charset="-122"/>
              <a:ea typeface="华文楷体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100" b="1" dirty="0">
                <a:latin typeface="华文楷体" pitchFamily="2" charset="-122"/>
                <a:ea typeface="华文楷体" pitchFamily="2" charset="-122"/>
              </a:rPr>
              <a:t>①一般来说，</a:t>
            </a:r>
            <a:r>
              <a:rPr lang="zh-CN" altLang="en-US" sz="21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“是”</a:t>
            </a:r>
            <a:r>
              <a:rPr lang="zh-CN" altLang="en-US" sz="2100" b="1" dirty="0">
                <a:latin typeface="华文楷体" pitchFamily="2" charset="-122"/>
                <a:ea typeface="华文楷体" pitchFamily="2" charset="-122"/>
              </a:rPr>
              <a:t>字两边的话能够互换，就是定义；如果不能互换，就是诠释。</a:t>
            </a:r>
          </a:p>
          <a:p>
            <a:pPr algn="just">
              <a:lnSpc>
                <a:spcPct val="150000"/>
              </a:lnSpc>
            </a:pPr>
            <a:r>
              <a:rPr lang="zh-CN" altLang="en-US" sz="2100" b="1" dirty="0">
                <a:latin typeface="华文楷体" pitchFamily="2" charset="-122"/>
                <a:ea typeface="华文楷体" pitchFamily="2" charset="-122"/>
              </a:rPr>
              <a:t>②定义要求完整，而诠释并不要求完整，对事物的特征或事理加以具体的解释说明。</a:t>
            </a:r>
          </a:p>
        </p:txBody>
      </p:sp>
      <p:pic>
        <p:nvPicPr>
          <p:cNvPr id="9" name="Picture 7" descr="lugou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6296" y="3765790"/>
            <a:ext cx="1412557" cy="114910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28662" y="3357568"/>
            <a:ext cx="74295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例如：</a:t>
            </a:r>
            <a:r>
              <a:rPr lang="en-US" sz="2000" b="1" dirty="0">
                <a:latin typeface="华文楷体" pitchFamily="2" charset="-122"/>
                <a:ea typeface="华文楷体" pitchFamily="2" charset="-122"/>
              </a:rPr>
              <a:t>a. 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人是能制造工具并使用工具进行劳动的高级动物。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latin typeface="华文楷体" pitchFamily="2" charset="-122"/>
                <a:ea typeface="华文楷体" pitchFamily="2" charset="-122"/>
              </a:rPr>
              <a:t>             b.  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雪是在云中形成的一种固态降水物。 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88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-737714"/>
            <a:ext cx="8856984" cy="8540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</a:p>
          <a:p>
            <a:r>
              <a:rPr lang="en-US" altLang="zh-CN" sz="24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         </a:t>
            </a:r>
            <a:endParaRPr lang="zh-CN" altLang="en-US" sz="2400" dirty="0">
              <a:solidFill>
                <a:prstClr val="black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6" y="480042"/>
            <a:ext cx="856895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 dirty="0"/>
              <a:t>      </a:t>
            </a:r>
          </a:p>
          <a:p>
            <a:pPr lvl="0"/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77079" y="1289856"/>
            <a:ext cx="6789841" cy="5366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请根据第</a:t>
            </a:r>
            <a:r>
              <a:rPr 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段的内容，给联拱石桥下个定义。</a:t>
            </a:r>
          </a:p>
        </p:txBody>
      </p:sp>
      <p:pic>
        <p:nvPicPr>
          <p:cNvPr id="7" name="Picture 7" descr="lugou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3213387"/>
            <a:ext cx="2932568" cy="16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15616" y="2190584"/>
            <a:ext cx="7340255" cy="6078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1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1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联拱石桥</a:t>
            </a:r>
            <a:r>
              <a:rPr lang="zh-CN" altLang="en-US" sz="2100" b="1" dirty="0">
                <a:latin typeface="华文楷体" pitchFamily="2" charset="-122"/>
                <a:ea typeface="华文楷体" pitchFamily="2" charset="-122"/>
              </a:rPr>
              <a:t>是由石砌桥墩把多个石拱联成一个整体的</a:t>
            </a:r>
            <a:r>
              <a:rPr lang="zh-CN" altLang="en-US" sz="21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石桥</a:t>
            </a:r>
            <a:r>
              <a:rPr lang="zh-CN" altLang="en-US" sz="2100" b="1" dirty="0">
                <a:latin typeface="华文楷体" pitchFamily="2" charset="-122"/>
                <a:ea typeface="华文楷体" pitchFamily="2" charset="-122"/>
              </a:rPr>
              <a:t>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-737714"/>
            <a:ext cx="8856984" cy="8540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514350"/>
            <a:r>
              <a:rPr lang="zh-CN" altLang="en-US" sz="27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</a:p>
          <a:p>
            <a:pPr defTabSz="514350"/>
            <a:r>
              <a:rPr lang="en-US" altLang="zh-CN" sz="24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endParaRPr lang="zh-CN" altLang="en-US" sz="2400" dirty="0">
              <a:solidFill>
                <a:prstClr val="black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786" y="0"/>
            <a:ext cx="7999103" cy="21698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defTabSz="514350"/>
            <a:endParaRPr lang="en-US" altLang="zh-CN" sz="2100" kern="100" dirty="0">
              <a:solidFill>
                <a:prstClr val="black"/>
              </a:solidFill>
              <a:latin typeface="华文楷体" pitchFamily="2" charset="-122"/>
              <a:ea typeface="华文楷体" pitchFamily="2" charset="-122"/>
              <a:cs typeface="Times New Roman" panose="02020603050405020304"/>
            </a:endParaRPr>
          </a:p>
          <a:p>
            <a:pPr defTabSz="514350"/>
            <a:r>
              <a:rPr lang="zh-CN" altLang="en-US" sz="2100" kern="100" dirty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  <a:cs typeface="Times New Roman" panose="02020603050405020304"/>
              </a:rPr>
              <a:t>    </a:t>
            </a:r>
            <a:endParaRPr lang="zh-CN" altLang="en-US" sz="2100" dirty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  <a:p>
            <a:pPr defTabSz="514350">
              <a:lnSpc>
                <a:spcPct val="150000"/>
              </a:lnSpc>
            </a:pPr>
            <a:r>
              <a:rPr lang="zh-CN" altLang="en-US" sz="2100" b="1" dirty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　　用描写手法，描摹事物情状的方法。它可以使说明的内容更具体生动形象。</a:t>
            </a:r>
            <a:endParaRPr lang="en-US" altLang="zh-CN" sz="2100" b="1" dirty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  <a:p>
            <a:pPr defTabSz="514350">
              <a:lnSpc>
                <a:spcPct val="150000"/>
              </a:lnSpc>
            </a:pPr>
            <a:endParaRPr lang="zh-CN" altLang="en-US" sz="2100" b="1" dirty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70" y="2762251"/>
            <a:ext cx="4054106" cy="50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514350">
              <a:lnSpc>
                <a:spcPct val="150000"/>
              </a:lnSpc>
            </a:pPr>
            <a:r>
              <a:rPr lang="zh-CN" altLang="en-US" sz="19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                </a:t>
            </a:r>
          </a:p>
        </p:txBody>
      </p:sp>
      <p:sp>
        <p:nvSpPr>
          <p:cNvPr id="9" name="右箭头 8"/>
          <p:cNvSpPr/>
          <p:nvPr/>
        </p:nvSpPr>
        <p:spPr>
          <a:xfrm>
            <a:off x="4246379" y="3121835"/>
            <a:ext cx="1000132" cy="375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399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/>
          </p:nvPr>
        </p:nvGraphicFramePr>
        <p:xfrm>
          <a:off x="821506" y="2357436"/>
          <a:ext cx="3193248" cy="2114550"/>
        </p:xfrm>
        <a:graphic>
          <a:graphicData uri="http://schemas.openxmlformats.org/drawingml/2006/table">
            <a:tbl>
              <a:tblPr/>
              <a:tblGrid>
                <a:gridCol w="319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45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800" b="1" dirty="0">
                          <a:latin typeface="华文楷体" pitchFamily="2" charset="-122"/>
                          <a:ea typeface="华文楷体" pitchFamily="2" charset="-122"/>
                        </a:rPr>
                        <a:t>　　每个柱头上都雕刻着不同姿态的狮子。这些石狮子，有的母子相抱，有的交头接耳，有的像倾听水声，千态万状，惟妙惟肖。</a:t>
                      </a:r>
                      <a:endParaRPr lang="zh-CN" altLang="en-US" sz="1800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/>
          </p:nvPr>
        </p:nvGraphicFramePr>
        <p:xfrm>
          <a:off x="5691819" y="2340533"/>
          <a:ext cx="2993162" cy="2114550"/>
        </p:xfrm>
        <a:graphic>
          <a:graphicData uri="http://schemas.openxmlformats.org/drawingml/2006/table">
            <a:tbl>
              <a:tblPr/>
              <a:tblGrid>
                <a:gridCol w="299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1455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1" dirty="0">
                          <a:latin typeface="华文楷体" pitchFamily="2" charset="-122"/>
                          <a:ea typeface="华文楷体" pitchFamily="2" charset="-122"/>
                        </a:rPr>
                        <a:t>　　运用摹状貌的说明方法，生动形象地写出了每个柱头上的狮子姿态万千，说明了卢沟桥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形式优美</a:t>
                      </a:r>
                      <a:r>
                        <a:rPr lang="zh-CN" altLang="en-US" sz="1800" b="1" dirty="0">
                          <a:latin typeface="华文楷体" pitchFamily="2" charset="-122"/>
                          <a:ea typeface="华文楷体" pitchFamily="2" charset="-122"/>
                        </a:rPr>
                        <a:t>的特点。</a:t>
                      </a:r>
                      <a:endParaRPr lang="zh-CN" altLang="en-US" sz="1800" dirty="0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endParaRPr lang="zh-CN" altLang="en-US" sz="800" dirty="0"/>
                    </a:p>
                  </a:txBody>
                  <a:tcPr marL="68580" marR="6858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14678" y="1214428"/>
            <a:ext cx="18752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zh-CN" altLang="en-US" sz="27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摹状貌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1538" y="1643056"/>
            <a:ext cx="4071966" cy="51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lnSpc>
                <a:spcPct val="150000"/>
              </a:lnSpc>
            </a:pPr>
            <a:r>
              <a:rPr lang="zh-CN" altLang="en-US" sz="2000" b="1" dirty="0">
                <a:solidFill>
                  <a:prstClr val="black"/>
                </a:solidFill>
                <a:latin typeface="华文楷体" pitchFamily="2" charset="-122"/>
                <a:ea typeface="华文楷体" pitchFamily="2" charset="-122"/>
              </a:rPr>
              <a:t>（请从文章中寻找，并说说作用）</a:t>
            </a:r>
            <a:endParaRPr lang="en-US" altLang="zh-CN" sz="2000" b="1" dirty="0">
              <a:solidFill>
                <a:prstClr val="black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8044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>
            <a:normAutofit/>
          </a:bodyPr>
          <a:lstStyle/>
          <a:p>
            <a:r>
              <a:rPr kumimoji="1" lang="zh-CN" altLang="en-US" sz="2800" b="1" dirty="0">
                <a:latin typeface="黑体" pitchFamily="49" charset="-122"/>
                <a:ea typeface="黑体" pitchFamily="49" charset="-122"/>
              </a:rPr>
              <a:t>常见说明方法的作用（关键词）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756928"/>
            <a:ext cx="8229600" cy="442913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kumimoji="1" lang="zh-CN" altLang="en-US" sz="2000" b="1" dirty="0">
                <a:latin typeface="华文楷体" pitchFamily="2" charset="-122"/>
                <a:ea typeface="华文楷体" pitchFamily="2" charset="-122"/>
              </a:rPr>
              <a:t>列数字：准确说明 </a:t>
            </a:r>
            <a:r>
              <a:rPr kumimoji="1" lang="en-US" altLang="zh-CN" sz="2000" b="1" dirty="0">
                <a:latin typeface="华文楷体" pitchFamily="2" charset="-122"/>
                <a:ea typeface="华文楷体" pitchFamily="2" charset="-122"/>
              </a:rPr>
              <a:t>……        </a:t>
            </a:r>
            <a:r>
              <a:rPr kumimoji="1" lang="zh-CN" altLang="en-US" sz="2000" b="1" dirty="0">
                <a:latin typeface="华文楷体" pitchFamily="2" charset="-122"/>
                <a:ea typeface="华文楷体" pitchFamily="2" charset="-122"/>
              </a:rPr>
              <a:t>举例子：运用事例具体说明</a:t>
            </a:r>
            <a:r>
              <a:rPr kumimoji="1" lang="en-US" altLang="zh-CN" sz="2000" b="1" dirty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kumimoji="1" lang="zh-CN" altLang="en-US" sz="2000" b="1" dirty="0">
                <a:latin typeface="华文楷体" pitchFamily="2" charset="-122"/>
                <a:ea typeface="华文楷体" pitchFamily="2" charset="-122"/>
              </a:rPr>
              <a:t>   </a:t>
            </a:r>
          </a:p>
          <a:p>
            <a:pPr>
              <a:lnSpc>
                <a:spcPct val="160000"/>
              </a:lnSpc>
            </a:pPr>
            <a:r>
              <a:rPr kumimoji="1" lang="zh-CN" altLang="en-US" sz="2000" b="1" dirty="0">
                <a:latin typeface="华文楷体" pitchFamily="2" charset="-122"/>
                <a:ea typeface="华文楷体" pitchFamily="2" charset="-122"/>
              </a:rPr>
              <a:t>分类别：条理清楚地说明</a:t>
            </a:r>
            <a:r>
              <a:rPr kumimoji="1" lang="en-US" altLang="zh-CN" sz="2000" b="1" dirty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kumimoji="1" lang="zh-CN" altLang="en-US" sz="2000" b="1" dirty="0">
                <a:latin typeface="华文楷体" pitchFamily="2" charset="-122"/>
                <a:ea typeface="华文楷体" pitchFamily="2" charset="-122"/>
              </a:rPr>
              <a:t>    作比较：突出说明</a:t>
            </a:r>
            <a:r>
              <a:rPr kumimoji="1" lang="en-US" altLang="zh-CN" sz="2000" b="1" dirty="0">
                <a:latin typeface="华文楷体" pitchFamily="2" charset="-122"/>
                <a:ea typeface="华文楷体" pitchFamily="2" charset="-122"/>
              </a:rPr>
              <a:t>……</a:t>
            </a:r>
            <a:endParaRPr kumimoji="1" lang="zh-CN" altLang="en-US" sz="20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000" b="1" dirty="0">
                <a:latin typeface="华文楷体" pitchFamily="2" charset="-122"/>
                <a:ea typeface="华文楷体" pitchFamily="2" charset="-122"/>
              </a:rPr>
              <a:t>画图表：更直接更具体说明</a:t>
            </a:r>
            <a:r>
              <a:rPr kumimoji="1" lang="en-US" altLang="zh-CN" sz="2000" b="1" dirty="0">
                <a:latin typeface="华文楷体" pitchFamily="2" charset="-122"/>
                <a:ea typeface="华文楷体" pitchFamily="2" charset="-122"/>
              </a:rPr>
              <a:t>……</a:t>
            </a:r>
            <a:endParaRPr kumimoji="1" lang="zh-CN" altLang="en-US" sz="20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000" b="1" dirty="0">
                <a:latin typeface="华文楷体" pitchFamily="2" charset="-122"/>
                <a:ea typeface="华文楷体" pitchFamily="2" charset="-122"/>
              </a:rPr>
              <a:t>作诠释：用通俗语言解释说明</a:t>
            </a:r>
            <a:r>
              <a:rPr kumimoji="1" lang="en-US" altLang="zh-CN" sz="2000" b="1" dirty="0">
                <a:latin typeface="华文楷体" pitchFamily="2" charset="-122"/>
                <a:ea typeface="华文楷体" pitchFamily="2" charset="-122"/>
              </a:rPr>
              <a:t>……</a:t>
            </a:r>
            <a:endParaRPr kumimoji="1" lang="zh-CN" altLang="en-US" sz="20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000" b="1" dirty="0">
                <a:latin typeface="华文楷体" pitchFamily="2" charset="-122"/>
                <a:ea typeface="华文楷体" pitchFamily="2" charset="-122"/>
              </a:rPr>
              <a:t>下定义：准确地从本质上说明</a:t>
            </a:r>
            <a:r>
              <a:rPr kumimoji="1" lang="en-US" altLang="zh-CN" sz="2000" b="1" dirty="0">
                <a:latin typeface="华文楷体" pitchFamily="2" charset="-122"/>
                <a:ea typeface="华文楷体" pitchFamily="2" charset="-122"/>
              </a:rPr>
              <a:t>……</a:t>
            </a:r>
            <a:endParaRPr kumimoji="1" lang="zh-CN" altLang="en-US" sz="20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000" b="1" dirty="0">
                <a:latin typeface="华文楷体" pitchFamily="2" charset="-122"/>
                <a:ea typeface="华文楷体" pitchFamily="2" charset="-122"/>
              </a:rPr>
              <a:t>打比方、摹状貌：生动形象地说明</a:t>
            </a:r>
            <a:r>
              <a:rPr kumimoji="1" lang="en-US" altLang="zh-CN" sz="2000" b="1" dirty="0">
                <a:latin typeface="华文楷体" pitchFamily="2" charset="-122"/>
                <a:ea typeface="华文楷体" pitchFamily="2" charset="-122"/>
              </a:rPr>
              <a:t>……</a:t>
            </a:r>
            <a:endParaRPr kumimoji="1" lang="zh-CN" altLang="en-US" sz="20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60000"/>
              </a:lnSpc>
            </a:pPr>
            <a:r>
              <a:rPr kumimoji="1" lang="zh-CN" altLang="en-US" sz="2000" b="1" dirty="0">
                <a:latin typeface="华文楷体" pitchFamily="2" charset="-122"/>
                <a:ea typeface="华文楷体" pitchFamily="2" charset="-122"/>
              </a:rPr>
              <a:t>引用：增强说服力、文学性和趣味性。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494" y="1649016"/>
            <a:ext cx="2526506" cy="3529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4"/>
            <a:ext cx="9144000" cy="5218044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34"/>
            <a:ext cx="4857784" cy="85725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指出下列句的说明方法及作用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42984"/>
            <a:ext cx="8229600" cy="3394472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《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水经注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》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里提到的“旅人桥”，大约建成于公元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282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年，可能是有记载的最早的石拱桥了。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石拱桥能几十年几百年甚至上千年雄跨在江河之上，在交通方面发挥作用。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如福建漳州的江东桥，修建于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800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年前，有的石梁一块就有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200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来吨重，究竟是怎样安装上去的，至今还不完全知道。</a:t>
            </a:r>
          </a:p>
          <a:p>
            <a:pPr marL="457200" indent="-457200">
              <a:lnSpc>
                <a:spcPct val="150000"/>
              </a:lnSpc>
              <a:buNone/>
            </a:pPr>
            <a:endParaRPr kumimoji="1"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3538" y="357504"/>
            <a:ext cx="583264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100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544"/>
            <a:ext cx="9144000" cy="52180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44" y="949394"/>
            <a:ext cx="8786874" cy="5366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endParaRPr lang="zh-CN" altLang="en-US" sz="2400" dirty="0">
              <a:solidFill>
                <a:prstClr val="black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71600" y="1459526"/>
            <a:ext cx="7383194" cy="289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1.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引用。说明我国石拱桥历史悠久。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2.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列数字。具体说明石拱桥结构坚固。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3.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举例子与列数字。具体说明了我国劳动人民制作石料的工艺极其精巧，在起重吊装方面更有意想不到的办法，从而说明了我们劳动人民的智慧。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 </a:t>
            </a:r>
            <a:endParaRPr lang="zh-CN" alt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0937" y="634213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参考答案：</a:t>
            </a:r>
          </a:p>
        </p:txBody>
      </p:sp>
    </p:spTree>
    <p:extLst>
      <p:ext uri="{BB962C8B-B14F-4D97-AF65-F5344CB8AC3E}">
        <p14:creationId xmlns:p14="http://schemas.microsoft.com/office/powerpoint/2010/main" val="42324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0250" y="-1997614"/>
            <a:ext cx="5143500" cy="9144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80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720323"/>
            <a:ext cx="1043607" cy="14577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" y="1707654"/>
            <a:ext cx="1077896" cy="184070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195736" y="483518"/>
            <a:ext cx="4292936" cy="577081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dist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什么是</a:t>
            </a: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说明方法</a:t>
            </a: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？</a:t>
            </a:r>
          </a:p>
        </p:txBody>
      </p:sp>
      <p:sp>
        <p:nvSpPr>
          <p:cNvPr id="14" name="矩形 13"/>
          <p:cNvSpPr/>
          <p:nvPr/>
        </p:nvSpPr>
        <p:spPr>
          <a:xfrm>
            <a:off x="1763688" y="1866049"/>
            <a:ext cx="5789699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/>
              <a:t>         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说明文中为了把事物特征说清楚，或者把事理阐释明白，而使用的某种方法。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8044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34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常见说明方法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24" y="3291830"/>
            <a:ext cx="1350376" cy="1886199"/>
          </a:xfrm>
          <a:prstGeom prst="rect">
            <a:avLst/>
          </a:prstGeom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571618"/>
            <a:ext cx="6245242" cy="308610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举例子、列数字、作比较、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打比方、分类别、下定义、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作诠释、画图表、摹状貌、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引资料（引用）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" y="1428717"/>
            <a:ext cx="1241238" cy="2119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8044"/>
          </a:xfrm>
          <a:prstGeom prst="rect">
            <a:avLst/>
          </a:prstGeom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3568" y="210737"/>
            <a:ext cx="7993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阅读第</a:t>
            </a: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段，指出语段运用的说明方法及其作用。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187624" y="843558"/>
            <a:ext cx="6481239" cy="374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　　赵州桥非常雄伟，全长</a:t>
            </a:r>
            <a:r>
              <a:rPr kumimoji="1"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50.82</a:t>
            </a:r>
            <a:r>
              <a:rPr kumimoji="1"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米，两端宽</a:t>
            </a:r>
            <a:r>
              <a:rPr kumimoji="1"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9.6</a:t>
            </a:r>
            <a:r>
              <a:rPr kumimoji="1"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米，中部略窄，宽</a:t>
            </a:r>
            <a:r>
              <a:rPr kumimoji="1"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r>
              <a:rPr kumimoji="1"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米。</a:t>
            </a:r>
            <a:r>
              <a:rPr kumimoji="1"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kumimoji="1"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唐朝的张嘉贞说它是“制造奇特，人不知其所以为”。这座桥的特点是：</a:t>
            </a:r>
            <a:r>
              <a:rPr kumimoji="1"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Wingdings" pitchFamily="2" charset="2"/>
              </a:rPr>
              <a:t>（</a:t>
            </a:r>
            <a:r>
              <a:rPr kumimoji="1"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一）全桥只有一个大拱</a:t>
            </a:r>
            <a:r>
              <a:rPr kumimoji="1"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kumimoji="1"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（二）大拱的两肩上，各有两个小拱。这个创造性的设计，不但节约了石料，减轻了桥身的重量，而且</a:t>
            </a:r>
            <a:r>
              <a:rPr kumimoji="1"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kumimoji="1"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（三）大拱由二十八道拱圈拼成</a:t>
            </a:r>
            <a:r>
              <a:rPr kumimoji="1"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kumimoji="1"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（四）全桥结构匀称，和四周景色配合得十分和谐</a:t>
            </a:r>
            <a:r>
              <a:rPr kumimoji="1"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kumimoji="1"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唐朝的张鷟说，远望这座桥就像“初云出月，长虹饮涧”。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3538" y="357504"/>
            <a:ext cx="583264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100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80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44" y="949394"/>
            <a:ext cx="8786874" cy="5366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endParaRPr lang="zh-CN" altLang="en-US" sz="2400" dirty="0">
              <a:solidFill>
                <a:prstClr val="black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15616" y="2689797"/>
            <a:ext cx="7240318" cy="97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列数字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（在此处作者用了数字，有什么作用？）</a:t>
            </a:r>
          </a:p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列数字的作用为：从数量方面具体准确地突出事物的特征。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068939"/>
            <a:ext cx="6160198" cy="9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b="1" dirty="0">
                <a:latin typeface="华文楷体" pitchFamily="2" charset="-122"/>
                <a:ea typeface="华文楷体" pitchFamily="2" charset="-122"/>
              </a:rPr>
              <a:t>1. </a:t>
            </a:r>
            <a:r>
              <a:rPr kumimoji="1" lang="zh-CN" altLang="en-US" sz="2000" b="1" dirty="0">
                <a:latin typeface="华文楷体" pitchFamily="2" charset="-122"/>
                <a:ea typeface="华文楷体" pitchFamily="2" charset="-122"/>
              </a:rPr>
              <a:t>赵州桥非常雄伟，全长</a:t>
            </a:r>
            <a:r>
              <a:rPr kumimoji="1" lang="en-US" altLang="zh-CN" sz="2000" b="1" dirty="0">
                <a:latin typeface="华文楷体" pitchFamily="2" charset="-122"/>
                <a:ea typeface="华文楷体" pitchFamily="2" charset="-122"/>
              </a:rPr>
              <a:t>50.82</a:t>
            </a:r>
            <a:r>
              <a:rPr kumimoji="1" lang="zh-CN" altLang="en-US" sz="2000" b="1" dirty="0">
                <a:latin typeface="华文楷体" pitchFamily="2" charset="-122"/>
                <a:ea typeface="华文楷体" pitchFamily="2" charset="-122"/>
              </a:rPr>
              <a:t>米，两端宽</a:t>
            </a:r>
            <a:r>
              <a:rPr kumimoji="1" lang="en-US" altLang="zh-CN" sz="2000" b="1" dirty="0">
                <a:latin typeface="华文楷体" pitchFamily="2" charset="-122"/>
                <a:ea typeface="华文楷体" pitchFamily="2" charset="-122"/>
              </a:rPr>
              <a:t>9.6</a:t>
            </a:r>
            <a:r>
              <a:rPr kumimoji="1" lang="zh-CN" altLang="en-US" sz="2000" b="1" dirty="0">
                <a:latin typeface="华文楷体" pitchFamily="2" charset="-122"/>
                <a:ea typeface="华文楷体" pitchFamily="2" charset="-122"/>
              </a:rPr>
              <a:t>米，中部略窄，宽</a:t>
            </a:r>
            <a:r>
              <a:rPr kumimoji="1" lang="en-US" altLang="zh-CN" sz="2000" b="1" dirty="0">
                <a:latin typeface="华文楷体" pitchFamily="2" charset="-122"/>
                <a:ea typeface="华文楷体" pitchFamily="2" charset="-122"/>
              </a:rPr>
              <a:t>9</a:t>
            </a:r>
            <a:r>
              <a:rPr kumimoji="1" lang="zh-CN" altLang="en-US" sz="2000" b="1" dirty="0">
                <a:latin typeface="华文楷体" pitchFamily="2" charset="-122"/>
                <a:ea typeface="华文楷体" pitchFamily="2" charset="-122"/>
              </a:rPr>
              <a:t>米。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24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3538" y="357504"/>
            <a:ext cx="583264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100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80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44" y="949394"/>
            <a:ext cx="8786874" cy="5366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endParaRPr lang="zh-CN" altLang="en-US" sz="2400" dirty="0">
              <a:solidFill>
                <a:prstClr val="black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92943" y="2778282"/>
            <a:ext cx="7286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</a:rPr>
              <a:t>         运用</a:t>
            </a:r>
            <a:r>
              <a:rPr lang="zh-CN" altLang="en-US" sz="24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列数字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华文楷体" pitchFamily="2" charset="-122"/>
                <a:ea typeface="华文楷体" pitchFamily="2" charset="-122"/>
              </a:rPr>
              <a:t>的说明方法，从数量方面具体准确地说明了赵州桥雄伟的特点。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2943" y="1128061"/>
            <a:ext cx="7286676" cy="11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华文楷体" pitchFamily="2" charset="-122"/>
                <a:ea typeface="华文楷体" pitchFamily="2" charset="-122"/>
              </a:rPr>
              <a:t>1. </a:t>
            </a:r>
            <a:r>
              <a:rPr kumimoji="1" lang="zh-CN" altLang="en-US" sz="24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赵州桥</a:t>
            </a:r>
            <a:r>
              <a:rPr kumimoji="1" lang="zh-CN" altLang="en-US" sz="2400" b="1" dirty="0">
                <a:latin typeface="华文楷体" pitchFamily="2" charset="-122"/>
                <a:ea typeface="华文楷体" pitchFamily="2" charset="-122"/>
              </a:rPr>
              <a:t>非常</a:t>
            </a:r>
            <a:r>
              <a:rPr kumimoji="1" lang="zh-CN" altLang="en-US" sz="24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雄伟</a:t>
            </a:r>
            <a:r>
              <a:rPr kumimoji="1" lang="zh-CN" altLang="en-US" sz="2400" b="1" dirty="0">
                <a:latin typeface="华文楷体" pitchFamily="2" charset="-122"/>
                <a:ea typeface="华文楷体" pitchFamily="2" charset="-122"/>
              </a:rPr>
              <a:t>，全长</a:t>
            </a:r>
            <a:r>
              <a:rPr kumimoji="1" lang="en-US" altLang="zh-CN" sz="2400" b="1" dirty="0">
                <a:latin typeface="华文楷体" pitchFamily="2" charset="-122"/>
                <a:ea typeface="华文楷体" pitchFamily="2" charset="-122"/>
              </a:rPr>
              <a:t>50.82</a:t>
            </a:r>
            <a:r>
              <a:rPr kumimoji="1" lang="zh-CN" altLang="en-US" sz="2400" b="1" dirty="0">
                <a:latin typeface="华文楷体" pitchFamily="2" charset="-122"/>
                <a:ea typeface="华文楷体" pitchFamily="2" charset="-122"/>
              </a:rPr>
              <a:t>米，两端宽</a:t>
            </a:r>
            <a:r>
              <a:rPr kumimoji="1" lang="en-US" altLang="zh-CN" sz="2400" b="1" dirty="0">
                <a:latin typeface="华文楷体" pitchFamily="2" charset="-122"/>
                <a:ea typeface="华文楷体" pitchFamily="2" charset="-122"/>
              </a:rPr>
              <a:t>9.6</a:t>
            </a:r>
            <a:r>
              <a:rPr kumimoji="1" lang="zh-CN" altLang="en-US" sz="2400" b="1" dirty="0">
                <a:latin typeface="华文楷体" pitchFamily="2" charset="-122"/>
                <a:ea typeface="华文楷体" pitchFamily="2" charset="-122"/>
              </a:rPr>
              <a:t>米，中部略窄，宽</a:t>
            </a:r>
            <a:r>
              <a:rPr kumimoji="1" lang="en-US" altLang="zh-CN" sz="2400" b="1" dirty="0">
                <a:latin typeface="华文楷体" pitchFamily="2" charset="-122"/>
                <a:ea typeface="华文楷体" pitchFamily="2" charset="-122"/>
              </a:rPr>
              <a:t>9</a:t>
            </a:r>
            <a:r>
              <a:rPr kumimoji="1" lang="zh-CN" altLang="en-US" sz="2400" b="1" dirty="0">
                <a:latin typeface="华文楷体" pitchFamily="2" charset="-122"/>
                <a:ea typeface="华文楷体" pitchFamily="2" charset="-122"/>
              </a:rPr>
              <a:t>米。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24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3538" y="357504"/>
            <a:ext cx="583264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7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100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80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44" y="949394"/>
            <a:ext cx="8786874" cy="53668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endParaRPr lang="zh-CN" altLang="en-US" sz="2400" dirty="0">
              <a:solidFill>
                <a:prstClr val="black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1945534"/>
            <a:ext cx="73581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引用</a:t>
            </a:r>
            <a:endParaRPr lang="zh-CN" altLang="en-US" sz="2000" b="1" dirty="0">
              <a:solidFill>
                <a:schemeClr val="accent5">
                  <a:lumMod val="50000"/>
                </a:schemeClr>
              </a:solidFill>
              <a:latin typeface="华文楷体" pitchFamily="2" charset="-122"/>
              <a:ea typeface="华文楷体" pitchFamily="2" charset="-122"/>
            </a:endParaRPr>
          </a:p>
          <a:p>
            <a:pPr algn="just"/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●</a:t>
            </a: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概念：引用典故、文献、名言、诗词、俗语、谚语、歌谣、故事、传说等进行说明，最大的标志是带引号。</a:t>
            </a:r>
          </a:p>
          <a:p>
            <a:pPr algn="just"/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●</a:t>
            </a: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作用：生动有文采。（注：引用说明在文章开头，还起到引出说明对象的作用。）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713918"/>
            <a:ext cx="8429684" cy="9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b="1" dirty="0">
                <a:latin typeface="华文楷体" pitchFamily="2" charset="-122"/>
                <a:ea typeface="华文楷体" pitchFamily="2" charset="-122"/>
              </a:rPr>
              <a:t>2.</a:t>
            </a:r>
            <a:r>
              <a:rPr kumimoji="1" lang="zh-CN" altLang="en-US" sz="2000" b="1" dirty="0">
                <a:latin typeface="华文楷体" pitchFamily="2" charset="-122"/>
                <a:ea typeface="华文楷体" pitchFamily="2" charset="-122"/>
              </a:rPr>
              <a:t>唐朝的张嘉贞说它是“制造奇特，人不知其所以为”。</a:t>
            </a:r>
            <a:endParaRPr kumimoji="1"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b="1" dirty="0">
                <a:latin typeface="华文楷体" pitchFamily="2" charset="-122"/>
                <a:ea typeface="华文楷体" pitchFamily="2" charset="-122"/>
              </a:rPr>
              <a:t>3.</a:t>
            </a:r>
            <a:r>
              <a:rPr kumimoji="1" lang="zh-CN" altLang="en-US" sz="2000" b="1" dirty="0">
                <a:latin typeface="华文楷体" pitchFamily="2" charset="-122"/>
                <a:ea typeface="华文楷体" pitchFamily="2" charset="-122"/>
              </a:rPr>
              <a:t>唐朝的张鷟说，远望这座桥就像“初云出月，长虹饮涧”。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576750"/>
            <a:ext cx="7358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　　引用</a:t>
            </a:r>
            <a:r>
              <a:rPr kumimoji="1" lang="zh-CN" altLang="en-US" sz="2000" b="1" dirty="0">
                <a:latin typeface="华文楷体" pitchFamily="2" charset="-122"/>
                <a:ea typeface="华文楷体" pitchFamily="2" charset="-122"/>
              </a:rPr>
              <a:t>张嘉贞的话，生动地说明了赵州桥设计施工上的精巧；引用张鷟的话，生动地说明赵州桥形式优美。</a:t>
            </a:r>
            <a:endParaRPr lang="zh-CN" altLang="en-US" sz="20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24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3538" y="357504"/>
            <a:ext cx="583264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000" dirty="0">
              <a:solidFill>
                <a:prstClr val="black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80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844" y="949394"/>
            <a:ext cx="8786874" cy="4765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endParaRPr lang="zh-CN" altLang="en-US" sz="2000" dirty="0">
              <a:solidFill>
                <a:prstClr val="black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27584" y="917824"/>
            <a:ext cx="785818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4.  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桥洞不是普通半圆形，而是像一张弓。</a:t>
            </a:r>
            <a:endParaRPr lang="en-US" altLang="zh-CN" sz="20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448365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latin typeface="华文楷体" pitchFamily="2" charset="-122"/>
                <a:ea typeface="华文楷体" pitchFamily="2" charset="-122"/>
              </a:rPr>
              <a:t>　　运用</a:t>
            </a:r>
            <a:r>
              <a:rPr kumimoji="1"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打比方</a:t>
            </a:r>
            <a:r>
              <a:rPr kumimoji="1" lang="zh-CN" altLang="en-US" sz="2000" b="1" dirty="0">
                <a:latin typeface="华文楷体" pitchFamily="2" charset="-122"/>
                <a:ea typeface="华文楷体" pitchFamily="2" charset="-122"/>
              </a:rPr>
              <a:t>的说明方法，把“桥洞”比作“弓”，生动地说明赵州桥形式优美。</a:t>
            </a:r>
            <a:endParaRPr lang="zh-CN" altLang="en-US" sz="20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571618"/>
            <a:ext cx="7429552" cy="189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打比方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●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概念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：运用比喻的方法对事物和事理进行形象化的说明。（打比方在说明文中是以比喻句的形式出现。）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华文楷体" pitchFamily="2" charset="-122"/>
                <a:ea typeface="华文楷体" pitchFamily="2" charset="-122"/>
              </a:rPr>
              <a:t>●</a:t>
            </a:r>
            <a:r>
              <a:rPr lang="zh-CN" altLang="en-US" sz="2000" b="1" dirty="0">
                <a:solidFill>
                  <a:schemeClr val="accent5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</a:rPr>
              <a:t>作用：形象生动、通俗易懂地说明事物或事理的特点。</a:t>
            </a:r>
          </a:p>
        </p:txBody>
      </p:sp>
    </p:spTree>
    <p:extLst>
      <p:ext uri="{BB962C8B-B14F-4D97-AF65-F5344CB8AC3E}">
        <p14:creationId xmlns:p14="http://schemas.microsoft.com/office/powerpoint/2010/main" val="42324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>
                <a:solidFill>
                  <a:srgbClr val="006666"/>
                </a:solidFill>
              </a:rPr>
              <a:t>掌握说明方法 </a:t>
            </a:r>
            <a:r>
              <a:rPr lang="en-US" altLang="zh-CN" b="1">
                <a:solidFill>
                  <a:srgbClr val="006666"/>
                </a:solidFill>
              </a:rPr>
              <a:t>(</a:t>
            </a:r>
            <a:r>
              <a:rPr lang="zh-CN" altLang="en-US" b="1">
                <a:solidFill>
                  <a:srgbClr val="006666"/>
                </a:solidFill>
              </a:rPr>
              <a:t>语言标志</a:t>
            </a:r>
            <a:r>
              <a:rPr lang="en-US" altLang="zh-CN" b="1">
                <a:solidFill>
                  <a:srgbClr val="006666"/>
                </a:solidFill>
              </a:rPr>
              <a:t>)</a:t>
            </a:r>
            <a:br>
              <a:rPr lang="en-US" altLang="zh-CN" b="1">
                <a:solidFill>
                  <a:srgbClr val="006666"/>
                </a:solidFill>
              </a:rPr>
            </a:br>
            <a:endParaRPr lang="en-US" altLang="zh-CN" b="1">
              <a:solidFill>
                <a:srgbClr val="006666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8044"/>
          </a:xfrm>
          <a:prstGeom prst="rect">
            <a:avLst/>
          </a:prstGeom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071552"/>
            <a:ext cx="7978080" cy="457201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zh-CN" sz="80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举例子：</a:t>
            </a:r>
            <a:r>
              <a:rPr lang="zh-CN" sz="8000" b="1" dirty="0">
                <a:latin typeface="华文楷体" pitchFamily="2" charset="-122"/>
                <a:ea typeface="华文楷体" pitchFamily="2" charset="-122"/>
              </a:rPr>
              <a:t>例如、比如、据说、譬如……</a:t>
            </a:r>
          </a:p>
          <a:p>
            <a:pPr>
              <a:lnSpc>
                <a:spcPct val="120000"/>
              </a:lnSpc>
            </a:pPr>
            <a:r>
              <a:rPr lang="zh-CN" sz="80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列</a:t>
            </a:r>
            <a:r>
              <a:rPr lang="zh-CN" altLang="en-US" sz="80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数字</a:t>
            </a:r>
            <a:r>
              <a:rPr lang="zh-CN" sz="80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r>
              <a:rPr lang="zh-CN" sz="8000" b="1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数词(大写也是）确数、约数；小数、分数、百分数、度数、倍数……(与年代区别)</a:t>
            </a:r>
          </a:p>
          <a:p>
            <a:pPr>
              <a:lnSpc>
                <a:spcPct val="120000"/>
              </a:lnSpc>
            </a:pPr>
            <a:r>
              <a:rPr lang="zh-CN" sz="80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分类别：</a:t>
            </a:r>
            <a:r>
              <a:rPr lang="zh-CN" sz="8000" b="1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一类（种）……一类（种）……（区别于逻辑解释中的主次罗列〈一〉〈二〉〈三〉〈四〉</a:t>
            </a:r>
            <a:r>
              <a:rPr lang="zh-CN" altLang="en-US" sz="8000" b="1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首先   其次   然后</a:t>
            </a:r>
            <a:r>
              <a:rPr lang="zh-CN" sz="8000" b="1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）</a:t>
            </a:r>
            <a:endParaRPr lang="zh-CN" sz="8000" b="1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r>
              <a:rPr lang="zh-CN" sz="80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 作比较：</a:t>
            </a:r>
            <a:r>
              <a:rPr lang="zh-CN" altLang="en-US" sz="8000" b="1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比</a:t>
            </a:r>
            <a:r>
              <a:rPr lang="zh-CN" sz="8000" b="1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、而、相对于、较……</a:t>
            </a:r>
          </a:p>
          <a:p>
            <a:pPr>
              <a:lnSpc>
                <a:spcPct val="120000"/>
              </a:lnSpc>
            </a:pPr>
            <a:r>
              <a:rPr lang="zh-CN" sz="8000" b="1" smtClean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下</a:t>
            </a:r>
            <a:r>
              <a:rPr lang="zh-CN" sz="80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定义：</a:t>
            </a:r>
            <a:r>
              <a:rPr lang="zh-CN" sz="8000" b="1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科学、完整，</a:t>
            </a:r>
            <a:r>
              <a:rPr lang="zh-CN" sz="80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判断句</a:t>
            </a:r>
          </a:p>
          <a:p>
            <a:pPr>
              <a:lnSpc>
                <a:spcPct val="120000"/>
              </a:lnSpc>
            </a:pPr>
            <a:r>
              <a:rPr lang="zh-CN" sz="80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作诠释：</a:t>
            </a:r>
            <a:r>
              <a:rPr lang="zh-CN" sz="8000" b="1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局部、某一方面的特征介绍</a:t>
            </a:r>
          </a:p>
          <a:p>
            <a:pPr>
              <a:lnSpc>
                <a:spcPct val="120000"/>
              </a:lnSpc>
            </a:pPr>
            <a:r>
              <a:rPr lang="zh-CN" sz="80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打比方:  </a:t>
            </a:r>
            <a:r>
              <a:rPr lang="zh-CN" sz="8000" b="1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像、仿佛……</a:t>
            </a:r>
          </a:p>
          <a:p>
            <a:pPr>
              <a:lnSpc>
                <a:spcPct val="120000"/>
              </a:lnSpc>
            </a:pPr>
            <a:r>
              <a:rPr lang="zh-CN" sz="80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sym typeface="Wingdings" pitchFamily="2" charset="2"/>
              </a:rPr>
              <a:t>引资料 :  </a:t>
            </a:r>
            <a:r>
              <a:rPr lang="zh-CN" sz="8000" b="1" dirty="0">
                <a:latin typeface="华文楷体" pitchFamily="2" charset="-122"/>
                <a:ea typeface="华文楷体" pitchFamily="2" charset="-122"/>
                <a:sym typeface="Wingdings" pitchFamily="2" charset="2"/>
              </a:rPr>
              <a:t>引用，标记是引号</a:t>
            </a:r>
            <a:endParaRPr lang="zh-CN" sz="8000" b="1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  <a:sym typeface="Wingdings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85734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85734"/>
            <a:ext cx="66127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找寻说明方法时，可以抓住一些关键的词，以便区分。</a:t>
            </a:r>
            <a:endParaRPr kumimoji="0" lang="zh-CN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536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1009</Words>
  <Application>Microsoft Office PowerPoint</Application>
  <PresentationFormat>全屏显示(16:9)</PresentationFormat>
  <Paragraphs>107</Paragraphs>
  <Slides>17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黑体</vt:lpstr>
      <vt:lpstr>华文楷体</vt:lpstr>
      <vt:lpstr>华文新魏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1_Office 主题</vt:lpstr>
      <vt:lpstr>PowerPoint 演示文稿</vt:lpstr>
      <vt:lpstr>PowerPoint 演示文稿</vt:lpstr>
      <vt:lpstr>常见说明方法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掌握说明方法 (语言标志)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常见说明方法的作用（关键词）</vt:lpstr>
      <vt:lpstr>指出下列句的说明方法及作用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wlzx008</dc:creator>
  <cp:lastModifiedBy>An Ning</cp:lastModifiedBy>
  <cp:revision>207</cp:revision>
  <dcterms:created xsi:type="dcterms:W3CDTF">2018-12-30T01:01:47Z</dcterms:created>
  <dcterms:modified xsi:type="dcterms:W3CDTF">2019-05-13T00:44:57Z</dcterms:modified>
</cp:coreProperties>
</file>