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91" r:id="rId4"/>
    <p:sldId id="259" r:id="rId5"/>
    <p:sldId id="260" r:id="rId6"/>
    <p:sldId id="274" r:id="rId7"/>
    <p:sldId id="261" r:id="rId8"/>
    <p:sldId id="262" r:id="rId9"/>
    <p:sldId id="264" r:id="rId10"/>
    <p:sldId id="272" r:id="rId11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38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40" y="108"/>
      </p:cViewPr>
      <p:guideLst>
        <p:guide orient="horz" pos="2148"/>
        <p:guide pos="381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2019/4/23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2019/4/23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2019/4/23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/>
          <p:nvPr/>
        </p:nvSpPr>
        <p:spPr>
          <a:xfrm>
            <a:off x="3251237" y="2862019"/>
            <a:ext cx="57150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zh-CN" sz="4400" b="1" dirty="0"/>
              <a:t>语言要连贯</a:t>
            </a:r>
          </a:p>
        </p:txBody>
      </p:sp>
      <p:sp>
        <p:nvSpPr>
          <p:cNvPr id="14340" name="TextBox 7"/>
          <p:cNvSpPr/>
          <p:nvPr/>
        </p:nvSpPr>
        <p:spPr>
          <a:xfrm>
            <a:off x="873067" y="896331"/>
            <a:ext cx="4142816" cy="307777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dirty="0">
                <a:latin typeface="华文新魏" panose="02010800040101010101" pitchFamily="2" charset="-122"/>
                <a:ea typeface="华文新魏" panose="02010800040101010101" pitchFamily="2" charset="-122"/>
                <a:sym typeface="微软雅黑" panose="020B0503020204020204" charset="-122"/>
              </a:rPr>
              <a:t>部编版教材初中语文八年级上册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065270" y="4462780"/>
            <a:ext cx="45561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浙江省杭州第十中学</a:t>
            </a:r>
            <a:r>
              <a:rPr lang="en-US" altLang="zh-CN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董萍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359440" y="2230120"/>
            <a:ext cx="6610350" cy="119888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7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谢谢大家的聆听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31060" y="1133475"/>
            <a:ext cx="21558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b="1" dirty="0">
                <a:latin typeface="黑体" panose="02010609060101010101" charset="-122"/>
                <a:ea typeface="黑体" panose="02010609060101010101" charset="-122"/>
              </a:rPr>
              <a:t>语言连贯：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2303145" y="2143760"/>
            <a:ext cx="7244080" cy="251650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lnSpc>
                <a:spcPct val="150000"/>
              </a:lnSpc>
            </a:pPr>
            <a:r>
              <a:rPr lang="en-US" altLang="zh-CN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   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所谓语言连贯，主要强调的是写文章和说话一样，在内容和形式上都得接得住、扣得紧，意思一贯而下，总的来说，应当做到</a:t>
            </a:r>
            <a:r>
              <a:rPr lang="zh-CN" altLang="en-US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话题统一、语序合理、衔接紧密，文气顺畅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2409" y="303519"/>
            <a:ext cx="3929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 dirty="0">
                <a:latin typeface="黑体" panose="02010609060101010101" charset="-122"/>
                <a:ea typeface="黑体" panose="02010609060101010101" charset="-122"/>
              </a:rPr>
              <a:t>（一）新课导入：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8035" y="763905"/>
            <a:ext cx="8075295" cy="2552065"/>
          </a:xfrm>
          <a:prstGeom prst="rect">
            <a:avLst/>
          </a:prstGeom>
        </p:spPr>
      </p:pic>
      <p:pic>
        <p:nvPicPr>
          <p:cNvPr id="4" name="图片 3" descr="QQ图片201904221709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8035" y="3046095"/>
            <a:ext cx="8075295" cy="36518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6433" y="254298"/>
            <a:ext cx="778674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dirty="0">
                <a:latin typeface="黑体" panose="02010609060101010101" charset="-122"/>
                <a:ea typeface="黑体" panose="02010609060101010101" charset="-122"/>
              </a:rPr>
              <a:t>（二）修改片段，初步掌握语言连贯的方法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3455" y="874395"/>
            <a:ext cx="28098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dirty="0">
                <a:latin typeface="黑体" panose="02010609060101010101" charset="-122"/>
                <a:ea typeface="黑体" panose="02010609060101010101" charset="-122"/>
              </a:rPr>
              <a:t>【片段展示】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33170" y="1521460"/>
            <a:ext cx="9183370" cy="3815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atinLnBrk="1"/>
            <a:r>
              <a:rPr lang="zh-CN" altLang="zh-CN" sz="22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语段</a:t>
            </a:r>
            <a:r>
              <a:rPr lang="en-US" altLang="zh-CN" sz="22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1</a:t>
            </a:r>
            <a:r>
              <a:rPr lang="zh-CN" altLang="zh-CN" sz="22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：</a:t>
            </a:r>
            <a:endParaRPr lang="en-US" altLang="zh-CN" sz="22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latinLnBrk="1"/>
            <a:r>
              <a:rPr lang="en-US" altLang="zh-CN" sz="22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        </a:t>
            </a:r>
            <a:r>
              <a:rPr lang="zh-CN" altLang="zh-CN" sz="22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雨季的果子，是杨梅。卖杨梅的都是苗族女孩子，戴一顶小花帽子，穿着扳尖的绣了满帮花的鞋，坐在人家阶石的一角，不时吆唤一声：“卖杨梅——”，声音娇娇的。她们的声音使得昆明雨季的空气更加柔和了。昆明的杨梅很大，有一个乒乓球那样大，颜色黑红黑红的，叫做“火炭梅”。这个名字起得真好，真是像一球烧得炽红的火炭！一点都不酸！我吃过苏州洞庭山的杨梅、井冈山的杨梅，好像都比不上昆明的火炭梅。</a:t>
            </a:r>
          </a:p>
          <a:p>
            <a:pPr latinLnBrk="1"/>
            <a:endParaRPr lang="en-US" altLang="zh-CN" sz="22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latinLnBrk="1"/>
            <a:r>
              <a:rPr lang="zh-CN" altLang="zh-CN" sz="22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语段问题和修改建议</a:t>
            </a:r>
            <a:r>
              <a:rPr lang="zh-CN" altLang="zh-CN" sz="22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：</a:t>
            </a:r>
            <a:r>
              <a:rPr lang="en-US" altLang="zh-CN" sz="2200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                                                                 </a:t>
            </a:r>
            <a:r>
              <a:rPr lang="zh-CN" altLang="zh-CN" sz="2200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。</a:t>
            </a:r>
            <a:endParaRPr lang="zh-CN" altLang="zh-CN" sz="22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latinLnBrk="1"/>
            <a:endParaRPr lang="en-US" altLang="zh-CN" sz="22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latinLnBrk="1"/>
            <a:r>
              <a:rPr lang="zh-CN" altLang="zh-CN" sz="22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我的感悟：要做到语意连贯，应该保持前后</a:t>
            </a:r>
            <a:r>
              <a:rPr lang="en-US" altLang="zh-CN" sz="2200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 </a:t>
            </a:r>
            <a:r>
              <a:rPr lang="zh-CN" altLang="zh-CN" sz="2200" b="1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（</a:t>
            </a:r>
            <a:r>
              <a:rPr lang="en-US" altLang="zh-CN" sz="2200" b="1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                  </a:t>
            </a:r>
            <a:r>
              <a:rPr lang="zh-CN" altLang="zh-CN" sz="2200" b="1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）</a:t>
            </a:r>
            <a:r>
              <a:rPr lang="en-US" altLang="zh-CN" sz="2200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 </a:t>
            </a:r>
            <a:r>
              <a:rPr lang="zh-CN" altLang="zh-CN" sz="22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。</a:t>
            </a:r>
            <a:endParaRPr lang="zh-CN" altLang="en-US" sz="22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06895" y="4793615"/>
            <a:ext cx="1725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话题</a:t>
            </a:r>
            <a:r>
              <a:rPr lang="zh-CN" altLang="en-US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统一</a:t>
            </a:r>
          </a:p>
        </p:txBody>
      </p:sp>
      <p:sp>
        <p:nvSpPr>
          <p:cNvPr id="2" name="右箭头 1">
            <a:hlinkClick r:id="rId3" action="ppaction://hlinksldjump"/>
          </p:cNvPr>
          <p:cNvSpPr/>
          <p:nvPr/>
        </p:nvSpPr>
        <p:spPr>
          <a:xfrm>
            <a:off x="11233785" y="6455410"/>
            <a:ext cx="360045" cy="2876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233170" y="5515610"/>
            <a:ext cx="9183370" cy="11068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       </a:t>
            </a:r>
            <a:r>
              <a:rPr lang="zh-CN" altLang="zh-CN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中心对象是“杨梅”，却先花了比较多的笔墨写卖杨梅的女孩子。</a:t>
            </a:r>
            <a:r>
              <a:rPr lang="zh-CN" altLang="en-US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建议把第</a:t>
            </a:r>
            <a:r>
              <a:rPr lang="en-US" altLang="zh-CN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2</a:t>
            </a:r>
            <a:r>
              <a:rPr lang="zh-CN" altLang="en-US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、</a:t>
            </a:r>
            <a:r>
              <a:rPr lang="en-US" altLang="zh-CN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3</a:t>
            </a:r>
            <a:r>
              <a:rPr lang="zh-CN" altLang="en-US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句介绍</a:t>
            </a:r>
            <a:r>
              <a:rPr lang="en-US" altLang="zh-CN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“</a:t>
            </a:r>
            <a:r>
              <a:rPr lang="zh-CN" altLang="en-US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女孩子</a:t>
            </a:r>
            <a:r>
              <a:rPr lang="en-US" altLang="zh-CN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”</a:t>
            </a:r>
            <a:r>
              <a:rPr lang="zh-CN" altLang="en-US" sz="22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的内容移至文段末尾。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ldLvl="0" animBg="1"/>
      <p:bldP spid="9" grpId="0"/>
      <p:bldP spid="8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5950" y="320040"/>
            <a:ext cx="8443595" cy="39693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atinLnBrk="1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语段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2</a:t>
            </a:r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：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fontAlgn="auto" latinLnBrk="1">
              <a:lnSpc>
                <a:spcPct val="150000"/>
              </a:lnSpc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        </a:t>
            </a:r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四周的景色非常秀丽。盈盈的湖水一直荡漾到脚边，却又缓缓地退回去。水里小小的鱼儿，还有调皮的小虾，在眼前游来游去。它像慈母拍着将睡去的婴儿似的，它轻轻地拍着石岸。</a:t>
            </a:r>
          </a:p>
          <a:p>
            <a:pPr latinLnBrk="1"/>
            <a:endParaRPr lang="zh-CN" altLang="zh-CN" sz="24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latinLnBrk="1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语段问题和修改建议</a:t>
            </a:r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：</a:t>
            </a:r>
            <a:r>
              <a:rPr lang="en-US" altLang="zh-CN" sz="2400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                                                 </a:t>
            </a:r>
            <a:r>
              <a:rPr lang="zh-CN" altLang="zh-CN" sz="2400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。</a:t>
            </a:r>
            <a:r>
              <a:rPr lang="en-US" altLang="zh-CN" sz="2400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 </a:t>
            </a:r>
          </a:p>
          <a:p>
            <a:pPr latinLnBrk="1"/>
            <a:endParaRPr lang="zh-CN" altLang="zh-CN" sz="24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latinLnBrk="1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我的感悟：围绕一个话题进行描述，还应该有合理的</a:t>
            </a:r>
            <a:r>
              <a:rPr lang="zh-CN" altLang="zh-CN" sz="2400" b="1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（</a:t>
            </a:r>
            <a:r>
              <a:rPr lang="en-US" altLang="zh-CN" sz="2400" b="1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           </a:t>
            </a:r>
            <a:r>
              <a:rPr lang="zh-CN" altLang="zh-CN" sz="2400" b="1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）</a:t>
            </a:r>
            <a:r>
              <a:rPr lang="en-US" altLang="zh-CN" sz="2400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 </a:t>
            </a:r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。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85950" y="4955540"/>
            <a:ext cx="8443595" cy="11988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        </a:t>
            </a:r>
            <a:r>
              <a:rPr lang="zh-CN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第</a:t>
            </a:r>
            <a:r>
              <a:rPr lang="en-US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2</a:t>
            </a:r>
            <a:r>
              <a:rPr lang="zh-CN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句话写“湖水”，第</a:t>
            </a:r>
            <a:r>
              <a:rPr lang="en-US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3</a:t>
            </a:r>
            <a:r>
              <a:rPr lang="zh-CN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句话写“水里的鱼虾”，第</a:t>
            </a:r>
            <a:r>
              <a:rPr lang="en-US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4</a:t>
            </a:r>
            <a:r>
              <a:rPr lang="zh-CN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句话又写“湖水”，</a:t>
            </a:r>
            <a:r>
              <a:rPr lang="zh-CN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语序混乱，</a:t>
            </a:r>
            <a:r>
              <a:rPr lang="zh-CN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应该将第</a:t>
            </a:r>
            <a:r>
              <a:rPr lang="en-US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3</a:t>
            </a:r>
            <a:r>
              <a:rPr lang="zh-CN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句和第</a:t>
            </a:r>
            <a:r>
              <a:rPr lang="en-US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4</a:t>
            </a:r>
            <a:r>
              <a:rPr lang="zh-CN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句互换顺序。</a:t>
            </a:r>
            <a:endParaRPr lang="zh-CN" altLang="en-US" sz="2400" dirty="0">
              <a:solidFill>
                <a:srgbClr val="C0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8357" y="3708723"/>
            <a:ext cx="1000132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顺序</a:t>
            </a:r>
          </a:p>
        </p:txBody>
      </p:sp>
      <p:sp>
        <p:nvSpPr>
          <p:cNvPr id="5" name="右箭头 4">
            <a:hlinkClick r:id="rId4" action="ppaction://hlinksldjump"/>
          </p:cNvPr>
          <p:cNvSpPr/>
          <p:nvPr/>
        </p:nvSpPr>
        <p:spPr>
          <a:xfrm>
            <a:off x="10951210" y="6455410"/>
            <a:ext cx="360045" cy="2876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/>
          <p:nvPr/>
        </p:nvSpPr>
        <p:spPr>
          <a:xfrm>
            <a:off x="1561465" y="229235"/>
            <a:ext cx="8642350" cy="41541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atinLnBrk="1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语段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3</a:t>
            </a:r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：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fontAlgn="auto" latinLnBrk="1">
              <a:lnSpc>
                <a:spcPct val="150000"/>
              </a:lnSpc>
            </a:pP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      </a:t>
            </a:r>
            <a:r>
              <a:rPr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年轻的朋友，你百般不如意，万事不顺心，你可以有一千种理由苦闷、埋怨，不能有一种理由让你放弃理想和追求，你毕竟年轻，美丽的青春仍牢牢在握，希望属于你，这个世界属于你！</a:t>
            </a:r>
            <a:endParaRPr altLang="zh-CN" sz="24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latinLnBrk="1"/>
            <a:endParaRPr altLang="zh-CN" sz="24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latinLnBrk="1"/>
            <a:r>
              <a:rPr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语段问题和修改建议：</a:t>
            </a:r>
            <a:r>
              <a:rPr altLang="zh-CN" sz="2400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                                              </a:t>
            </a:r>
            <a:r>
              <a:rPr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。</a:t>
            </a:r>
            <a:endParaRPr altLang="zh-CN" sz="24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latinLnBrk="1"/>
            <a:endParaRPr lang="zh-CN" altLang="zh-CN" sz="24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latinLnBrk="1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我的感悟：语言连贯还应该注意句子间的</a:t>
            </a:r>
            <a:r>
              <a:rPr lang="en-US" altLang="zh-CN" sz="2400" u="sng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                      </a:t>
            </a:r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。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</p:txBody>
      </p:sp>
      <p:sp>
        <p:nvSpPr>
          <p:cNvPr id="9" name="TextBox 6"/>
          <p:cNvSpPr txBox="1"/>
          <p:nvPr/>
        </p:nvSpPr>
        <p:spPr>
          <a:xfrm>
            <a:off x="7293621" y="3483287"/>
            <a:ext cx="1714512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衔接过渡</a:t>
            </a:r>
          </a:p>
        </p:txBody>
      </p:sp>
      <p:sp>
        <p:nvSpPr>
          <p:cNvPr id="2" name="左箭头 1">
            <a:hlinkClick r:id="rId3" action="ppaction://hlinksldjump"/>
          </p:cNvPr>
          <p:cNvSpPr/>
          <p:nvPr/>
        </p:nvSpPr>
        <p:spPr>
          <a:xfrm>
            <a:off x="10760710" y="6297930"/>
            <a:ext cx="557530" cy="44323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561465" y="4618355"/>
            <a:ext cx="8642350" cy="21228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00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  </a:t>
            </a:r>
            <a:r>
              <a:rPr lang="zh-CN" altLang="en-US" sz="220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语段缺少关联词。应该改成：年轻的朋友，</a:t>
            </a:r>
            <a:r>
              <a:rPr lang="zh-CN" altLang="en-US" sz="22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（纵使）</a:t>
            </a:r>
            <a:r>
              <a:rPr lang="zh-CN" altLang="en-US" sz="220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你百般不如意，万事不顺心，你可以有一千种理由苦闷、埋怨，</a:t>
            </a:r>
            <a:r>
              <a:rPr lang="zh-CN" altLang="en-US" sz="22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（但是）</a:t>
            </a:r>
            <a:r>
              <a:rPr lang="zh-CN" altLang="en-US" sz="220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不能有一种理由让你放弃理想和追求，</a:t>
            </a:r>
            <a:r>
              <a:rPr lang="zh-CN" altLang="en-US" sz="22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（因为）</a:t>
            </a:r>
            <a:r>
              <a:rPr lang="zh-CN" altLang="en-US" sz="220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你毕竟年轻，美丽的青春仍牢牢在握，希望属于你，这个世界属于你！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9" grpId="0"/>
      <p:bldP spid="3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65325" y="1063807"/>
            <a:ext cx="21558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b="1" dirty="0">
                <a:latin typeface="黑体" panose="02010609060101010101" charset="-122"/>
                <a:ea typeface="黑体" panose="02010609060101010101" charset="-122"/>
              </a:rPr>
              <a:t>【小结】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2075815" y="2469515"/>
            <a:ext cx="7244080" cy="262699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   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“语言要连贯”的三个重要方面：</a:t>
            </a:r>
            <a:endParaRPr lang="zh-CN" altLang="en-US" sz="24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1</a:t>
            </a:r>
            <a:r>
              <a:rPr lang="en-US" altLang="zh-CN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.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保持前后话题的统一。（角度一致、中心明确）</a:t>
            </a:r>
            <a:endParaRPr lang="zh-CN" altLang="en-US" sz="24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2</a:t>
            </a:r>
            <a:r>
              <a:rPr lang="en-US" altLang="zh-CN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.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注意合理的语序。（时间、空间、逻辑顺序）</a:t>
            </a:r>
            <a:endParaRPr lang="zh-CN" altLang="en-US" sz="24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3</a:t>
            </a:r>
            <a:r>
              <a:rPr lang="en-US" altLang="zh-CN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.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运用恰当的关联词等衔接过渡。（句、段、篇）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3385" y="351155"/>
            <a:ext cx="78574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zh-CN" altLang="zh-CN" sz="2800" b="1" dirty="0">
                <a:latin typeface="黑体" panose="02010609060101010101" charset="-122"/>
                <a:ea typeface="黑体" panose="02010609060101010101" charset="-122"/>
              </a:rPr>
              <a:t>（三）比较片段，体会语言表达的</a:t>
            </a:r>
            <a:r>
              <a:rPr lang="en-US" altLang="zh-CN" sz="28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</a:rPr>
              <a:t>“</a:t>
            </a:r>
            <a:r>
              <a:rPr lang="zh-CN" altLang="zh-CN" sz="28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</a:rPr>
              <a:t>形连意连</a:t>
            </a:r>
            <a:r>
              <a:rPr lang="en-US" altLang="zh-CN" sz="2800" b="1" dirty="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95472" y="1769729"/>
            <a:ext cx="7572428" cy="23069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atinLnBrk="1"/>
            <a:r>
              <a:rPr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（甲）午夜，走出帐篷，我被眼前的景象惊呆了。在这里看星星，星星在你眼前亮起，一直亮到脑后。满天的星星肃然排列，迎面注视着你，他们好像在外面等候了多时。你仿佛把头伸进一座古钟里面，内里嵌满活生生的星星。我顿时明白了《敕勒歌》中为什么会有“天似穹庐”的句子了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95500" y="4373880"/>
            <a:ext cx="7572375" cy="23069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altLang="zh-CN" sz="2400" dirty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（乙）午夜，走出帐篷，我被眼前的景象惊呆了。满天的星星肃然排列，迎面注视着你，他们好像在外面等候了多时。在这里看星星，星星在你眼前亮起，一直亮到脑后。你仿佛把头伸进一座古钟里面，内里嵌满活生生的星星。我顿时明白了《敕勒歌》中为什么会有“天似穹庐”的句子了。</a:t>
            </a:r>
          </a:p>
        </p:txBody>
      </p:sp>
      <p:sp>
        <p:nvSpPr>
          <p:cNvPr id="2" name="TextBox 5"/>
          <p:cNvSpPr txBox="1"/>
          <p:nvPr/>
        </p:nvSpPr>
        <p:spPr>
          <a:xfrm>
            <a:off x="1911985" y="1078865"/>
            <a:ext cx="27692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dirty="0">
                <a:latin typeface="黑体" panose="02010609060101010101" charset="-122"/>
                <a:ea typeface="黑体" panose="02010609060101010101" charset="-122"/>
              </a:rPr>
              <a:t>【片段展示】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2236470" y="2141855"/>
            <a:ext cx="7303770" cy="374650"/>
            <a:chOff x="3522" y="3373"/>
            <a:chExt cx="11502" cy="590"/>
          </a:xfrm>
        </p:grpSpPr>
        <p:cxnSp>
          <p:nvCxnSpPr>
            <p:cNvPr id="3" name="直接连接符 2"/>
            <p:cNvCxnSpPr/>
            <p:nvPr/>
          </p:nvCxnSpPr>
          <p:spPr>
            <a:xfrm flipV="1">
              <a:off x="14068" y="3373"/>
              <a:ext cx="957" cy="4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/>
          </p:nvCxnSpPr>
          <p:spPr>
            <a:xfrm flipV="1">
              <a:off x="3522" y="3943"/>
              <a:ext cx="9773" cy="2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组合 11"/>
          <p:cNvGrpSpPr/>
          <p:nvPr/>
        </p:nvGrpSpPr>
        <p:grpSpPr>
          <a:xfrm>
            <a:off x="2236470" y="4725035"/>
            <a:ext cx="7303770" cy="815340"/>
            <a:chOff x="3522" y="7441"/>
            <a:chExt cx="11502" cy="1284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14068" y="7441"/>
              <a:ext cx="957" cy="4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 flipV="1">
              <a:off x="3522" y="8097"/>
              <a:ext cx="11402" cy="37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 flipV="1">
              <a:off x="3660" y="8667"/>
              <a:ext cx="1246" cy="58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31060" y="1133475"/>
            <a:ext cx="21558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b="1" dirty="0">
                <a:latin typeface="黑体" panose="02010609060101010101" charset="-122"/>
                <a:ea typeface="黑体" panose="02010609060101010101" charset="-122"/>
              </a:rPr>
              <a:t>【小结】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2247900" y="2346960"/>
            <a:ext cx="7244080" cy="216090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      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通过比较“相似语段”，我们可以进一步体会到在语言表达上的“</a:t>
            </a:r>
            <a:r>
              <a:rPr lang="zh-CN" altLang="en-US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形连意连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”，特别是从</a:t>
            </a:r>
            <a:r>
              <a:rPr lang="zh-CN" altLang="en-US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语意和情感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的内在关联上体会语言的“连贯性”。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 bldLvl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8aa032c4-1896-4ef6-a4e1-34a3975bab6d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713</Words>
  <Application>Microsoft Office PowerPoint</Application>
  <PresentationFormat>宽屏</PresentationFormat>
  <Paragraphs>45</Paragraphs>
  <Slides>10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6" baseType="lpstr">
      <vt:lpstr>黑体</vt:lpstr>
      <vt:lpstr>华文楷体</vt:lpstr>
      <vt:lpstr>华文新魏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ZTY</cp:lastModifiedBy>
  <cp:revision>34</cp:revision>
  <dcterms:created xsi:type="dcterms:W3CDTF">2019-03-12T02:08:00Z</dcterms:created>
  <dcterms:modified xsi:type="dcterms:W3CDTF">2019-04-23T03:16:37Z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2052-11.1.0.8573</vt:lpwstr>
  </property>
</Properties>
</file>