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sldIdLst>
    <p:sldId id="266" r:id="rId3"/>
    <p:sldId id="265" r:id="rId4"/>
    <p:sldId id="257" r:id="rId5"/>
    <p:sldId id="259" r:id="rId6"/>
    <p:sldId id="258" r:id="rId7"/>
    <p:sldId id="260" r:id="rId8"/>
    <p:sldId id="261" r:id="rId9"/>
    <p:sldId id="262" r:id="rId10"/>
    <p:sldId id="263" r:id="rId11"/>
  </p:sldIdLst>
  <p:sldSz cx="12192000" cy="6858000"/>
  <p:notesSz cx="6858000" cy="9144000"/>
  <p:defaultTextStyle>
    <a:defPPr>
      <a:defRPr lang="zh-CN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6" d="100"/>
          <a:sy n="106" d="100"/>
        </p:scale>
        <p:origin x="636" y="9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zh-CN" altLang="en-US" smtClean="0"/>
              <a:t>单击此处编辑母版副标题样式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09598-D506-A74D-A0D3-E2E47709D331}" type="datetimeFigureOut">
              <a:rPr kumimoji="1" lang="zh-CN" altLang="en-US" smtClean="0"/>
              <a:t>2019/4/23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8299F-0966-F648-A85C-42016BE2859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398898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09598-D506-A74D-A0D3-E2E47709D331}" type="datetimeFigureOut">
              <a:rPr kumimoji="1" lang="zh-CN" altLang="en-US" smtClean="0"/>
              <a:t>2019/4/23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8299F-0966-F648-A85C-42016BE2859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113467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09598-D506-A74D-A0D3-E2E47709D331}" type="datetimeFigureOut">
              <a:rPr kumimoji="1" lang="zh-CN" altLang="en-US" smtClean="0"/>
              <a:t>2019/4/23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8299F-0966-F648-A85C-42016BE2859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9527275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DA202-30BD-4A49-A615-BA900058C6AD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2019/4/23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F2A01-B67A-4D7A-929D-BB47B950AE14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40012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DA202-30BD-4A49-A615-BA900058C6AD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2019/4/23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F2A01-B67A-4D7A-929D-BB47B950AE14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38438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DA202-30BD-4A49-A615-BA900058C6AD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2019/4/23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F2A01-B67A-4D7A-929D-BB47B950AE14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8166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DA202-30BD-4A49-A615-BA900058C6AD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2019/4/23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F2A01-B67A-4D7A-929D-BB47B950AE14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63434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DA202-30BD-4A49-A615-BA900058C6AD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2019/4/23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F2A01-B67A-4D7A-929D-BB47B950AE14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85600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DA202-30BD-4A49-A615-BA900058C6AD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2019/4/23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F2A01-B67A-4D7A-929D-BB47B950AE14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49085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DA202-30BD-4A49-A615-BA900058C6AD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2019/4/23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F2A01-B67A-4D7A-929D-BB47B950AE14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25024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DA202-30BD-4A49-A615-BA900058C6AD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2019/4/23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F2A01-B67A-4D7A-929D-BB47B950AE14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7692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09598-D506-A74D-A0D3-E2E47709D331}" type="datetimeFigureOut">
              <a:rPr kumimoji="1" lang="zh-CN" altLang="en-US" smtClean="0"/>
              <a:t>2019/4/23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8299F-0966-F648-A85C-42016BE2859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75295794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DA202-30BD-4A49-A615-BA900058C6AD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2019/4/23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F2A01-B67A-4D7A-929D-BB47B950AE14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1504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DA202-30BD-4A49-A615-BA900058C6AD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2019/4/23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F2A01-B67A-4D7A-929D-BB47B950AE14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294827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DA202-30BD-4A49-A615-BA900058C6AD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2019/4/23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F2A01-B67A-4D7A-929D-BB47B950AE14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0815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09598-D506-A74D-A0D3-E2E47709D331}" type="datetimeFigureOut">
              <a:rPr kumimoji="1" lang="zh-CN" altLang="en-US" smtClean="0"/>
              <a:t>2019/4/23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8299F-0966-F648-A85C-42016BE2859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838125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09598-D506-A74D-A0D3-E2E47709D331}" type="datetimeFigureOut">
              <a:rPr kumimoji="1" lang="zh-CN" altLang="en-US" smtClean="0"/>
              <a:t>2019/4/23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8299F-0966-F648-A85C-42016BE2859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2297023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09598-D506-A74D-A0D3-E2E47709D331}" type="datetimeFigureOut">
              <a:rPr kumimoji="1" lang="zh-CN" altLang="en-US" smtClean="0"/>
              <a:t>2019/4/23</a:t>
            </a:fld>
            <a:endParaRPr kumimoji="1"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幻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8299F-0966-F648-A85C-42016BE2859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499166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09598-D506-A74D-A0D3-E2E47709D331}" type="datetimeFigureOut">
              <a:rPr kumimoji="1" lang="zh-CN" altLang="en-US" smtClean="0"/>
              <a:t>2019/4/23</a:t>
            </a:fld>
            <a:endParaRPr kumimoji="1"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8299F-0966-F648-A85C-42016BE2859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240751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09598-D506-A74D-A0D3-E2E47709D331}" type="datetimeFigureOut">
              <a:rPr kumimoji="1" lang="zh-CN" altLang="en-US" smtClean="0"/>
              <a:t>2019/4/23</a:t>
            </a:fld>
            <a:endParaRPr kumimoji="1"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8299F-0966-F648-A85C-42016BE2859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526461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09598-D506-A74D-A0D3-E2E47709D331}" type="datetimeFigureOut">
              <a:rPr kumimoji="1" lang="zh-CN" altLang="en-US" smtClean="0"/>
              <a:t>2019/4/23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8299F-0966-F648-A85C-42016BE2859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591784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09598-D506-A74D-A0D3-E2E47709D331}" type="datetimeFigureOut">
              <a:rPr kumimoji="1" lang="zh-CN" altLang="en-US" smtClean="0"/>
              <a:t>2019/4/23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8299F-0966-F648-A85C-42016BE2859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61936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B09598-D506-A74D-A0D3-E2E47709D331}" type="datetimeFigureOut">
              <a:rPr kumimoji="1" lang="zh-CN" altLang="en-US" smtClean="0"/>
              <a:t>2019/4/23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68299F-0966-F648-A85C-42016BE2859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4211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647DA202-30BD-4A49-A615-BA900058C6AD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2019/4/23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31CF2A01-B67A-4D7A-929D-BB47B950AE14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699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044" y="2573519"/>
            <a:ext cx="1592587" cy="2289344"/>
          </a:xfrm>
          <a:prstGeom prst="rect">
            <a:avLst/>
          </a:prstGeom>
        </p:spPr>
      </p:pic>
      <p:sp>
        <p:nvSpPr>
          <p:cNvPr id="5" name="矩形 4"/>
          <p:cNvSpPr/>
          <p:nvPr/>
        </p:nvSpPr>
        <p:spPr>
          <a:xfrm>
            <a:off x="4148259" y="5124473"/>
            <a:ext cx="4671071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 defTabSz="914400"/>
            <a:r>
              <a:rPr lang="zh-CN" altLang="en-US" sz="2800" dirty="0">
                <a:ln w="0"/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杭州建兰中学　　任艳䞍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="" xmlns:a16="http://schemas.microsoft.com/office/drawing/2014/main" id="{B2453E7A-2D30-4ECE-8315-5080EB0DCD96}"/>
              </a:ext>
            </a:extLst>
          </p:cNvPr>
          <p:cNvSpPr txBox="1"/>
          <p:nvPr/>
        </p:nvSpPr>
        <p:spPr>
          <a:xfrm>
            <a:off x="4336329" y="1973354"/>
            <a:ext cx="47699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zh-CN" altLang="en-US" sz="7200" dirty="0" smtClean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名著导读</a:t>
            </a:r>
            <a:endParaRPr lang="zh-CN" altLang="en-US" sz="7200" dirty="0">
              <a:solidFill>
                <a:prstClr val="black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="" xmlns:a16="http://schemas.microsoft.com/office/drawing/2014/main" id="{9DE4F73B-06F6-4863-8D89-78EFBB599E6A}"/>
              </a:ext>
            </a:extLst>
          </p:cNvPr>
          <p:cNvSpPr txBox="1"/>
          <p:nvPr/>
        </p:nvSpPr>
        <p:spPr>
          <a:xfrm>
            <a:off x="612742" y="499620"/>
            <a:ext cx="45154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zh-CN" altLang="en-US" sz="2400" dirty="0">
                <a:solidFill>
                  <a:prstClr val="black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部编版教材初中语文八年级上册</a:t>
            </a:r>
          </a:p>
        </p:txBody>
      </p:sp>
      <p:sp>
        <p:nvSpPr>
          <p:cNvPr id="7" name="矩形 6"/>
          <p:cNvSpPr/>
          <p:nvPr/>
        </p:nvSpPr>
        <p:spPr>
          <a:xfrm>
            <a:off x="4336329" y="3637723"/>
            <a:ext cx="6376495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 defTabSz="914400"/>
            <a:r>
              <a:rPr lang="en-US" altLang="zh-CN" sz="2800" dirty="0" smtClean="0">
                <a:ln w="0"/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——《</a:t>
            </a:r>
            <a:r>
              <a:rPr lang="zh-CN" altLang="en-US" sz="2800" dirty="0" smtClean="0">
                <a:ln w="0"/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红星照耀中国</a:t>
            </a:r>
            <a:r>
              <a:rPr lang="en-US" altLang="zh-CN" sz="2800" dirty="0" smtClean="0">
                <a:ln w="0"/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》</a:t>
            </a:r>
            <a:r>
              <a:rPr lang="zh-CN" altLang="en-US" sz="2800" dirty="0" smtClean="0">
                <a:ln w="0"/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纪实作品的阅读</a:t>
            </a:r>
            <a:endParaRPr lang="zh-CN" altLang="en-US" sz="2800" dirty="0">
              <a:ln w="0"/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96269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4198961" y="2019870"/>
            <a:ext cx="3534770" cy="1078173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文本框 1"/>
          <p:cNvSpPr txBox="1"/>
          <p:nvPr/>
        </p:nvSpPr>
        <p:spPr>
          <a:xfrm>
            <a:off x="4894997" y="2142700"/>
            <a:ext cx="63325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真实性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2247332" y="627797"/>
            <a:ext cx="455835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5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纪实作品</a:t>
            </a:r>
          </a:p>
        </p:txBody>
      </p:sp>
      <p:sp>
        <p:nvSpPr>
          <p:cNvPr id="5" name="矩形 4"/>
          <p:cNvSpPr/>
          <p:nvPr/>
        </p:nvSpPr>
        <p:spPr>
          <a:xfrm>
            <a:off x="4198961" y="3916908"/>
            <a:ext cx="3643952" cy="996287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87922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323833" y="808130"/>
            <a:ext cx="9362363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dirty="0">
                <a:latin typeface="楷体"/>
                <a:ea typeface="楷体"/>
                <a:cs typeface="楷体"/>
              </a:rPr>
              <a:t>    </a:t>
            </a:r>
            <a:r>
              <a:rPr lang="zh-CN" altLang="zh-CN" sz="2800" dirty="0">
                <a:latin typeface="楷体"/>
                <a:ea typeface="楷体"/>
                <a:cs typeface="楷体"/>
              </a:rPr>
              <a:t>他是少年先锋队中的</a:t>
            </a:r>
            <a:r>
              <a:rPr lang="en-US" altLang="zh-CN" sz="2800" dirty="0">
                <a:latin typeface="楷体"/>
                <a:ea typeface="楷体"/>
                <a:cs typeface="楷体"/>
              </a:rPr>
              <a:t>“</a:t>
            </a:r>
            <a:r>
              <a:rPr lang="zh-CN" altLang="zh-CN" sz="2800" dirty="0">
                <a:latin typeface="楷体"/>
                <a:ea typeface="楷体"/>
                <a:cs typeface="楷体"/>
              </a:rPr>
              <a:t>花花公子”，他不知道从哪里弄到一条军官皮带，穿着一套整洁合身的小军服，帽檐什么时候发软了，总是衬着一条白布，露出一点。他无疑是全城最漂亮整齐的士兵，毛泽东在他旁边也显得像一个江湖流浪汉。</a:t>
            </a:r>
            <a:endParaRPr lang="en-US" altLang="zh-CN" sz="2800" dirty="0">
              <a:latin typeface="楷体"/>
              <a:ea typeface="楷体"/>
              <a:cs typeface="楷体"/>
            </a:endParaRPr>
          </a:p>
          <a:p>
            <a:pPr algn="r">
              <a:lnSpc>
                <a:spcPct val="150000"/>
              </a:lnSpc>
            </a:pPr>
            <a:r>
              <a:rPr lang="en-US" altLang="zh-CN" sz="2800" dirty="0">
                <a:latin typeface="楷体"/>
                <a:ea typeface="楷体"/>
                <a:cs typeface="楷体"/>
              </a:rPr>
              <a:t>                       </a:t>
            </a:r>
            <a:r>
              <a:rPr lang="zh-CN" altLang="zh-CN" sz="2800" dirty="0">
                <a:latin typeface="楷体"/>
                <a:ea typeface="楷体"/>
                <a:cs typeface="楷体"/>
              </a:rPr>
              <a:t>——</a:t>
            </a:r>
            <a:r>
              <a:rPr lang="en-US" altLang="zh-CN" sz="2800" dirty="0">
                <a:latin typeface="楷体"/>
                <a:ea typeface="楷体"/>
                <a:cs typeface="楷体"/>
              </a:rPr>
              <a:t>《</a:t>
            </a:r>
            <a:r>
              <a:rPr lang="zh-CN" altLang="en-US" sz="2800" dirty="0">
                <a:latin typeface="楷体"/>
                <a:ea typeface="楷体"/>
                <a:cs typeface="楷体"/>
              </a:rPr>
              <a:t>红星照耀中国</a:t>
            </a:r>
            <a:r>
              <a:rPr lang="en-US" altLang="zh-CN" sz="2800" dirty="0">
                <a:latin typeface="楷体"/>
                <a:ea typeface="楷体"/>
                <a:cs typeface="楷体"/>
              </a:rPr>
              <a:t>》</a:t>
            </a:r>
            <a:endParaRPr lang="zh-CN" altLang="zh-CN" sz="2800" dirty="0">
              <a:latin typeface="楷体"/>
              <a:ea typeface="楷体"/>
              <a:cs typeface="楷体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323834" y="4971131"/>
            <a:ext cx="936236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dirty="0">
                <a:solidFill>
                  <a:srgbClr val="0000FF"/>
                </a:solidFill>
                <a:latin typeface="楷体"/>
                <a:ea typeface="楷体"/>
                <a:cs typeface="楷体"/>
              </a:rPr>
              <a:t>思考</a:t>
            </a:r>
            <a:r>
              <a:rPr lang="zh-CN" altLang="en-US" sz="2800" dirty="0">
                <a:latin typeface="楷体"/>
                <a:ea typeface="楷体"/>
                <a:cs typeface="楷体"/>
              </a:rPr>
              <a:t>：</a:t>
            </a:r>
            <a:r>
              <a:rPr lang="zh-CN" altLang="zh-CN" sz="2800" dirty="0">
                <a:latin typeface="楷体"/>
                <a:ea typeface="楷体"/>
                <a:cs typeface="楷体"/>
              </a:rPr>
              <a:t>这段话写的是书中的哪个人？斯诺在刻画他时用了什么描写方法？你觉得写得好不好，为什么？</a:t>
            </a:r>
          </a:p>
        </p:txBody>
      </p:sp>
    </p:spTree>
    <p:extLst>
      <p:ext uri="{BB962C8B-B14F-4D97-AF65-F5344CB8AC3E}">
        <p14:creationId xmlns:p14="http://schemas.microsoft.com/office/powerpoint/2010/main" val="2891893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473959" y="1506315"/>
            <a:ext cx="923953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dirty="0">
                <a:latin typeface="楷体"/>
                <a:ea typeface="楷体"/>
                <a:cs typeface="楷体"/>
              </a:rPr>
              <a:t>    </a:t>
            </a:r>
            <a:r>
              <a:rPr lang="zh-CN" altLang="zh-CN" sz="2800" dirty="0">
                <a:latin typeface="楷体"/>
                <a:ea typeface="楷体"/>
                <a:cs typeface="楷体"/>
              </a:rPr>
              <a:t>他是少年先锋队中的</a:t>
            </a:r>
            <a:r>
              <a:rPr lang="zh-CN" altLang="en-US" sz="2800" dirty="0">
                <a:latin typeface="楷体"/>
                <a:ea typeface="楷体"/>
                <a:cs typeface="楷体"/>
              </a:rPr>
              <a:t>“</a:t>
            </a:r>
            <a:r>
              <a:rPr lang="zh-CN" altLang="zh-CN" sz="2800" dirty="0">
                <a:solidFill>
                  <a:srgbClr val="FF6600"/>
                </a:solidFill>
                <a:latin typeface="楷体"/>
                <a:ea typeface="楷体"/>
                <a:cs typeface="楷体"/>
              </a:rPr>
              <a:t>花花公子</a:t>
            </a:r>
            <a:r>
              <a:rPr lang="zh-CN" altLang="zh-CN" sz="2800" dirty="0">
                <a:latin typeface="楷体"/>
                <a:ea typeface="楷体"/>
                <a:cs typeface="楷体"/>
              </a:rPr>
              <a:t>”，他不知道从哪里弄到一条军官皮带，穿着一套</a:t>
            </a:r>
            <a:r>
              <a:rPr lang="zh-CN" altLang="zh-CN" sz="2800" dirty="0">
                <a:solidFill>
                  <a:srgbClr val="FF6600"/>
                </a:solidFill>
                <a:latin typeface="楷体"/>
                <a:ea typeface="楷体"/>
                <a:cs typeface="楷体"/>
              </a:rPr>
              <a:t>整洁合身</a:t>
            </a:r>
            <a:r>
              <a:rPr lang="zh-CN" altLang="zh-CN" sz="2800" dirty="0">
                <a:latin typeface="楷体"/>
                <a:ea typeface="楷体"/>
                <a:cs typeface="楷体"/>
              </a:rPr>
              <a:t>的小军服，</a:t>
            </a:r>
            <a:r>
              <a:rPr lang="zh-CN" altLang="zh-CN" sz="2800" dirty="0">
                <a:solidFill>
                  <a:srgbClr val="FF6600"/>
                </a:solidFill>
                <a:latin typeface="楷体"/>
                <a:ea typeface="楷体"/>
                <a:cs typeface="楷体"/>
              </a:rPr>
              <a:t>帽檐</a:t>
            </a:r>
            <a:r>
              <a:rPr lang="zh-CN" altLang="zh-CN" sz="2800" dirty="0">
                <a:latin typeface="楷体"/>
                <a:ea typeface="楷体"/>
                <a:cs typeface="楷体"/>
              </a:rPr>
              <a:t>什么时候发软了，总是衬着一条</a:t>
            </a:r>
            <a:r>
              <a:rPr lang="zh-CN" altLang="zh-CN" sz="2800" dirty="0">
                <a:solidFill>
                  <a:srgbClr val="FF6600"/>
                </a:solidFill>
                <a:latin typeface="楷体"/>
                <a:ea typeface="楷体"/>
                <a:cs typeface="楷体"/>
              </a:rPr>
              <a:t>白布</a:t>
            </a:r>
            <a:r>
              <a:rPr lang="zh-CN" altLang="zh-CN" sz="2800" dirty="0">
                <a:latin typeface="楷体"/>
                <a:ea typeface="楷体"/>
                <a:cs typeface="楷体"/>
              </a:rPr>
              <a:t>，露出一点。他无疑是全城</a:t>
            </a:r>
            <a:r>
              <a:rPr lang="zh-CN" altLang="zh-CN" sz="2800" dirty="0">
                <a:solidFill>
                  <a:srgbClr val="FF6600"/>
                </a:solidFill>
                <a:latin typeface="楷体"/>
                <a:ea typeface="楷体"/>
                <a:cs typeface="楷体"/>
              </a:rPr>
              <a:t>最漂亮整齐</a:t>
            </a:r>
            <a:r>
              <a:rPr lang="zh-CN" altLang="zh-CN" sz="2800" dirty="0">
                <a:latin typeface="楷体"/>
                <a:ea typeface="楷体"/>
                <a:cs typeface="楷体"/>
              </a:rPr>
              <a:t>的士兵，毛泽东在他旁边也显得像一个</a:t>
            </a:r>
            <a:r>
              <a:rPr lang="zh-CN" altLang="zh-CN" sz="2800" dirty="0">
                <a:solidFill>
                  <a:srgbClr val="FF6600"/>
                </a:solidFill>
                <a:latin typeface="楷体"/>
                <a:ea typeface="楷体"/>
                <a:cs typeface="楷体"/>
              </a:rPr>
              <a:t>江湖流浪汉</a:t>
            </a:r>
            <a:r>
              <a:rPr lang="zh-CN" altLang="zh-CN" sz="2800" dirty="0">
                <a:latin typeface="楷体"/>
                <a:ea typeface="楷体"/>
                <a:cs typeface="楷体"/>
              </a:rPr>
              <a:t>。</a:t>
            </a:r>
            <a:endParaRPr lang="en-US" altLang="zh-CN" sz="2800" dirty="0">
              <a:latin typeface="楷体"/>
              <a:ea typeface="楷体"/>
              <a:cs typeface="楷体"/>
            </a:endParaRPr>
          </a:p>
          <a:p>
            <a:pPr algn="r">
              <a:lnSpc>
                <a:spcPct val="150000"/>
              </a:lnSpc>
            </a:pPr>
            <a:r>
              <a:rPr lang="zh-CN" altLang="en-US" sz="2800" dirty="0">
                <a:latin typeface="楷体"/>
                <a:ea typeface="楷体"/>
                <a:cs typeface="楷体"/>
              </a:rPr>
              <a:t>                       </a:t>
            </a:r>
            <a:r>
              <a:rPr lang="zh-CN" altLang="zh-CN" sz="2800" dirty="0">
                <a:latin typeface="楷体"/>
                <a:ea typeface="楷体"/>
                <a:cs typeface="楷体"/>
              </a:rPr>
              <a:t>——</a:t>
            </a:r>
            <a:r>
              <a:rPr lang="en-US" altLang="zh-CN" sz="2800" dirty="0">
                <a:latin typeface="楷体"/>
                <a:ea typeface="楷体"/>
                <a:cs typeface="楷体"/>
              </a:rPr>
              <a:t>《</a:t>
            </a:r>
            <a:r>
              <a:rPr lang="zh-CN" altLang="en-US" sz="2800" dirty="0">
                <a:latin typeface="楷体"/>
                <a:ea typeface="楷体"/>
                <a:cs typeface="楷体"/>
              </a:rPr>
              <a:t>红星照耀中国</a:t>
            </a:r>
            <a:r>
              <a:rPr lang="en-US" altLang="zh-CN" sz="2800" dirty="0">
                <a:latin typeface="楷体"/>
                <a:ea typeface="楷体"/>
                <a:cs typeface="楷体"/>
              </a:rPr>
              <a:t>》</a:t>
            </a:r>
            <a:endParaRPr lang="zh-CN" altLang="zh-CN" sz="2800" dirty="0">
              <a:latin typeface="楷体"/>
              <a:ea typeface="楷体"/>
              <a:cs typeface="楷体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473959" y="844484"/>
            <a:ext cx="779698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2800" dirty="0">
                <a:solidFill>
                  <a:srgbClr val="0000FF"/>
                </a:solidFill>
                <a:latin typeface="楷体"/>
                <a:ea typeface="楷体"/>
                <a:cs typeface="楷体"/>
              </a:rPr>
              <a:t>请同学们找出具体描写的词语</a:t>
            </a:r>
            <a:r>
              <a:rPr lang="zh-CN" altLang="zh-CN" sz="2800" dirty="0">
                <a:solidFill>
                  <a:srgbClr val="0000FF"/>
                </a:solidFill>
              </a:rPr>
              <a:t>。</a:t>
            </a:r>
          </a:p>
        </p:txBody>
      </p:sp>
      <p:sp>
        <p:nvSpPr>
          <p:cNvPr id="2" name="矩形 1"/>
          <p:cNvSpPr/>
          <p:nvPr/>
        </p:nvSpPr>
        <p:spPr>
          <a:xfrm>
            <a:off x="1473959" y="5646247"/>
            <a:ext cx="913035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dirty="0">
                <a:solidFill>
                  <a:srgbClr val="0000FF"/>
                </a:solidFill>
                <a:latin typeface="楷体"/>
                <a:ea typeface="楷体"/>
                <a:cs typeface="楷体"/>
              </a:rPr>
              <a:t>思考</a:t>
            </a:r>
            <a:r>
              <a:rPr lang="zh-CN" altLang="en-US" sz="2800" dirty="0">
                <a:latin typeface="楷体"/>
                <a:ea typeface="楷体"/>
                <a:cs typeface="楷体"/>
              </a:rPr>
              <a:t>：</a:t>
            </a:r>
            <a:r>
              <a:rPr lang="zh-CN" altLang="zh-CN" sz="2800" dirty="0">
                <a:latin typeface="楷体"/>
                <a:ea typeface="楷体"/>
                <a:cs typeface="楷体"/>
              </a:rPr>
              <a:t>从这些词语，我们能看出这是一个怎样的小战士呢？ </a:t>
            </a:r>
            <a:endParaRPr lang="zh-CN" altLang="en-US" sz="2800" dirty="0">
              <a:latin typeface="楷体"/>
              <a:ea typeface="楷体"/>
              <a:cs typeface="楷体"/>
            </a:endParaRPr>
          </a:p>
        </p:txBody>
      </p:sp>
    </p:spTree>
    <p:extLst>
      <p:ext uri="{BB962C8B-B14F-4D97-AF65-F5344CB8AC3E}">
        <p14:creationId xmlns:p14="http://schemas.microsoft.com/office/powerpoint/2010/main" val="794091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473958" y="848225"/>
            <a:ext cx="9198591" cy="4515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dirty="0">
                <a:latin typeface="楷体"/>
                <a:ea typeface="楷体"/>
                <a:cs typeface="楷体"/>
              </a:rPr>
              <a:t>    </a:t>
            </a:r>
            <a:r>
              <a:rPr lang="zh-CN" altLang="zh-CN" sz="2800" dirty="0">
                <a:latin typeface="楷体"/>
                <a:ea typeface="楷体"/>
                <a:cs typeface="楷体"/>
              </a:rPr>
              <a:t>蒋介石悬赏八万元要周恩来的首级，可是在周恩来的司令部门前，只有一个哨兵。我到屋子里以后看到里面很干净，陈设非常简单。土炕上挂的一顶蚊帐，是唯一可以看到的奢侈品。炕头放着两只铁制的文件箱，一张木制的小炕桌当作办公桌。哨兵向他报告我到来的时候，周恩来正伏案在看电报。</a:t>
            </a:r>
            <a:endParaRPr lang="en-US" altLang="zh-CN" sz="2800" dirty="0">
              <a:latin typeface="楷体"/>
              <a:ea typeface="楷体"/>
              <a:cs typeface="楷体"/>
            </a:endParaRPr>
          </a:p>
          <a:p>
            <a:pPr algn="r">
              <a:lnSpc>
                <a:spcPct val="150000"/>
              </a:lnSpc>
            </a:pPr>
            <a:r>
              <a:rPr lang="zh-CN" altLang="en-US" sz="2800" dirty="0">
                <a:latin typeface="楷体"/>
                <a:ea typeface="楷体"/>
                <a:cs typeface="楷体"/>
              </a:rPr>
              <a:t>                     </a:t>
            </a:r>
            <a:r>
              <a:rPr lang="en-US" altLang="zh-CN" sz="2800" dirty="0">
                <a:latin typeface="楷体"/>
                <a:ea typeface="楷体"/>
                <a:cs typeface="楷体"/>
              </a:rPr>
              <a:t>——《</a:t>
            </a:r>
            <a:r>
              <a:rPr lang="zh-CN" altLang="en-US" sz="2800" dirty="0">
                <a:latin typeface="楷体"/>
                <a:ea typeface="楷体"/>
                <a:cs typeface="楷体"/>
              </a:rPr>
              <a:t>红星照耀中国</a:t>
            </a:r>
            <a:r>
              <a:rPr lang="en-US" altLang="zh-CN" sz="2800" dirty="0">
                <a:latin typeface="楷体"/>
                <a:ea typeface="楷体"/>
                <a:cs typeface="楷体"/>
              </a:rPr>
              <a:t>》</a:t>
            </a:r>
            <a:endParaRPr lang="zh-CN" altLang="zh-CN" sz="2800" dirty="0">
              <a:latin typeface="楷体"/>
              <a:ea typeface="楷体"/>
              <a:cs typeface="楷体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473958" y="5686826"/>
            <a:ext cx="782796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dirty="0">
                <a:solidFill>
                  <a:srgbClr val="0000FF"/>
                </a:solidFill>
                <a:latin typeface="楷体"/>
                <a:ea typeface="楷体"/>
                <a:cs typeface="楷体"/>
              </a:rPr>
              <a:t>思考</a:t>
            </a:r>
            <a:r>
              <a:rPr lang="zh-CN" altLang="en-US" sz="2800" dirty="0">
                <a:latin typeface="楷体"/>
                <a:ea typeface="楷体"/>
                <a:cs typeface="楷体"/>
              </a:rPr>
              <a:t>：</a:t>
            </a:r>
            <a:r>
              <a:rPr lang="zh-CN" altLang="zh-CN" sz="2800" dirty="0">
                <a:latin typeface="楷体"/>
                <a:ea typeface="楷体"/>
                <a:cs typeface="楷体"/>
              </a:rPr>
              <a:t>这段文字用了什么表达方式？</a:t>
            </a:r>
            <a:endParaRPr lang="zh-CN" altLang="en-US" sz="2800" dirty="0">
              <a:latin typeface="楷体"/>
              <a:ea typeface="楷体"/>
              <a:cs typeface="楷体"/>
            </a:endParaRPr>
          </a:p>
        </p:txBody>
      </p:sp>
    </p:spTree>
    <p:extLst>
      <p:ext uri="{BB962C8B-B14F-4D97-AF65-F5344CB8AC3E}">
        <p14:creationId xmlns:p14="http://schemas.microsoft.com/office/powerpoint/2010/main" val="2957871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378424" y="1132900"/>
            <a:ext cx="993557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dirty="0">
                <a:latin typeface="楷体"/>
                <a:ea typeface="楷体"/>
                <a:cs typeface="楷体"/>
              </a:rPr>
              <a:t>    </a:t>
            </a:r>
            <a:r>
              <a:rPr lang="zh-CN" altLang="zh-CN" sz="2800" dirty="0">
                <a:latin typeface="楷体"/>
                <a:ea typeface="楷体"/>
                <a:cs typeface="楷体"/>
              </a:rPr>
              <a:t>蒋介石悬赏八万元要周恩来的首级，可是在周恩来的司令部门前，只有一个哨兵。我到屋子里以后看到里面很干净，陈设非常简单。土炕上挂的一顶蚊帐，是唯一可以看到的奢侈品。炕头放着两只铁制的文件箱，一张木制的小炕桌当作办公桌。哨兵向他报告我到来的时候，周恩来正伏案在看电报。</a:t>
            </a:r>
            <a:endParaRPr lang="en-US" altLang="zh-CN" sz="2800" dirty="0">
              <a:latin typeface="楷体"/>
              <a:ea typeface="楷体"/>
              <a:cs typeface="楷体"/>
            </a:endParaRPr>
          </a:p>
          <a:p>
            <a:pPr algn="r">
              <a:lnSpc>
                <a:spcPct val="150000"/>
              </a:lnSpc>
            </a:pPr>
            <a:r>
              <a:rPr lang="zh-CN" altLang="en-US" sz="2800" dirty="0">
                <a:latin typeface="楷体"/>
                <a:ea typeface="楷体"/>
                <a:cs typeface="楷体"/>
              </a:rPr>
              <a:t>                     </a:t>
            </a:r>
            <a:r>
              <a:rPr lang="en-US" altLang="zh-CN" sz="2800" dirty="0">
                <a:latin typeface="楷体"/>
                <a:ea typeface="楷体"/>
                <a:cs typeface="楷体"/>
              </a:rPr>
              <a:t>——《</a:t>
            </a:r>
            <a:r>
              <a:rPr lang="zh-CN" altLang="en-US" sz="2800" dirty="0">
                <a:latin typeface="楷体"/>
                <a:ea typeface="楷体"/>
                <a:cs typeface="楷体"/>
              </a:rPr>
              <a:t>红星照耀中国</a:t>
            </a:r>
            <a:r>
              <a:rPr lang="en-US" altLang="zh-CN" sz="2800" dirty="0">
                <a:latin typeface="楷体"/>
                <a:ea typeface="楷体"/>
                <a:cs typeface="楷体"/>
              </a:rPr>
              <a:t>》</a:t>
            </a:r>
            <a:endParaRPr lang="zh-CN" altLang="zh-CN" sz="2800" dirty="0">
              <a:latin typeface="楷体"/>
              <a:ea typeface="楷体"/>
              <a:cs typeface="楷体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378424" y="5071015"/>
            <a:ext cx="8726183" cy="12840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 dirty="0">
                <a:solidFill>
                  <a:srgbClr val="0000FF"/>
                </a:solidFill>
                <a:latin typeface="楷体"/>
                <a:ea typeface="楷体"/>
                <a:cs typeface="楷体"/>
              </a:rPr>
              <a:t>    </a:t>
            </a:r>
            <a:r>
              <a:rPr lang="zh-CN" altLang="zh-CN" sz="2800" b="1" dirty="0">
                <a:solidFill>
                  <a:srgbClr val="0000FF"/>
                </a:solidFill>
                <a:latin typeface="楷体"/>
                <a:ea typeface="楷体"/>
                <a:cs typeface="楷体"/>
              </a:rPr>
              <a:t>作者用了哪些词语让我们读来特别有画面感呢？下面请</a:t>
            </a:r>
            <a:r>
              <a:rPr lang="zh-CN" altLang="en-US" sz="2800" b="1" dirty="0">
                <a:solidFill>
                  <a:srgbClr val="0000FF"/>
                </a:solidFill>
                <a:latin typeface="楷体"/>
                <a:ea typeface="楷体"/>
                <a:cs typeface="楷体"/>
              </a:rPr>
              <a:t>在书上进行圈划</a:t>
            </a:r>
            <a:r>
              <a:rPr lang="zh-CN" altLang="zh-CN" sz="2800" b="1" dirty="0">
                <a:solidFill>
                  <a:srgbClr val="0000FF"/>
                </a:solidFill>
                <a:latin typeface="楷体"/>
                <a:ea typeface="楷体"/>
                <a:cs typeface="楷体"/>
              </a:rPr>
              <a:t>并批注。 </a:t>
            </a:r>
            <a:endParaRPr lang="zh-CN" altLang="en-US" sz="2800" b="1" dirty="0">
              <a:solidFill>
                <a:srgbClr val="0000FF"/>
              </a:solidFill>
              <a:latin typeface="楷体"/>
              <a:ea typeface="楷体"/>
              <a:cs typeface="楷体"/>
            </a:endParaRPr>
          </a:p>
        </p:txBody>
      </p:sp>
    </p:spTree>
    <p:extLst>
      <p:ext uri="{BB962C8B-B14F-4D97-AF65-F5344CB8AC3E}">
        <p14:creationId xmlns:p14="http://schemas.microsoft.com/office/powerpoint/2010/main" val="3865918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501254" y="825582"/>
            <a:ext cx="9053729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dirty="0">
                <a:latin typeface="楷体"/>
                <a:ea typeface="楷体"/>
                <a:cs typeface="楷体"/>
              </a:rPr>
              <a:t>    </a:t>
            </a:r>
            <a:r>
              <a:rPr lang="zh-CN" altLang="zh-CN" sz="2800" dirty="0">
                <a:latin typeface="楷体"/>
                <a:ea typeface="楷体"/>
                <a:cs typeface="楷体"/>
              </a:rPr>
              <a:t>蒋介石悬赏八万元要周恩来的首级，可是在周恩来的司令部门前，只有</a:t>
            </a:r>
            <a:r>
              <a:rPr lang="zh-CN" altLang="zh-CN" sz="2800" dirty="0">
                <a:solidFill>
                  <a:srgbClr val="FF6600"/>
                </a:solidFill>
                <a:latin typeface="楷体"/>
                <a:ea typeface="楷体"/>
                <a:cs typeface="楷体"/>
              </a:rPr>
              <a:t>一个</a:t>
            </a:r>
            <a:r>
              <a:rPr lang="zh-CN" altLang="zh-CN" sz="2800" dirty="0">
                <a:latin typeface="楷体"/>
                <a:ea typeface="楷体"/>
                <a:cs typeface="楷体"/>
              </a:rPr>
              <a:t>哨兵。我到屋子里以后看到里面很干净，陈设非常简单。土炕上挂的</a:t>
            </a:r>
            <a:r>
              <a:rPr lang="zh-CN" altLang="zh-CN" sz="2800" dirty="0">
                <a:solidFill>
                  <a:srgbClr val="FF6600"/>
                </a:solidFill>
                <a:latin typeface="楷体"/>
                <a:ea typeface="楷体"/>
                <a:cs typeface="楷体"/>
              </a:rPr>
              <a:t>一顶</a:t>
            </a:r>
            <a:r>
              <a:rPr lang="zh-CN" altLang="zh-CN" sz="2800" dirty="0">
                <a:latin typeface="楷体"/>
                <a:ea typeface="楷体"/>
                <a:cs typeface="楷体"/>
              </a:rPr>
              <a:t>蚊帐，是唯一可以看到的奢侈品。炕头放着</a:t>
            </a:r>
            <a:r>
              <a:rPr lang="zh-CN" altLang="zh-CN" sz="2800" dirty="0">
                <a:solidFill>
                  <a:srgbClr val="FF6600"/>
                </a:solidFill>
                <a:latin typeface="楷体"/>
                <a:ea typeface="楷体"/>
                <a:cs typeface="楷体"/>
              </a:rPr>
              <a:t>两只</a:t>
            </a:r>
            <a:r>
              <a:rPr lang="zh-CN" altLang="zh-CN" sz="2800" dirty="0">
                <a:latin typeface="楷体"/>
                <a:ea typeface="楷体"/>
                <a:cs typeface="楷体"/>
              </a:rPr>
              <a:t>铁制的文件箱，</a:t>
            </a:r>
            <a:r>
              <a:rPr lang="zh-CN" altLang="zh-CN" sz="2800" dirty="0">
                <a:solidFill>
                  <a:srgbClr val="FF6600"/>
                </a:solidFill>
                <a:latin typeface="楷体"/>
                <a:ea typeface="楷体"/>
                <a:cs typeface="楷体"/>
              </a:rPr>
              <a:t>一张</a:t>
            </a:r>
            <a:r>
              <a:rPr lang="zh-CN" altLang="zh-CN" sz="2800" dirty="0">
                <a:latin typeface="楷体"/>
                <a:ea typeface="楷体"/>
                <a:cs typeface="楷体"/>
              </a:rPr>
              <a:t>木制的小炕桌当作办公桌。哨兵向他报告我到来的时候，周恩来正伏案在看电报。</a:t>
            </a:r>
            <a:endParaRPr lang="en-US" altLang="zh-CN" sz="2800" dirty="0">
              <a:latin typeface="楷体"/>
              <a:ea typeface="楷体"/>
              <a:cs typeface="楷体"/>
            </a:endParaRPr>
          </a:p>
          <a:p>
            <a:pPr algn="r">
              <a:lnSpc>
                <a:spcPct val="150000"/>
              </a:lnSpc>
            </a:pPr>
            <a:r>
              <a:rPr lang="zh-CN" altLang="en-US" sz="2800" dirty="0">
                <a:latin typeface="楷体"/>
                <a:ea typeface="楷体"/>
                <a:cs typeface="楷体"/>
              </a:rPr>
              <a:t>                     </a:t>
            </a:r>
            <a:r>
              <a:rPr lang="en-US" altLang="zh-CN" sz="2800" dirty="0">
                <a:latin typeface="楷体"/>
                <a:ea typeface="楷体"/>
                <a:cs typeface="楷体"/>
              </a:rPr>
              <a:t>——《</a:t>
            </a:r>
            <a:r>
              <a:rPr lang="zh-CN" altLang="en-US" sz="2800" dirty="0">
                <a:latin typeface="楷体"/>
                <a:ea typeface="楷体"/>
                <a:cs typeface="楷体"/>
              </a:rPr>
              <a:t>红星照耀中国</a:t>
            </a:r>
            <a:r>
              <a:rPr lang="en-US" altLang="zh-CN" sz="2800" dirty="0">
                <a:latin typeface="楷体"/>
                <a:ea typeface="楷体"/>
                <a:cs typeface="楷体"/>
              </a:rPr>
              <a:t>》</a:t>
            </a:r>
            <a:endParaRPr lang="zh-CN" altLang="zh-CN" sz="2800" dirty="0">
              <a:latin typeface="楷体"/>
              <a:ea typeface="楷体"/>
              <a:cs typeface="楷体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2250613" y="5784619"/>
            <a:ext cx="782796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b="1" dirty="0">
                <a:solidFill>
                  <a:srgbClr val="0000FF"/>
                </a:solidFill>
                <a:latin typeface="楷体"/>
                <a:ea typeface="楷体"/>
                <a:cs typeface="楷体"/>
              </a:rPr>
              <a:t>    量词</a:t>
            </a:r>
          </a:p>
        </p:txBody>
      </p:sp>
    </p:spTree>
    <p:extLst>
      <p:ext uri="{BB962C8B-B14F-4D97-AF65-F5344CB8AC3E}">
        <p14:creationId xmlns:p14="http://schemas.microsoft.com/office/powerpoint/2010/main" val="3026242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610435" y="1301234"/>
            <a:ext cx="8794422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dirty="0">
                <a:latin typeface="楷体"/>
                <a:ea typeface="楷体"/>
                <a:cs typeface="楷体"/>
              </a:rPr>
              <a:t>    </a:t>
            </a:r>
            <a:r>
              <a:rPr lang="zh-CN" altLang="zh-CN" sz="2800" dirty="0">
                <a:latin typeface="楷体"/>
                <a:ea typeface="楷体"/>
                <a:cs typeface="楷体"/>
              </a:rPr>
              <a:t>蒋介石悬赏八万元要周恩来的首级，可是在周恩来的司令部</a:t>
            </a:r>
            <a:r>
              <a:rPr lang="zh-CN" altLang="zh-CN" sz="2800" dirty="0">
                <a:solidFill>
                  <a:srgbClr val="FF6600"/>
                </a:solidFill>
                <a:latin typeface="楷体"/>
                <a:ea typeface="楷体"/>
                <a:cs typeface="楷体"/>
              </a:rPr>
              <a:t>门前</a:t>
            </a:r>
            <a:r>
              <a:rPr lang="zh-CN" altLang="zh-CN" sz="2800" dirty="0">
                <a:latin typeface="楷体"/>
                <a:ea typeface="楷体"/>
                <a:cs typeface="楷体"/>
              </a:rPr>
              <a:t>，只有一个哨兵。我</a:t>
            </a:r>
            <a:r>
              <a:rPr lang="zh-CN" altLang="zh-CN" sz="2800" dirty="0">
                <a:solidFill>
                  <a:srgbClr val="FF6600"/>
                </a:solidFill>
                <a:latin typeface="楷体"/>
                <a:ea typeface="楷体"/>
                <a:cs typeface="楷体"/>
              </a:rPr>
              <a:t>到屋子里</a:t>
            </a:r>
            <a:r>
              <a:rPr lang="zh-CN" altLang="zh-CN" sz="2800" dirty="0">
                <a:latin typeface="楷体"/>
                <a:ea typeface="楷体"/>
                <a:cs typeface="楷体"/>
              </a:rPr>
              <a:t>以后看到里面很干净，陈设非常简单。</a:t>
            </a:r>
            <a:r>
              <a:rPr lang="zh-CN" altLang="zh-CN" sz="2800" dirty="0">
                <a:solidFill>
                  <a:srgbClr val="FF6600"/>
                </a:solidFill>
                <a:latin typeface="楷体"/>
                <a:ea typeface="楷体"/>
                <a:cs typeface="楷体"/>
              </a:rPr>
              <a:t>土炕上</a:t>
            </a:r>
            <a:r>
              <a:rPr lang="zh-CN" altLang="zh-CN" sz="2800" dirty="0">
                <a:latin typeface="楷体"/>
                <a:ea typeface="楷体"/>
                <a:cs typeface="楷体"/>
              </a:rPr>
              <a:t>挂的一顶蚊帐，是唯一可以看到的奢侈品。</a:t>
            </a:r>
            <a:r>
              <a:rPr lang="zh-CN" altLang="zh-CN" sz="2800" dirty="0">
                <a:solidFill>
                  <a:srgbClr val="FF6600"/>
                </a:solidFill>
                <a:latin typeface="楷体"/>
                <a:ea typeface="楷体"/>
                <a:cs typeface="楷体"/>
              </a:rPr>
              <a:t>炕头</a:t>
            </a:r>
            <a:r>
              <a:rPr lang="zh-CN" altLang="zh-CN" sz="2800" dirty="0">
                <a:latin typeface="楷体"/>
                <a:ea typeface="楷体"/>
                <a:cs typeface="楷体"/>
              </a:rPr>
              <a:t>放着两只铁制的文件箱，一张木制的小炕桌当作办公桌。哨兵向他报告我到来的时候，周恩来正伏案在看电报。</a:t>
            </a:r>
            <a:endParaRPr lang="en-US" altLang="zh-CN" sz="2800" dirty="0">
              <a:latin typeface="楷体"/>
              <a:ea typeface="楷体"/>
              <a:cs typeface="楷体"/>
            </a:endParaRPr>
          </a:p>
          <a:p>
            <a:pPr algn="r"/>
            <a:r>
              <a:rPr lang="zh-CN" altLang="en-US" sz="2800" dirty="0">
                <a:latin typeface="楷体"/>
                <a:ea typeface="楷体"/>
                <a:cs typeface="楷体"/>
              </a:rPr>
              <a:t>                     </a:t>
            </a:r>
            <a:r>
              <a:rPr lang="en-US" altLang="zh-CN" sz="2800" dirty="0">
                <a:latin typeface="楷体"/>
                <a:ea typeface="楷体"/>
                <a:cs typeface="楷体"/>
              </a:rPr>
              <a:t>——《</a:t>
            </a:r>
            <a:r>
              <a:rPr lang="zh-CN" altLang="en-US" sz="2800" dirty="0">
                <a:latin typeface="楷体"/>
                <a:ea typeface="楷体"/>
                <a:cs typeface="楷体"/>
              </a:rPr>
              <a:t>红星照耀中国</a:t>
            </a:r>
            <a:r>
              <a:rPr lang="en-US" altLang="zh-CN" sz="2800" dirty="0">
                <a:latin typeface="楷体"/>
                <a:ea typeface="楷体"/>
                <a:cs typeface="楷体"/>
              </a:rPr>
              <a:t>》</a:t>
            </a:r>
            <a:endParaRPr lang="zh-CN" altLang="zh-CN" sz="2800" dirty="0">
              <a:latin typeface="楷体"/>
              <a:ea typeface="楷体"/>
              <a:cs typeface="楷体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265505" y="5159937"/>
            <a:ext cx="860709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b="1" dirty="0">
                <a:solidFill>
                  <a:srgbClr val="0000FF"/>
                </a:solidFill>
                <a:latin typeface="楷体"/>
                <a:ea typeface="楷体"/>
                <a:cs typeface="楷体"/>
              </a:rPr>
              <a:t>    从远到近、从外到内</a:t>
            </a:r>
          </a:p>
        </p:txBody>
      </p:sp>
    </p:spTree>
    <p:extLst>
      <p:ext uri="{BB962C8B-B14F-4D97-AF65-F5344CB8AC3E}">
        <p14:creationId xmlns:p14="http://schemas.microsoft.com/office/powerpoint/2010/main" val="3713524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446663" y="1651390"/>
            <a:ext cx="848357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dirty="0">
                <a:solidFill>
                  <a:srgbClr val="0000FF"/>
                </a:solidFill>
                <a:latin typeface="楷体"/>
                <a:ea typeface="楷体"/>
                <a:cs typeface="楷体"/>
              </a:rPr>
              <a:t>思考</a:t>
            </a:r>
            <a:r>
              <a:rPr lang="zh-CN" altLang="en-US" sz="2800" dirty="0">
                <a:latin typeface="楷体"/>
                <a:ea typeface="楷体"/>
                <a:cs typeface="楷体"/>
              </a:rPr>
              <a:t>：</a:t>
            </a:r>
            <a:r>
              <a:rPr lang="zh-CN" altLang="zh-CN" sz="2800" dirty="0">
                <a:latin typeface="楷体"/>
                <a:ea typeface="楷体"/>
                <a:cs typeface="楷体"/>
              </a:rPr>
              <a:t>这样</a:t>
            </a:r>
            <a:r>
              <a:rPr lang="zh-CN" altLang="en-US" sz="2800" dirty="0">
                <a:latin typeface="楷体"/>
                <a:ea typeface="楷体"/>
                <a:cs typeface="楷体"/>
              </a:rPr>
              <a:t>的</a:t>
            </a:r>
            <a:r>
              <a:rPr lang="zh-CN" altLang="zh-CN" sz="2800" dirty="0">
                <a:latin typeface="楷体"/>
                <a:ea typeface="楷体"/>
                <a:cs typeface="楷体"/>
              </a:rPr>
              <a:t>描写是不是会影响</a:t>
            </a:r>
            <a:r>
              <a:rPr lang="zh-CN" altLang="en-US" sz="2800" dirty="0">
                <a:latin typeface="楷体"/>
                <a:ea typeface="楷体"/>
                <a:cs typeface="楷体"/>
              </a:rPr>
              <a:t>写的</a:t>
            </a:r>
            <a:r>
              <a:rPr lang="zh-CN" altLang="zh-CN" sz="2800" dirty="0">
                <a:latin typeface="楷体"/>
                <a:ea typeface="楷体"/>
                <a:cs typeface="楷体"/>
              </a:rPr>
              <a:t>纪实性呢？</a:t>
            </a:r>
          </a:p>
        </p:txBody>
      </p:sp>
      <p:sp>
        <p:nvSpPr>
          <p:cNvPr id="3" name="矩形 2"/>
          <p:cNvSpPr/>
          <p:nvPr/>
        </p:nvSpPr>
        <p:spPr>
          <a:xfrm>
            <a:off x="1446662" y="2847345"/>
            <a:ext cx="8483575" cy="19303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dirty="0">
                <a:latin typeface="楷体"/>
                <a:ea typeface="楷体"/>
                <a:cs typeface="楷体"/>
              </a:rPr>
              <a:t>    </a:t>
            </a:r>
            <a:r>
              <a:rPr lang="zh-CN" altLang="zh-CN" sz="2800" dirty="0">
                <a:latin typeface="楷体"/>
                <a:ea typeface="楷体"/>
                <a:cs typeface="楷体"/>
              </a:rPr>
              <a:t>在纪实作品中，我们也常常会看到一些细致的描写。除此之外，还有生动的修辞，饱含情感的议论和抒情。这就是纪实作品的另一个重要特点——</a:t>
            </a:r>
            <a:r>
              <a:rPr lang="zh-CN" altLang="zh-CN" sz="2800" dirty="0">
                <a:solidFill>
                  <a:srgbClr val="FF6600"/>
                </a:solidFill>
                <a:latin typeface="楷体"/>
                <a:ea typeface="楷体"/>
                <a:cs typeface="楷体"/>
              </a:rPr>
              <a:t>文学性</a:t>
            </a:r>
            <a:r>
              <a:rPr lang="zh-CN" altLang="zh-CN" sz="2800" dirty="0">
                <a:latin typeface="楷体"/>
                <a:ea typeface="楷体"/>
                <a:cs typeface="楷体"/>
              </a:rPr>
              <a:t>。 </a:t>
            </a:r>
            <a:endParaRPr lang="zh-CN" altLang="en-US" sz="2800" dirty="0">
              <a:latin typeface="楷体"/>
              <a:ea typeface="楷体"/>
              <a:cs typeface="楷体"/>
            </a:endParaRPr>
          </a:p>
        </p:txBody>
      </p:sp>
    </p:spTree>
    <p:extLst>
      <p:ext uri="{BB962C8B-B14F-4D97-AF65-F5344CB8AC3E}">
        <p14:creationId xmlns:p14="http://schemas.microsoft.com/office/powerpoint/2010/main" val="2971262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theme/theme1.xml><?xml version="1.0" encoding="utf-8"?>
<a:theme xmlns:a="http://schemas.openxmlformats.org/drawingml/2006/main" name="Office 主题">
  <a:themeElements>
    <a:clrScheme name="办公室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办公室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办公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707</Words>
  <Application>Microsoft Office PowerPoint</Application>
  <PresentationFormat>宽屏</PresentationFormat>
  <Paragraphs>27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9</vt:i4>
      </vt:variant>
    </vt:vector>
  </HeadingPairs>
  <TitlesOfParts>
    <vt:vector size="19" baseType="lpstr">
      <vt:lpstr>黑体</vt:lpstr>
      <vt:lpstr>华文新魏</vt:lpstr>
      <vt:lpstr>楷体</vt:lpstr>
      <vt:lpstr>宋体</vt:lpstr>
      <vt:lpstr>微软雅黑</vt:lpstr>
      <vt:lpstr>Arial</vt:lpstr>
      <vt:lpstr>Calibri</vt:lpstr>
      <vt:lpstr>Calibri Light</vt:lpstr>
      <vt:lpstr>Office 主题</vt:lpstr>
      <vt:lpstr>1_Office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任</dc:creator>
  <cp:lastModifiedBy>admin</cp:lastModifiedBy>
  <cp:revision>12</cp:revision>
  <dcterms:created xsi:type="dcterms:W3CDTF">2019-03-24T13:50:40Z</dcterms:created>
  <dcterms:modified xsi:type="dcterms:W3CDTF">2019-04-23T01:13:17Z</dcterms:modified>
</cp:coreProperties>
</file>