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75" r:id="rId2"/>
    <p:sldId id="286" r:id="rId3"/>
    <p:sldId id="296" r:id="rId4"/>
    <p:sldId id="297" r:id="rId5"/>
    <p:sldId id="298" r:id="rId6"/>
    <p:sldId id="299" r:id="rId7"/>
    <p:sldId id="300" r:id="rId8"/>
    <p:sldId id="301" r:id="rId9"/>
    <p:sldId id="264" r:id="rId10"/>
    <p:sldId id="302" r:id="rId11"/>
    <p:sldId id="295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44" y="1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8EEFF-3D8E-4FDE-9EB8-C2AFC7F6461B}" type="datetimeFigureOut">
              <a:rPr lang="zh-CN" altLang="en-US" smtClean="0"/>
              <a:t>2019/3/1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C5664-AAD3-46FD-9022-E47F9FC0AD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516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5664-AAD3-46FD-9022-E47F9FC0AD6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15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14400" y="3196686"/>
            <a:ext cx="103632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1676401"/>
            <a:ext cx="10363200" cy="1538286"/>
          </a:xfrm>
        </p:spPr>
        <p:txBody>
          <a:bodyPr anchor="b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21468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620275" y="274638"/>
            <a:ext cx="1962125" cy="6011882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915424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97536" y="6400800"/>
            <a:ext cx="4267200" cy="28380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7107936" y="6400800"/>
            <a:ext cx="4978400" cy="283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14400" y="3143248"/>
            <a:ext cx="103632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3143249"/>
            <a:ext cx="103632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1643062"/>
            <a:ext cx="103632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714733" y="1053546"/>
            <a:ext cx="7872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14734" y="228600"/>
            <a:ext cx="7867669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33" y="1142984"/>
            <a:ext cx="7867667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7" y="1142984"/>
            <a:ext cx="3009877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200" y="304800"/>
            <a:ext cx="85344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935403" y="1143000"/>
            <a:ext cx="9630997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149600" y="5410200"/>
            <a:ext cx="7543851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12192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1600" y="6400800"/>
            <a:ext cx="42672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112000" y="6400800"/>
            <a:ext cx="49784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486400" y="6400800"/>
            <a:ext cx="12192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623888" y="620713"/>
            <a:ext cx="4689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f"/>
              <a:defRPr sz="2400">
                <a:solidFill>
                  <a:schemeClr val="accent1"/>
                </a:solidFill>
                <a:latin typeface="幼圆" panose="02010509060101010101" pitchFamily="49" charset="-122"/>
                <a:ea typeface="幼圆" panose="02010509060101010101" pitchFamily="49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Font typeface="幼圆" panose="02010509060101010101" pitchFamily="49" charset="-122"/>
              <a:buChar char=" "/>
              <a:defRPr sz="160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en-US" sz="2800" dirty="0">
                <a:solidFill>
                  <a:srgbClr val="08080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部编版初中语文七年级下册</a:t>
            </a:r>
          </a:p>
        </p:txBody>
      </p:sp>
      <p:sp>
        <p:nvSpPr>
          <p:cNvPr id="6" name="矩形 5"/>
          <p:cNvSpPr/>
          <p:nvPr/>
        </p:nvSpPr>
        <p:spPr>
          <a:xfrm>
            <a:off x="3810759" y="5220145"/>
            <a:ext cx="45704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杭州市上城区教育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学院     孔晓玲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234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31504" y="332657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/>
            <a:r>
              <a:rPr lang="en-US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</a:rPr>
              <a:t>2.</a:t>
            </a:r>
            <a:r>
              <a:rPr lang="zh-CN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议自主疑问：</a:t>
            </a:r>
            <a:endParaRPr lang="en-US" altLang="zh-CN" sz="2800" kern="1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indent="266700" algn="just"/>
            <a:r>
              <a:rPr lang="en-US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</a:t>
            </a:r>
            <a:r>
              <a:rPr lang="zh-CN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</a:rPr>
              <a:t>对文章的人物和句子内涵等还有什么疑问？请同学们提出来，我们一起议一议。</a:t>
            </a:r>
          </a:p>
        </p:txBody>
      </p:sp>
      <p:sp>
        <p:nvSpPr>
          <p:cNvPr id="5" name="矩形 4"/>
          <p:cNvSpPr/>
          <p:nvPr/>
        </p:nvSpPr>
        <p:spPr>
          <a:xfrm>
            <a:off x="2279576" y="2060848"/>
            <a:ext cx="784887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学生的问题列举：</a:t>
            </a:r>
          </a:p>
          <a:p>
            <a:pPr algn="just">
              <a:lnSpc>
                <a:spcPct val="150000"/>
              </a:lnSpc>
            </a:pP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en-US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）高超的箭法真的能等同于往葫芦里灌油吗</a:t>
            </a:r>
            <a:r>
              <a:rPr lang="en-US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? </a:t>
            </a: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好箭法真的只是“手熟”而已吗</a:t>
            </a:r>
            <a:r>
              <a:rPr lang="en-US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?</a:t>
            </a:r>
            <a:endParaRPr lang="zh-CN" altLang="zh-CN" sz="2800" kern="100" dirty="0">
              <a:solidFill>
                <a:srgbClr val="0000CC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en-US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）卖油翁真的谦虚吗？</a:t>
            </a:r>
          </a:p>
          <a:p>
            <a:pPr algn="just">
              <a:lnSpc>
                <a:spcPct val="150000"/>
              </a:lnSpc>
            </a:pP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en-US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zh-CN" sz="2800" kern="100" dirty="0">
                <a:solidFill>
                  <a:srgbClr val="0000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）有人说，这篇文章表现出了宋朝有重文轻武的风气，你认同吗？——教师的提问</a:t>
            </a:r>
          </a:p>
        </p:txBody>
      </p:sp>
    </p:spTree>
    <p:extLst>
      <p:ext uri="{BB962C8B-B14F-4D97-AF65-F5344CB8AC3E}">
        <p14:creationId xmlns:p14="http://schemas.microsoft.com/office/powerpoint/2010/main" val="214463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91544" y="2564904"/>
            <a:ext cx="8712968" cy="223224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500" b="1" dirty="0"/>
              <a:t>思考：</a:t>
            </a:r>
            <a:endParaRPr lang="en-US" altLang="zh-CN" sz="35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b="1" dirty="0"/>
              <a:t>        </a:t>
            </a:r>
            <a:r>
              <a:rPr lang="en-US" altLang="zh-CN" dirty="0"/>
              <a:t> </a:t>
            </a:r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请同学们大胆发挥想象：卖油翁走后，陈尧咨在想些什么？他又会干什么？写一篇小短文。</a:t>
            </a: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574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495600" y="457548"/>
            <a:ext cx="62103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zh-CN" altLang="zh-CN" sz="3600" b="1" kern="100" dirty="0">
                <a:solidFill>
                  <a:srgbClr val="FF0000"/>
                </a:solidFill>
                <a:latin typeface="+mn-ea"/>
              </a:rPr>
              <a:t>比一比</a:t>
            </a:r>
            <a:r>
              <a:rPr lang="en-US" altLang="zh-CN" sz="3600" b="1" kern="100" dirty="0">
                <a:solidFill>
                  <a:srgbClr val="FF0000"/>
                </a:solidFill>
                <a:latin typeface="+mn-ea"/>
              </a:rPr>
              <a:t>    </a:t>
            </a:r>
            <a:r>
              <a:rPr lang="zh-CN" altLang="zh-CN" sz="3600" b="1" kern="100" dirty="0">
                <a:solidFill>
                  <a:srgbClr val="FF0000"/>
                </a:solidFill>
                <a:latin typeface="+mn-ea"/>
              </a:rPr>
              <a:t>比读原文与修改文</a:t>
            </a:r>
            <a:endParaRPr lang="zh-CN" altLang="zh-CN" sz="3600" kern="100" dirty="0"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24000" y="1124744"/>
            <a:ext cx="896448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ctr">
              <a:lnSpc>
                <a:spcPct val="150000"/>
              </a:lnSpc>
            </a:pPr>
            <a:r>
              <a:rPr lang="zh-CN" altLang="zh-CN" sz="28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卖油翁（《笔说》）</a:t>
            </a:r>
            <a:endParaRPr lang="zh-CN" altLang="zh-CN" sz="28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kern="100" dirty="0">
                <a:ea typeface="华文楷体" panose="0201060004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sz="2800" kern="100" dirty="0">
                <a:ea typeface="华文楷体" panose="02010600040101010101" pitchFamily="2" charset="-122"/>
                <a:cs typeface="Times New Roman" panose="02020603050405020304" pitchFamily="18" charset="0"/>
              </a:rPr>
              <a:t>往时陈尧咨以射艺自高，尝射于家圃。有一卖油翁释担而看，射多中。陈问：“尔知射乎？吾射精乎？”翁对曰：“无它能，但手熟尔。”陈忿然</a:t>
            </a:r>
            <a:r>
              <a:rPr lang="zh-CN" altLang="en-US" sz="2800" kern="100" dirty="0">
                <a:ea typeface="华文楷体" panose="02010600040101010101" pitchFamily="2" charset="-122"/>
                <a:cs typeface="Times New Roman" panose="02020603050405020304" pitchFamily="18" charset="0"/>
              </a:rPr>
              <a:t>曰</a:t>
            </a:r>
            <a:r>
              <a:rPr lang="zh-CN" altLang="zh-CN" sz="2800" kern="100" dirty="0">
                <a:ea typeface="华文楷体" panose="02010600040101010101" pitchFamily="2" charset="-122"/>
                <a:cs typeface="Times New Roman" panose="02020603050405020304" pitchFamily="18" charset="0"/>
              </a:rPr>
              <a:t>：“汝何敢轻吾射！”翁曰：“不然，以吾酌油可知也。”乃取一葫芦，设于地，置一钱，以勺酌油，沥钱眼中入葫芦，钱不湿。曰：“此无它，亦熟耳。”陈笑而释之。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1683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11751" y="3455248"/>
            <a:ext cx="8892480" cy="3145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267970" algn="just">
              <a:lnSpc>
                <a:spcPct val="120000"/>
              </a:lnSpc>
            </a:pPr>
            <a:r>
              <a:rPr lang="en-US" altLang="zh-CN" sz="2800" b="1" kern="100" dirty="0">
                <a:solidFill>
                  <a:srgbClr val="0070C0"/>
                </a:solidFill>
                <a:latin typeface="+mn-ea"/>
              </a:rPr>
              <a:t>1.</a:t>
            </a:r>
            <a:r>
              <a:rPr lang="zh-CN" altLang="zh-CN" sz="2800" b="1" kern="100" dirty="0">
                <a:solidFill>
                  <a:srgbClr val="0070C0"/>
                </a:solidFill>
                <a:latin typeface="+mn-ea"/>
              </a:rPr>
              <a:t>比读找异</a:t>
            </a:r>
            <a:endParaRPr lang="zh-CN" altLang="zh-CN" sz="2800" kern="100" dirty="0">
              <a:solidFill>
                <a:srgbClr val="0070C0"/>
              </a:solidFill>
              <a:latin typeface="+mn-ea"/>
            </a:endParaRPr>
          </a:p>
          <a:p>
            <a:pPr indent="266700" algn="just">
              <a:lnSpc>
                <a:spcPct val="120000"/>
              </a:lnSpc>
            </a:pP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我发现了不同之处：</a:t>
            </a:r>
            <a:endParaRPr lang="en-US" altLang="zh-CN" sz="2800" kern="100" dirty="0">
              <a:solidFill>
                <a:srgbClr val="0070C0"/>
              </a:solidFill>
              <a:latin typeface="+mn-ea"/>
            </a:endParaRPr>
          </a:p>
          <a:p>
            <a:pPr indent="266700" algn="just">
              <a:lnSpc>
                <a:spcPct val="120000"/>
              </a:lnSpc>
            </a:pPr>
            <a:r>
              <a:rPr lang="en-US" altLang="zh-CN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原文</a:t>
            </a:r>
            <a:r>
              <a:rPr lang="en-US" altLang="zh-CN" sz="2800" u="sng" kern="100" dirty="0">
                <a:solidFill>
                  <a:srgbClr val="0070C0"/>
                </a:solidFill>
                <a:latin typeface="+mn-ea"/>
              </a:rPr>
              <a:t>             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（句子摘录）</a:t>
            </a:r>
          </a:p>
          <a:p>
            <a:pPr indent="266700" algn="just">
              <a:lnSpc>
                <a:spcPct val="120000"/>
              </a:lnSpc>
            </a:pPr>
            <a:r>
              <a:rPr lang="en-US" altLang="zh-CN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课文</a:t>
            </a:r>
            <a:r>
              <a:rPr lang="en-US" altLang="zh-CN" sz="2800" u="sng" kern="100" dirty="0">
                <a:solidFill>
                  <a:srgbClr val="0070C0"/>
                </a:solidFill>
                <a:latin typeface="+mn-ea"/>
              </a:rPr>
              <a:t>             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（句子摘录）</a:t>
            </a:r>
          </a:p>
          <a:p>
            <a:pPr lvl="0" indent="266700" algn="just">
              <a:lnSpc>
                <a:spcPct val="120000"/>
              </a:lnSpc>
            </a:pPr>
            <a:r>
              <a:rPr lang="en-US" altLang="zh-CN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不同在</a:t>
            </a:r>
            <a:r>
              <a:rPr lang="zh-CN" altLang="en-US" sz="2800" kern="100" dirty="0">
                <a:solidFill>
                  <a:srgbClr val="0070C0"/>
                </a:solidFill>
                <a:latin typeface="黑体" panose="02010609060101010101" pitchFamily="49" charset="-122"/>
              </a:rPr>
              <a:t>：</a:t>
            </a:r>
            <a:r>
              <a:rPr lang="en-US" altLang="zh-CN" sz="2800" u="sng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  </a:t>
            </a:r>
            <a:r>
              <a:rPr lang="zh-CN" altLang="en-US" sz="2800" u="sng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</a:t>
            </a:r>
            <a:r>
              <a:rPr lang="zh-CN" altLang="en-US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r>
              <a:rPr lang="en-US" altLang="zh-CN" sz="2800" kern="100" dirty="0">
                <a:solidFill>
                  <a:srgbClr val="0070C0"/>
                </a:solidFill>
                <a:latin typeface="+mn-ea"/>
              </a:rPr>
              <a:t>         </a:t>
            </a:r>
          </a:p>
          <a:p>
            <a:pPr indent="266700" algn="just">
              <a:lnSpc>
                <a:spcPct val="120000"/>
              </a:lnSpc>
            </a:pPr>
            <a:r>
              <a:rPr lang="en-US" altLang="zh-CN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lang="zh-CN" altLang="en-US" sz="2800" kern="100" dirty="0">
                <a:solidFill>
                  <a:srgbClr val="0070C0"/>
                </a:solidFill>
                <a:latin typeface="+mn-ea"/>
              </a:rPr>
              <a:t>分析：</a:t>
            </a:r>
            <a:r>
              <a:rPr lang="en-US" altLang="zh-CN" sz="2800" u="sng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  </a:t>
            </a:r>
            <a:r>
              <a:rPr lang="zh-CN" altLang="en-US" sz="2800" u="sng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</a:t>
            </a:r>
            <a:r>
              <a:rPr lang="zh-CN" altLang="en-US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5" name="矩形 4"/>
          <p:cNvSpPr/>
          <p:nvPr/>
        </p:nvSpPr>
        <p:spPr>
          <a:xfrm>
            <a:off x="1524000" y="188641"/>
            <a:ext cx="90364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ctr"/>
            <a:r>
              <a:rPr lang="zh-CN" altLang="zh-CN" sz="28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卖油翁（《笔说》）</a:t>
            </a:r>
            <a:endParaRPr lang="zh-CN" altLang="zh-CN" sz="28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kern="100" dirty="0">
                <a:ea typeface="华文楷体" panose="0201060004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sz="2800" kern="100" dirty="0">
                <a:ea typeface="华文楷体" panose="02010600040101010101" pitchFamily="2" charset="-122"/>
                <a:cs typeface="Times New Roman" panose="02020603050405020304" pitchFamily="18" charset="0"/>
              </a:rPr>
              <a:t>往时陈尧咨以射艺自高，尝射于家圃。有一卖油翁释担而看，射多中。陈问：“尔知射乎？吾射精乎？”翁对曰：“无它能，但手熟尔。”陈忿然说：“汝何敢轻吾射！”翁曰：“不然，以吾酌油可知也。”乃取一葫芦，设于地，置一钱，以勺酌油，沥钱眼中入葫芦，钱不湿。曰：“此无它，亦熟耳。”陈笑而释之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4854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7408" y="0"/>
            <a:ext cx="10405156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b="1" dirty="0">
                <a:latin typeface="+mn-ea"/>
              </a:rPr>
              <a:t>教师示范：</a:t>
            </a:r>
            <a:endParaRPr lang="en-US" altLang="zh-CN" b="1" dirty="0">
              <a:latin typeface="+mn-ea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zh-CN" altLang="zh-CN" sz="2400" dirty="0"/>
              <a:t>我发现了不同之处：</a:t>
            </a:r>
            <a:endParaRPr lang="en-US" altLang="zh-CN" sz="2400" dirty="0"/>
          </a:p>
          <a:p>
            <a:pPr marL="0" indent="0" algn="just">
              <a:lnSpc>
                <a:spcPct val="130000"/>
              </a:lnSpc>
              <a:buNone/>
            </a:pPr>
            <a:r>
              <a:rPr lang="en-US" altLang="zh-CN" sz="2400" dirty="0"/>
              <a:t>1.</a:t>
            </a:r>
            <a:r>
              <a:rPr lang="zh-CN" altLang="zh-CN" sz="2400" dirty="0"/>
              <a:t>原文：</a:t>
            </a:r>
            <a:r>
              <a:rPr lang="zh-CN" altLang="zh-CN" sz="2400" u="sng" dirty="0"/>
              <a:t>往时陈尧咨以射艺自高</a:t>
            </a:r>
            <a:r>
              <a:rPr lang="en-US" altLang="zh-CN" sz="2400" u="sng" dirty="0"/>
              <a:t> </a:t>
            </a:r>
            <a:endParaRPr lang="zh-CN" altLang="zh-CN" sz="2400" u="sng" dirty="0"/>
          </a:p>
          <a:p>
            <a:pPr marL="0" indent="0" algn="just">
              <a:lnSpc>
                <a:spcPct val="130000"/>
              </a:lnSpc>
              <a:buNone/>
            </a:pPr>
            <a:r>
              <a:rPr lang="en-US" altLang="zh-CN" sz="2400" dirty="0"/>
              <a:t>   </a:t>
            </a:r>
            <a:r>
              <a:rPr lang="zh-CN" altLang="zh-CN" sz="2400" dirty="0"/>
              <a:t>课文：</a:t>
            </a:r>
            <a:r>
              <a:rPr lang="zh-CN" altLang="zh-CN" sz="2400" u="sng" dirty="0"/>
              <a:t>陈康肃公善射，当世无双 ，公亦以此自矜</a:t>
            </a:r>
            <a:r>
              <a:rPr lang="en-US" altLang="zh-CN" sz="2400" u="sng" dirty="0"/>
              <a:t> </a:t>
            </a:r>
            <a:endParaRPr lang="zh-CN" altLang="zh-CN" sz="2400" u="sng" dirty="0"/>
          </a:p>
          <a:p>
            <a:pPr marL="0" indent="0" algn="just">
              <a:lnSpc>
                <a:spcPct val="130000"/>
              </a:lnSpc>
              <a:buNone/>
            </a:pPr>
            <a:r>
              <a:rPr lang="zh-CN" altLang="zh-CN" sz="2400" dirty="0"/>
              <a:t>不同在：</a:t>
            </a:r>
            <a:endParaRPr lang="en-US" altLang="zh-CN" sz="2400" dirty="0"/>
          </a:p>
          <a:p>
            <a:pPr marL="0" indent="0" algn="just">
              <a:lnSpc>
                <a:spcPct val="130000"/>
              </a:lnSpc>
              <a:buNone/>
            </a:pPr>
            <a:r>
              <a:rPr lang="zh-CN" altLang="en-US" sz="2400" dirty="0"/>
              <a:t>　　</a:t>
            </a: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</a:t>
            </a:r>
            <a:r>
              <a:rPr lang="zh-CN" altLang="zh-CN" sz="2400" dirty="0">
                <a:solidFill>
                  <a:srgbClr val="0070C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“自高”和“自矜”，“自矜”书中的解释为“自夸”，更直接，显示陈尧咨骄傲自大，而且加了他自夸的资本——“当世无双”，课文不仅写出了陈尧咨的自高，而且把他自高的性格和心理外化</a:t>
            </a:r>
            <a:r>
              <a:rPr lang="zh-CN" altLang="en-US" sz="2400" dirty="0">
                <a:solidFill>
                  <a:srgbClr val="0070C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</a:t>
            </a:r>
            <a:r>
              <a:rPr lang="zh-CN" altLang="zh-CN" sz="2400" dirty="0">
                <a:solidFill>
                  <a:srgbClr val="0070C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为后文“尔安敢轻吾射”做了铺垫。</a:t>
            </a:r>
          </a:p>
          <a:p>
            <a:pPr marL="0" indent="0" algn="just">
              <a:lnSpc>
                <a:spcPct val="130000"/>
              </a:lnSpc>
              <a:buNone/>
            </a:pPr>
            <a:r>
              <a:rPr lang="zh-CN" altLang="en-US" sz="2400" dirty="0"/>
              <a:t>　　</a:t>
            </a: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</a:t>
            </a:r>
            <a:r>
              <a:rPr lang="zh-CN" altLang="zh-CN" sz="2400" dirty="0">
                <a:solidFill>
                  <a:srgbClr val="0070C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“陈尧咨”换成了“陈康肃”，突出了陈尧咨的身份。为了突出陈康肃和卖油翁地位身份的悬殊。因为最先他是写给平民百姓看的，这一下皇上要看，就应该写得具体和富有情节。欧阳修注意了读者对象，写得比较礼貌、比较得体、比较正式。 </a:t>
            </a:r>
          </a:p>
          <a:p>
            <a:pPr marL="0" indent="0">
              <a:buNone/>
            </a:pP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78706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94769" y="332657"/>
            <a:ext cx="82843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67970" algn="just"/>
            <a:r>
              <a:rPr lang="en-US" altLang="zh-CN" sz="3200" b="1" kern="100" dirty="0">
                <a:latin typeface="+mn-ea"/>
              </a:rPr>
              <a:t>2.</a:t>
            </a:r>
            <a:r>
              <a:rPr lang="zh-CN" altLang="zh-CN" sz="3200" b="1" kern="100" dirty="0">
                <a:latin typeface="+mn-ea"/>
              </a:rPr>
              <a:t>小组交流，汇总答案，派代表全班交流。</a:t>
            </a:r>
            <a:endParaRPr lang="zh-CN" altLang="zh-CN" sz="3200" kern="100" dirty="0"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39416" y="1196752"/>
            <a:ext cx="9972600" cy="516199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800" b="1" kern="100" dirty="0">
                <a:latin typeface="+mn-ea"/>
              </a:rPr>
              <a:t>学生</a:t>
            </a:r>
            <a:r>
              <a:rPr lang="zh-CN" altLang="zh-CN" sz="2800" b="1" kern="100" dirty="0">
                <a:latin typeface="+mn-ea"/>
              </a:rPr>
              <a:t>答案</a:t>
            </a:r>
            <a:r>
              <a:rPr lang="zh-CN" altLang="en-US" sz="2800" b="1" kern="100" dirty="0">
                <a:latin typeface="+mn-ea"/>
              </a:rPr>
              <a:t>展示</a:t>
            </a:r>
            <a:r>
              <a:rPr lang="zh-CN" altLang="zh-CN" sz="2800" b="1" kern="100" dirty="0">
                <a:latin typeface="+mn-ea"/>
              </a:rPr>
              <a:t>：</a:t>
            </a:r>
            <a:endParaRPr lang="zh-CN" altLang="zh-CN" sz="2800" kern="100" dirty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zh-CN" sz="28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zh-CN" altLang="zh-CN" sz="28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有一卖油翁释担而看，射多中。</a:t>
            </a:r>
            <a:endParaRPr lang="zh-CN" altLang="zh-CN" sz="28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66700" algn="just">
              <a:lnSpc>
                <a:spcPct val="150000"/>
              </a:lnSpc>
            </a:pPr>
            <a:r>
              <a:rPr lang="zh-CN" altLang="zh-CN" sz="28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有卖油翁释担而立，睨之，久而不去。见其发矢十中八九，但微颔之。</a:t>
            </a:r>
            <a:endParaRPr lang="zh-CN" altLang="zh-CN" sz="28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66700" algn="just">
              <a:lnSpc>
                <a:spcPct val="150000"/>
              </a:lnSpc>
            </a:pPr>
            <a:r>
              <a:rPr lang="zh-CN" altLang="zh-CN" sz="2800" kern="100" dirty="0">
                <a:latin typeface="+mn-ea"/>
              </a:rPr>
              <a:t>分析：</a:t>
            </a:r>
            <a:r>
              <a:rPr lang="en-US" altLang="zh-CN" sz="2800" kern="100" dirty="0">
                <a:solidFill>
                  <a:srgbClr val="0070C0"/>
                </a:solidFill>
                <a:latin typeface="+mn-ea"/>
              </a:rPr>
              <a:t>“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看</a:t>
            </a:r>
            <a:r>
              <a:rPr lang="en-US" altLang="zh-CN" sz="2800" kern="100" dirty="0">
                <a:solidFill>
                  <a:srgbClr val="0070C0"/>
                </a:solidFill>
                <a:latin typeface="+mn-ea"/>
              </a:rPr>
              <a:t>”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与</a:t>
            </a:r>
            <a:r>
              <a:rPr lang="en-US" altLang="zh-CN" sz="2800" kern="100" dirty="0">
                <a:solidFill>
                  <a:srgbClr val="0070C0"/>
                </a:solidFill>
                <a:latin typeface="+mn-ea"/>
              </a:rPr>
              <a:t>“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睨</a:t>
            </a:r>
            <a:r>
              <a:rPr lang="en-US" altLang="zh-CN" sz="2800" kern="100" dirty="0">
                <a:solidFill>
                  <a:srgbClr val="0070C0"/>
                </a:solidFill>
                <a:latin typeface="+mn-ea"/>
              </a:rPr>
              <a:t>”</a:t>
            </a:r>
            <a:r>
              <a:rPr lang="zh-CN" altLang="zh-CN" sz="2800" kern="100" dirty="0">
                <a:solidFill>
                  <a:srgbClr val="0070C0"/>
                </a:solidFill>
                <a:latin typeface="+mn-ea"/>
              </a:rPr>
              <a:t>，睨的意思是斜眼看，这个看的动作中有人物的心理蕴含，带有不以为然的轻视，更传神。 课文“十中八九”，数字具体化，细节更加真实了。加了个“但微颔之”，留下了悬念，留下了伏笔。</a:t>
            </a:r>
          </a:p>
        </p:txBody>
      </p:sp>
    </p:spTree>
    <p:extLst>
      <p:ext uri="{BB962C8B-B14F-4D97-AF65-F5344CB8AC3E}">
        <p14:creationId xmlns:p14="http://schemas.microsoft.com/office/powerpoint/2010/main" val="160602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11424" y="692696"/>
            <a:ext cx="10369152" cy="499175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zh-CN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陈问：“尔知射乎？吾射精乎？”</a:t>
            </a:r>
            <a:endParaRPr lang="zh-CN" altLang="zh-CN" sz="24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66700" algn="just">
              <a:lnSpc>
                <a:spcPct val="150000"/>
              </a:lnSpc>
            </a:pPr>
            <a:r>
              <a:rPr lang="en-US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    </a:t>
            </a:r>
            <a:r>
              <a:rPr lang="zh-CN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康肃问曰：“汝亦知射乎？吾射不亦精乎？”</a:t>
            </a:r>
            <a:endParaRPr lang="zh-CN" altLang="zh-CN" sz="24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66700" algn="just">
              <a:lnSpc>
                <a:spcPct val="150000"/>
              </a:lnSpc>
            </a:pP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分析：课文多了两个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亦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，你也知道射箭吗？我射箭技艺不精湛吗？这两个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也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突出了陈尧咨的傲慢语气。</a:t>
            </a:r>
          </a:p>
          <a:p>
            <a:pPr algn="just">
              <a:lnSpc>
                <a:spcPct val="150000"/>
              </a:lnSpc>
            </a:pPr>
            <a:endParaRPr lang="en-US" altLang="zh-CN" sz="24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zh-CN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陈忿然说：“汝何敢轻吾射！”翁曰：“不然，以吾酌油可知也。”</a:t>
            </a:r>
            <a:endParaRPr lang="zh-CN" altLang="zh-CN" sz="24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133350" algn="just">
              <a:lnSpc>
                <a:spcPct val="150000"/>
              </a:lnSpc>
            </a:pPr>
            <a:r>
              <a:rPr lang="en-US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      </a:t>
            </a:r>
            <a:r>
              <a:rPr lang="zh-CN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康肃忿然曰：“尔安敢轻吾射！”翁曰：“以我酌油知之。”</a:t>
            </a:r>
            <a:endParaRPr lang="zh-CN" altLang="zh-CN" sz="24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66700" algn="just">
              <a:lnSpc>
                <a:spcPct val="150000"/>
              </a:lnSpc>
            </a:pP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r>
              <a:rPr lang="zh-CN" altLang="zh-CN" sz="2400" kern="100" dirty="0">
                <a:latin typeface="+mn-ea"/>
              </a:rPr>
              <a:t>分析：</a:t>
            </a:r>
            <a:r>
              <a:rPr lang="en-US" altLang="zh-CN" sz="2400" kern="100" dirty="0">
                <a:latin typeface="+mn-ea"/>
              </a:rPr>
              <a:t>“</a:t>
            </a:r>
            <a:r>
              <a:rPr lang="zh-CN" altLang="zh-CN" sz="2400" kern="100" dirty="0">
                <a:latin typeface="+mn-ea"/>
              </a:rPr>
              <a:t>汝</a:t>
            </a:r>
            <a:r>
              <a:rPr lang="en-US" altLang="zh-CN" sz="2400" kern="100" dirty="0">
                <a:latin typeface="+mn-ea"/>
              </a:rPr>
              <a:t>”</a:t>
            </a:r>
            <a:r>
              <a:rPr lang="zh-CN" altLang="zh-CN" sz="2400" kern="100" dirty="0">
                <a:latin typeface="+mn-ea"/>
              </a:rPr>
              <a:t>和</a:t>
            </a:r>
            <a:r>
              <a:rPr lang="en-US" altLang="zh-CN" sz="2400" kern="100" dirty="0">
                <a:latin typeface="+mn-ea"/>
              </a:rPr>
              <a:t>“</a:t>
            </a:r>
            <a:r>
              <a:rPr lang="zh-CN" altLang="zh-CN" sz="2400" kern="100" dirty="0">
                <a:latin typeface="+mn-ea"/>
              </a:rPr>
              <a:t>尔</a:t>
            </a:r>
            <a:r>
              <a:rPr lang="en-US" altLang="zh-CN" sz="2400" kern="100" dirty="0">
                <a:latin typeface="+mn-ea"/>
              </a:rPr>
              <a:t>”</a:t>
            </a:r>
            <a:r>
              <a:rPr lang="zh-CN" altLang="zh-CN" sz="2400" kern="100" dirty="0">
                <a:latin typeface="+mn-ea"/>
              </a:rPr>
              <a:t>都是你的意思，但读起来，</a:t>
            </a:r>
            <a:r>
              <a:rPr lang="en-US" altLang="zh-CN" sz="2400" kern="100" dirty="0">
                <a:latin typeface="+mn-ea"/>
              </a:rPr>
              <a:t>“</a:t>
            </a:r>
            <a:r>
              <a:rPr lang="zh-CN" altLang="zh-CN" sz="2400" kern="100" dirty="0">
                <a:latin typeface="+mn-ea"/>
              </a:rPr>
              <a:t>尔</a:t>
            </a:r>
            <a:r>
              <a:rPr lang="en-US" altLang="zh-CN" sz="2400" kern="100" dirty="0">
                <a:latin typeface="+mn-ea"/>
              </a:rPr>
              <a:t>”</a:t>
            </a:r>
            <a:r>
              <a:rPr lang="zh-CN" altLang="zh-CN" sz="2400" kern="100" dirty="0">
                <a:latin typeface="+mn-ea"/>
              </a:rPr>
              <a:t>更轻率。</a:t>
            </a:r>
            <a:r>
              <a:rPr lang="en-US" altLang="zh-CN" sz="2400" kern="100" dirty="0">
                <a:latin typeface="+mn-ea"/>
              </a:rPr>
              <a:t>“</a:t>
            </a:r>
            <a:r>
              <a:rPr lang="zh-CN" altLang="zh-CN" sz="2400" kern="100" dirty="0">
                <a:latin typeface="+mn-ea"/>
              </a:rPr>
              <a:t>何</a:t>
            </a:r>
            <a:r>
              <a:rPr lang="en-US" altLang="zh-CN" sz="2400" kern="100" dirty="0">
                <a:latin typeface="+mn-ea"/>
              </a:rPr>
              <a:t>”</a:t>
            </a:r>
            <a:r>
              <a:rPr lang="zh-CN" altLang="zh-CN" sz="2400" kern="100" dirty="0">
                <a:latin typeface="+mn-ea"/>
              </a:rPr>
              <a:t>改为</a:t>
            </a:r>
            <a:r>
              <a:rPr lang="en-US" altLang="zh-CN" sz="2400" kern="100" dirty="0">
                <a:latin typeface="+mn-ea"/>
              </a:rPr>
              <a:t>“</a:t>
            </a:r>
            <a:r>
              <a:rPr lang="zh-CN" altLang="zh-CN" sz="2400" kern="100" dirty="0">
                <a:latin typeface="+mn-ea"/>
              </a:rPr>
              <a:t>安</a:t>
            </a:r>
            <a:r>
              <a:rPr lang="en-US" altLang="zh-CN" sz="2400" kern="100" dirty="0">
                <a:latin typeface="+mn-ea"/>
              </a:rPr>
              <a:t>”</a:t>
            </a:r>
            <a:r>
              <a:rPr lang="zh-CN" altLang="zh-CN" sz="2400" kern="100" dirty="0">
                <a:latin typeface="+mn-ea"/>
              </a:rPr>
              <a:t>突出的是质问语气，卖油翁的话语更简洁，更自信。</a:t>
            </a:r>
          </a:p>
        </p:txBody>
      </p:sp>
    </p:spTree>
    <p:extLst>
      <p:ext uri="{BB962C8B-B14F-4D97-AF65-F5344CB8AC3E}">
        <p14:creationId xmlns:p14="http://schemas.microsoft.com/office/powerpoint/2010/main" val="3195114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51384" y="243512"/>
            <a:ext cx="10873208" cy="63709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zh-CN" altLang="en-US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　　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zh-CN" altLang="zh-CN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乃取一葫芦，设于地，置一钱，以勺酌油，沥钱眼中入葫芦，钱不湿。</a:t>
            </a:r>
            <a:endParaRPr lang="zh-CN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r>
              <a:rPr lang="zh-CN" altLang="en-US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　　</a:t>
            </a:r>
            <a:r>
              <a:rPr lang="zh-CN" altLang="zh-CN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乃取一葫芦置于地，以钱覆其口，徐以杓酌油沥之，自钱孔入，而钱不湿。</a:t>
            </a:r>
            <a:endParaRPr lang="en-US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华文楷体" panose="02010600040101010101" pitchFamily="2" charset="-122"/>
            </a:endParaRPr>
          </a:p>
          <a:p>
            <a:pPr algn="just"/>
            <a:endParaRPr lang="zh-CN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r>
              <a:rPr lang="zh-CN" altLang="en-US" sz="2400" kern="100" dirty="0">
                <a:latin typeface="+mn-ea"/>
              </a:rPr>
              <a:t>　　</a:t>
            </a:r>
            <a:r>
              <a:rPr lang="zh-CN" altLang="zh-CN" sz="2400" kern="100" dirty="0">
                <a:latin typeface="+mn-ea"/>
              </a:rPr>
              <a:t>分析：原文以短句为主，比较随意，课文句子比较严谨，因为是给</a:t>
            </a:r>
            <a:r>
              <a:rPr lang="zh-CN" altLang="en-US" sz="2400" kern="100" dirty="0">
                <a:latin typeface="+mn-ea"/>
              </a:rPr>
              <a:t>皇</a:t>
            </a:r>
            <a:r>
              <a:rPr lang="zh-CN" altLang="zh-CN" sz="2400" kern="100" dirty="0">
                <a:latin typeface="+mn-ea"/>
              </a:rPr>
              <a:t>帝看的。课文更加具体一点，钱孔很小，从那个钱孔沥进去而钱孔没有被沾湿，说明他能力的高超。这里最大的改变是加了一个 “徐”，就是</a:t>
            </a:r>
            <a:r>
              <a:rPr lang="zh-CN" altLang="en-US" sz="2400" kern="100" dirty="0">
                <a:latin typeface="+mn-ea"/>
              </a:rPr>
              <a:t>“</a:t>
            </a:r>
            <a:r>
              <a:rPr lang="zh-CN" altLang="zh-CN" sz="2400" kern="100" dirty="0">
                <a:latin typeface="+mn-ea"/>
              </a:rPr>
              <a:t>慢慢的</a:t>
            </a:r>
            <a:r>
              <a:rPr lang="zh-CN" altLang="en-US" sz="2400" kern="100" dirty="0">
                <a:latin typeface="+mn-ea"/>
              </a:rPr>
              <a:t>”</a:t>
            </a:r>
            <a:r>
              <a:rPr lang="zh-CN" altLang="zh-CN" sz="2400" kern="100" dirty="0">
                <a:latin typeface="+mn-ea"/>
              </a:rPr>
              <a:t>。这个“慢慢的”能让我们看到悠然的好像毫不在意的样子。</a:t>
            </a:r>
            <a:endParaRPr lang="en-US" altLang="zh-CN" sz="2400" kern="100" dirty="0">
              <a:latin typeface="+mn-ea"/>
            </a:endParaRPr>
          </a:p>
          <a:p>
            <a:pPr algn="just"/>
            <a:endParaRPr lang="zh-CN" altLang="zh-CN" sz="2400" kern="100" dirty="0">
              <a:latin typeface="+mn-ea"/>
            </a:endParaRPr>
          </a:p>
          <a:p>
            <a:pPr algn="just"/>
            <a:r>
              <a:rPr lang="zh-CN" altLang="en-US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　　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zh-CN" altLang="zh-CN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此无它，亦熟耳。</a:t>
            </a:r>
            <a:endParaRPr lang="zh-CN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r>
              <a:rPr lang="zh-CN" altLang="en-US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　　</a:t>
            </a:r>
            <a:r>
              <a:rPr lang="zh-CN" altLang="zh-CN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我亦无他， 惟手熟尔。</a:t>
            </a:r>
            <a:endParaRPr lang="zh-CN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r>
              <a:rPr lang="zh-CN" altLang="en-US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　　</a:t>
            </a:r>
            <a:r>
              <a:rPr lang="zh-CN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分析：</a:t>
            </a:r>
            <a:r>
              <a:rPr lang="zh-CN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语气调整，更谦虚、柔和，交流就比较畅通，没有居高临下地批评对方。</a:t>
            </a:r>
          </a:p>
          <a:p>
            <a:pPr algn="just"/>
            <a:r>
              <a:rPr lang="zh-CN" altLang="en-US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　　</a:t>
            </a:r>
            <a:r>
              <a:rPr lang="zh-CN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（</a:t>
            </a:r>
            <a:r>
              <a:rPr lang="en-US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6</a:t>
            </a:r>
            <a:r>
              <a:rPr lang="zh-CN" altLang="zh-CN" sz="2400" kern="100" dirty="0">
                <a:latin typeface="Times New Roman" panose="02020603050405020304" pitchFamily="18" charset="0"/>
                <a:ea typeface="华文楷体" panose="02010600040101010101" pitchFamily="2" charset="-122"/>
              </a:rPr>
              <a:t>）</a:t>
            </a:r>
            <a:r>
              <a:rPr lang="zh-CN" altLang="zh-CN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陈笑而释之。</a:t>
            </a:r>
            <a:endParaRPr lang="en-US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r>
              <a:rPr lang="zh-CN" altLang="en-US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　</a:t>
            </a:r>
            <a:r>
              <a:rPr lang="zh-CN" altLang="zh-CN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</a:rPr>
              <a:t>康肃笑而遣之。</a:t>
            </a:r>
            <a:endParaRPr lang="en-US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华文楷体" panose="02010600040101010101" pitchFamily="2" charset="-122"/>
            </a:endParaRPr>
          </a:p>
          <a:p>
            <a:pPr algn="just"/>
            <a:endParaRPr lang="zh-CN" altLang="zh-CN" sz="2400" kern="100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r>
              <a:rPr lang="zh-CN" altLang="en-US" sz="2400" kern="100" dirty="0">
                <a:latin typeface="+mn-ea"/>
              </a:rPr>
              <a:t>　　</a:t>
            </a:r>
            <a:r>
              <a:rPr lang="zh-CN" altLang="zh-CN" sz="2400" kern="100" dirty="0">
                <a:latin typeface="+mn-ea"/>
              </a:rPr>
              <a:t>分析：把“释”换成“遣”。“释”本来的意思是说陈尧咨把卖油翁放了，而“遣”是打发的意思，更加说明陈尧咨与卖油翁对话后，他变得更大度了。</a:t>
            </a:r>
          </a:p>
        </p:txBody>
      </p:sp>
    </p:spTree>
    <p:extLst>
      <p:ext uri="{BB962C8B-B14F-4D97-AF65-F5344CB8AC3E}">
        <p14:creationId xmlns:p14="http://schemas.microsoft.com/office/powerpoint/2010/main" val="2138296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404664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b="1" dirty="0">
                <a:latin typeface="+mn-ea"/>
                <a:ea typeface="+mn-ea"/>
              </a:rPr>
              <a:t>3.</a:t>
            </a:r>
            <a:r>
              <a:rPr lang="zh-CN" altLang="zh-CN" sz="3200" b="1" dirty="0">
                <a:latin typeface="+mn-ea"/>
                <a:ea typeface="+mn-ea"/>
              </a:rPr>
              <a:t>总结不同的原因：</a:t>
            </a:r>
            <a:r>
              <a:rPr lang="zh-CN" altLang="zh-CN" sz="3200" dirty="0">
                <a:latin typeface="+mn-ea"/>
                <a:ea typeface="+mn-ea"/>
              </a:rPr>
              <a:t/>
            </a:r>
            <a:br>
              <a:rPr lang="zh-CN" altLang="zh-CN" sz="3200" dirty="0">
                <a:latin typeface="+mn-ea"/>
                <a:ea typeface="+mn-ea"/>
              </a:rPr>
            </a:br>
            <a:endParaRPr lang="zh-CN" altLang="en-US" sz="3200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27648" y="2348880"/>
            <a:ext cx="9144000" cy="4686320"/>
          </a:xfrm>
        </p:spPr>
        <p:txBody>
          <a:bodyPr>
            <a:normAutofit/>
          </a:bodyPr>
          <a:lstStyle/>
          <a:p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读者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意识强。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）人物形象更生动鲜明。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）写作意图变化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6574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24000" y="1484785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  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1.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议文章主旨： 你更支持哪一种解读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? 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结合文章说说理由。</a:t>
            </a:r>
            <a:endParaRPr lang="zh-CN" altLang="en-US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2207568" y="2996952"/>
            <a:ext cx="8229600" cy="2108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32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zh-CN" altLang="en-US" sz="3200" b="1" dirty="0">
                <a:latin typeface="华文仿宋" pitchFamily="2" charset="-122"/>
                <a:ea typeface="华文仿宋" pitchFamily="2" charset="-122"/>
              </a:rPr>
              <a:t>熟能生巧。  </a:t>
            </a:r>
            <a:endParaRPr lang="en-US" altLang="zh-CN" sz="3200" b="1" dirty="0">
              <a:latin typeface="华文仿宋" pitchFamily="2" charset="-122"/>
              <a:ea typeface="华文仿宋" pitchFamily="2" charset="-122"/>
            </a:endParaRP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32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zh-CN" altLang="en-US" sz="3200" b="1" dirty="0">
                <a:latin typeface="华文仿宋" pitchFamily="2" charset="-122"/>
                <a:ea typeface="华文仿宋" pitchFamily="2" charset="-122"/>
              </a:rPr>
              <a:t>小人物也可活出大智慧。</a:t>
            </a:r>
            <a:endParaRPr lang="en-US" altLang="zh-CN" sz="3200" b="1" dirty="0">
              <a:latin typeface="华文仿宋" pitchFamily="2" charset="-122"/>
              <a:ea typeface="华文仿宋" pitchFamily="2" charset="-122"/>
            </a:endParaRP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32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zh-CN" altLang="en-US" sz="3200" b="1" dirty="0">
                <a:latin typeface="华文仿宋" pitchFamily="2" charset="-122"/>
                <a:ea typeface="华文仿宋" pitchFamily="2" charset="-122"/>
              </a:rPr>
              <a:t>暗讽武将的自大，指出人应戒骄。</a:t>
            </a:r>
            <a:endParaRPr lang="en-US" altLang="zh-CN" sz="3200" b="1" dirty="0">
              <a:latin typeface="华文仿宋" pitchFamily="2" charset="-122"/>
              <a:ea typeface="华文仿宋" pitchFamily="2" charset="-122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zh-CN" altLang="en-US" sz="3200" b="1" dirty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5" name="椭圆 4">
            <a:hlinkClick r:id="" action="ppaction://noaction"/>
          </p:cNvPr>
          <p:cNvSpPr/>
          <p:nvPr/>
        </p:nvSpPr>
        <p:spPr>
          <a:xfrm>
            <a:off x="9048328" y="6309320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063552" y="260649"/>
            <a:ext cx="7056784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zh-CN" sz="2800" b="1" dirty="0"/>
              <a:t>议一议</a:t>
            </a:r>
            <a:r>
              <a:rPr lang="en-US" altLang="zh-CN" sz="2800" b="1" dirty="0"/>
              <a:t>  </a:t>
            </a:r>
            <a:r>
              <a:rPr lang="zh-CN" altLang="zh-CN" sz="2800" b="1" dirty="0"/>
              <a:t>读出故事弦外之音</a:t>
            </a:r>
            <a:endParaRPr lang="zh-CN" altLang="zh-CN" sz="2800" dirty="0"/>
          </a:p>
          <a:p>
            <a:r>
              <a:rPr lang="zh-CN" altLang="en-US" sz="2800" b="1" dirty="0"/>
              <a:t> </a:t>
            </a:r>
          </a:p>
        </p:txBody>
      </p:sp>
      <p:pic>
        <p:nvPicPr>
          <p:cNvPr id="7" name="Picture 3" descr="C:\Users\Administrator\Desktop\1783917_257105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6400" y="5505841"/>
            <a:ext cx="971600" cy="1175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909</TotalTime>
  <Words>901</Words>
  <Application>Microsoft Office PowerPoint</Application>
  <PresentationFormat>宽屏</PresentationFormat>
  <Paragraphs>63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黑体</vt:lpstr>
      <vt:lpstr>华文仿宋</vt:lpstr>
      <vt:lpstr>华文楷体</vt:lpstr>
      <vt:lpstr>宋体</vt:lpstr>
      <vt:lpstr>微软雅黑</vt:lpstr>
      <vt:lpstr>Arial</vt:lpstr>
      <vt:lpstr>Calibri</vt:lpstr>
      <vt:lpstr>Franklin Gothic Book</vt:lpstr>
      <vt:lpstr>Franklin Gothic Medium</vt:lpstr>
      <vt:lpstr>Times New Roman</vt:lpstr>
      <vt:lpstr>Wingdings 2</vt:lpstr>
      <vt:lpstr>暗香扑面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3.总结不同的原因：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ZTY</cp:lastModifiedBy>
  <cp:revision>101</cp:revision>
  <dcterms:created xsi:type="dcterms:W3CDTF">2017-03-13T01:30:23Z</dcterms:created>
  <dcterms:modified xsi:type="dcterms:W3CDTF">2019-03-01T03:25:45Z</dcterms:modified>
</cp:coreProperties>
</file>