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69" r:id="rId5"/>
    <p:sldId id="270" r:id="rId6"/>
    <p:sldId id="271" r:id="rId7"/>
    <p:sldId id="259" r:id="rId8"/>
    <p:sldId id="272" r:id="rId9"/>
    <p:sldId id="273" r:id="rId10"/>
    <p:sldId id="260" r:id="rId11"/>
    <p:sldId id="262" r:id="rId12"/>
    <p:sldId id="274" r:id="rId13"/>
    <p:sldId id="263" r:id="rId14"/>
    <p:sldId id="276" r:id="rId15"/>
    <p:sldId id="277" r:id="rId16"/>
    <p:sldId id="278" r:id="rId17"/>
    <p:sldId id="279" r:id="rId18"/>
    <p:sldId id="275" r:id="rId19"/>
    <p:sldId id="267" r:id="rId20"/>
    <p:sldId id="282" r:id="rId21"/>
    <p:sldId id="281" r:id="rId22"/>
    <p:sldId id="280" r:id="rId23"/>
    <p:sldId id="268" r:id="rId24"/>
    <p:sldId id="285" r:id="rId25"/>
    <p:sldId id="284" r:id="rId26"/>
    <p:sldId id="286" r:id="rId27"/>
    <p:sldId id="290" r:id="rId28"/>
    <p:sldId id="287" r:id="rId29"/>
    <p:sldId id="291" r:id="rId30"/>
    <p:sldId id="283" r:id="rId31"/>
    <p:sldId id="264" r:id="rId32"/>
    <p:sldId id="289" r:id="rId33"/>
    <p:sldId id="265" r:id="rId34"/>
    <p:sldId id="266" r:id="rId3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44" y="144"/>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6"/>
            <a:ext cx="10363200" cy="1470025"/>
          </a:xfrm>
        </p:spPr>
        <p:txBody>
          <a:bodyPr/>
          <a:lstStyle/>
          <a:p>
            <a:r>
              <a:rPr lang="zh-CN" altLang="en-US"/>
              <a:t>单击此处编辑母版标题样式</a:t>
            </a:r>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0CA8C65-D2B3-415A-B956-E4DCB684EA01}" type="datetimeFigureOut">
              <a:rPr lang="zh-CN" altLang="en-US" smtClean="0"/>
              <a:pPr/>
              <a:t>2019/3/1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F355109-B21E-404C-9E68-9767E947BBFF}"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0CA8C65-D2B3-415A-B956-E4DCB684EA01}" type="datetimeFigureOut">
              <a:rPr lang="zh-CN" altLang="en-US" smtClean="0"/>
              <a:pPr/>
              <a:t>2019/3/1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F355109-B21E-404C-9E68-9767E947BBFF}"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274639"/>
            <a:ext cx="80264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0CA8C65-D2B3-415A-B956-E4DCB684EA01}" type="datetimeFigureOut">
              <a:rPr lang="zh-CN" altLang="en-US" smtClean="0"/>
              <a:pPr/>
              <a:t>2019/3/1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F355109-B21E-404C-9E68-9767E947BBFF}"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0CA8C65-D2B3-415A-B956-E4DCB684EA01}" type="datetimeFigureOut">
              <a:rPr lang="zh-CN" altLang="en-US" smtClean="0"/>
              <a:pPr/>
              <a:t>2019/3/1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F355109-B21E-404C-9E68-9767E947BBFF}"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30CA8C65-D2B3-415A-B956-E4DCB684EA01}" type="datetimeFigureOut">
              <a:rPr lang="zh-CN" altLang="en-US" smtClean="0"/>
              <a:pPr/>
              <a:t>2019/3/1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F355109-B21E-404C-9E68-9767E947BBFF}"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30CA8C65-D2B3-415A-B956-E4DCB684EA01}" type="datetimeFigureOut">
              <a:rPr lang="zh-CN" altLang="en-US" smtClean="0"/>
              <a:pPr/>
              <a:t>2019/3/1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F355109-B21E-404C-9E68-9767E947BBFF}"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30CA8C65-D2B3-415A-B956-E4DCB684EA01}" type="datetimeFigureOut">
              <a:rPr lang="zh-CN" altLang="en-US" smtClean="0"/>
              <a:pPr/>
              <a:t>2019/3/1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F355109-B21E-404C-9E68-9767E947BBFF}"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30CA8C65-D2B3-415A-B956-E4DCB684EA01}" type="datetimeFigureOut">
              <a:rPr lang="zh-CN" altLang="en-US" smtClean="0"/>
              <a:pPr/>
              <a:t>2019/3/1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F355109-B21E-404C-9E68-9767E947BBFF}"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0CA8C65-D2B3-415A-B956-E4DCB684EA01}" type="datetimeFigureOut">
              <a:rPr lang="zh-CN" altLang="en-US" smtClean="0"/>
              <a:pPr/>
              <a:t>2019/3/1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F355109-B21E-404C-9E68-9767E947BBFF}"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30CA8C65-D2B3-415A-B956-E4DCB684EA01}" type="datetimeFigureOut">
              <a:rPr lang="zh-CN" altLang="en-US" smtClean="0"/>
              <a:pPr/>
              <a:t>2019/3/1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F355109-B21E-404C-9E68-9767E947BBFF}"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30CA8C65-D2B3-415A-B956-E4DCB684EA01}" type="datetimeFigureOut">
              <a:rPr lang="zh-CN" altLang="en-US" smtClean="0"/>
              <a:pPr/>
              <a:t>2019/3/1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F355109-B21E-404C-9E68-9767E947BBFF}"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CA8C65-D2B3-415A-B956-E4DCB684EA01}" type="datetimeFigureOut">
              <a:rPr lang="zh-CN" altLang="en-US" smtClean="0"/>
              <a:pPr/>
              <a:t>2019/3/1</a:t>
            </a:fld>
            <a:endParaRPr lang="zh-CN" altLang="en-US"/>
          </a:p>
        </p:txBody>
      </p:sp>
      <p:sp>
        <p:nvSpPr>
          <p:cNvPr id="5" name="页脚占位符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355109-B21E-404C-9E68-9767E947BBFF}"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881422" y="2357431"/>
            <a:ext cx="5500726" cy="1323439"/>
          </a:xfrm>
          <a:prstGeom prst="rect">
            <a:avLst/>
          </a:prstGeom>
          <a:noFill/>
        </p:spPr>
        <p:txBody>
          <a:bodyPr wrap="square" rtlCol="0">
            <a:spAutoFit/>
          </a:bodyPr>
          <a:lstStyle/>
          <a:p>
            <a:r>
              <a:rPr lang="zh-CN" altLang="en-US" sz="8000" b="1" dirty="0">
                <a:latin typeface="黑体" pitchFamily="49" charset="-122"/>
                <a:ea typeface="黑体" pitchFamily="49" charset="-122"/>
              </a:rPr>
              <a:t>台  阶 </a:t>
            </a:r>
            <a:r>
              <a:rPr lang="zh-CN" altLang="en-US" sz="3200" dirty="0"/>
              <a:t>（李森祥）</a:t>
            </a:r>
            <a:endParaRPr lang="zh-CN" altLang="en-US" sz="4400" dirty="0"/>
          </a:p>
        </p:txBody>
      </p:sp>
      <p:sp>
        <p:nvSpPr>
          <p:cNvPr id="7" name="TextBox 6"/>
          <p:cNvSpPr txBox="1"/>
          <p:nvPr/>
        </p:nvSpPr>
        <p:spPr>
          <a:xfrm>
            <a:off x="4295800" y="4601325"/>
            <a:ext cx="4214842" cy="584775"/>
          </a:xfrm>
          <a:prstGeom prst="rect">
            <a:avLst/>
          </a:prstGeom>
          <a:noFill/>
        </p:spPr>
        <p:txBody>
          <a:bodyPr wrap="square" rtlCol="0">
            <a:spAutoFit/>
          </a:bodyPr>
          <a:lstStyle/>
          <a:p>
            <a:r>
              <a:rPr lang="zh-CN" altLang="en-US" sz="3200" dirty="0">
                <a:latin typeface="华文楷体" panose="02010600040101010101" pitchFamily="2" charset="-122"/>
                <a:ea typeface="华文楷体" panose="02010600040101010101" pitchFamily="2" charset="-122"/>
              </a:rPr>
              <a:t>杭州第六中学    孔梅</a:t>
            </a:r>
          </a:p>
        </p:txBody>
      </p:sp>
      <p:sp>
        <p:nvSpPr>
          <p:cNvPr id="4" name="文本框 1"/>
          <p:cNvSpPr txBox="1">
            <a:spLocks noChangeArrowheads="1"/>
          </p:cNvSpPr>
          <p:nvPr/>
        </p:nvSpPr>
        <p:spPr bwMode="auto">
          <a:xfrm>
            <a:off x="623888" y="620713"/>
            <a:ext cx="46894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110000"/>
              </a:lnSpc>
              <a:spcBef>
                <a:spcPts val="600"/>
              </a:spcBef>
              <a:buClr>
                <a:schemeClr val="accent1"/>
              </a:buClr>
              <a:buSzPct val="60000"/>
              <a:buFont typeface="Wingdings 2" panose="05020102010507070707" pitchFamily="18" charset="2"/>
              <a:buChar char="f"/>
              <a:defRPr sz="2400">
                <a:solidFill>
                  <a:schemeClr val="accent1"/>
                </a:solidFill>
                <a:latin typeface="幼圆" panose="02010509060101010101" pitchFamily="49" charset="-122"/>
                <a:ea typeface="幼圆" panose="02010509060101010101" pitchFamily="49" charset="-122"/>
              </a:defRPr>
            </a:lvl1pPr>
            <a:lvl2pPr marL="742950" indent="-285750">
              <a:lnSpc>
                <a:spcPct val="120000"/>
              </a:lnSpc>
              <a:spcAft>
                <a:spcPts val="600"/>
              </a:spcAft>
              <a:buClr>
                <a:schemeClr val="accent1"/>
              </a:buClr>
              <a:buFont typeface="幼圆" panose="02010509060101010101" pitchFamily="49" charset="-122"/>
              <a:buChar char=" "/>
              <a:defRPr sz="1600">
                <a:solidFill>
                  <a:schemeClr val="tx1"/>
                </a:solidFill>
                <a:latin typeface="幼圆" panose="02010509060101010101" pitchFamily="49" charset="-122"/>
                <a:ea typeface="幼圆" panose="02010509060101010101" pitchFamily="49"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幼圆" panose="02010509060101010101" pitchFamily="49"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幼圆" panose="02010509060101010101" pitchFamily="49"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幼圆" panose="02010509060101010101" pitchFamily="49"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幼圆" panose="02010509060101010101" pitchFamily="49"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幼圆" panose="02010509060101010101" pitchFamily="49"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幼圆" panose="02010509060101010101" pitchFamily="49"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幼圆" panose="02010509060101010101" pitchFamily="49" charset="-122"/>
              </a:defRPr>
            </a:lvl9pPr>
          </a:lstStyle>
          <a:p>
            <a:pPr algn="l" eaLnBrk="1" hangingPunct="1">
              <a:lnSpc>
                <a:spcPct val="100000"/>
              </a:lnSpc>
              <a:spcBef>
                <a:spcPct val="0"/>
              </a:spcBef>
              <a:buClrTx/>
              <a:buSzTx/>
              <a:buFont typeface="Arial" panose="020B0604020202020204" pitchFamily="34" charset="0"/>
              <a:buNone/>
            </a:pPr>
            <a:r>
              <a:rPr lang="zh-CN" altLang="en-US" sz="2800" dirty="0">
                <a:solidFill>
                  <a:srgbClr val="080808"/>
                </a:solidFill>
                <a:latin typeface="华文楷体" panose="02010600040101010101" pitchFamily="2" charset="-122"/>
                <a:ea typeface="华文楷体" panose="02010600040101010101" pitchFamily="2" charset="-122"/>
              </a:rPr>
              <a:t>部编版初中语文七年级下册</a:t>
            </a: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452662" y="1026511"/>
            <a:ext cx="3571900" cy="584775"/>
          </a:xfrm>
          <a:prstGeom prst="rect">
            <a:avLst/>
          </a:prstGeom>
          <a:noFill/>
        </p:spPr>
        <p:txBody>
          <a:bodyPr wrap="square" rtlCol="0">
            <a:spAutoFit/>
          </a:bodyPr>
          <a:lstStyle/>
          <a:p>
            <a:r>
              <a:rPr lang="zh-CN" altLang="en-US" sz="3200" b="1" dirty="0">
                <a:latin typeface="黑体" panose="02010609060101010101" pitchFamily="49" charset="-122"/>
                <a:ea typeface="黑体" panose="02010609060101010101" pitchFamily="49" charset="-122"/>
              </a:rPr>
              <a:t>学习难点：</a:t>
            </a:r>
          </a:p>
        </p:txBody>
      </p:sp>
      <p:sp>
        <p:nvSpPr>
          <p:cNvPr id="7" name="TextBox 6"/>
          <p:cNvSpPr txBox="1"/>
          <p:nvPr/>
        </p:nvSpPr>
        <p:spPr>
          <a:xfrm>
            <a:off x="3738546" y="1928803"/>
            <a:ext cx="4929222" cy="492443"/>
          </a:xfrm>
          <a:prstGeom prst="rect">
            <a:avLst/>
          </a:prstGeom>
          <a:noFill/>
        </p:spPr>
        <p:txBody>
          <a:bodyPr wrap="square" rtlCol="0">
            <a:spAutoFit/>
          </a:bodyPr>
          <a:lstStyle/>
          <a:p>
            <a:r>
              <a:rPr lang="zh-CN" altLang="en-US" sz="2600" dirty="0">
                <a:latin typeface="华文楷体" panose="02010600040101010101" pitchFamily="2" charset="-122"/>
                <a:ea typeface="华文楷体" panose="02010600040101010101" pitchFamily="2" charset="-122"/>
              </a:rPr>
              <a:t>层递式主题的把握。</a:t>
            </a:r>
          </a:p>
        </p:txBody>
      </p:sp>
      <p:sp>
        <p:nvSpPr>
          <p:cNvPr id="10" name="TextBox 9"/>
          <p:cNvSpPr txBox="1"/>
          <p:nvPr/>
        </p:nvSpPr>
        <p:spPr>
          <a:xfrm>
            <a:off x="3667108" y="3786191"/>
            <a:ext cx="7429552" cy="492443"/>
          </a:xfrm>
          <a:prstGeom prst="rect">
            <a:avLst/>
          </a:prstGeom>
          <a:noFill/>
        </p:spPr>
        <p:txBody>
          <a:bodyPr wrap="square" rtlCol="0">
            <a:spAutoFit/>
          </a:bodyPr>
          <a:lstStyle/>
          <a:p>
            <a:r>
              <a:rPr lang="zh-CN" altLang="en-US" sz="2600" dirty="0">
                <a:latin typeface="华文楷体" panose="02010600040101010101" pitchFamily="2" charset="-122"/>
                <a:ea typeface="华文楷体" panose="02010600040101010101" pitchFamily="2" charset="-122"/>
              </a:rPr>
              <a:t>细节描写及细节反复。</a:t>
            </a:r>
          </a:p>
        </p:txBody>
      </p:sp>
      <p:sp>
        <p:nvSpPr>
          <p:cNvPr id="11" name="TextBox 10"/>
          <p:cNvSpPr txBox="1"/>
          <p:nvPr/>
        </p:nvSpPr>
        <p:spPr>
          <a:xfrm>
            <a:off x="2452662" y="3000372"/>
            <a:ext cx="3571900" cy="584775"/>
          </a:xfrm>
          <a:prstGeom prst="rect">
            <a:avLst/>
          </a:prstGeom>
          <a:noFill/>
        </p:spPr>
        <p:txBody>
          <a:bodyPr wrap="square" rtlCol="0">
            <a:spAutoFit/>
          </a:bodyPr>
          <a:lstStyle/>
          <a:p>
            <a:r>
              <a:rPr lang="zh-CN" altLang="en-US" sz="3200" b="1" dirty="0">
                <a:latin typeface="黑体" panose="02010609060101010101" pitchFamily="49" charset="-122"/>
                <a:ea typeface="黑体" panose="02010609060101010101" pitchFamily="49" charset="-122"/>
              </a:rPr>
              <a:t>学习重点：</a:t>
            </a: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amond(i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ox(i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linds(horizontal)">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10"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51384" y="332656"/>
            <a:ext cx="5357850" cy="523220"/>
          </a:xfrm>
          <a:prstGeom prst="rect">
            <a:avLst/>
          </a:prstGeom>
          <a:noFill/>
        </p:spPr>
        <p:txBody>
          <a:bodyPr wrap="square" rtlCol="0">
            <a:spAutoFit/>
          </a:bodyPr>
          <a:lstStyle/>
          <a:p>
            <a:r>
              <a:rPr lang="zh-CN" altLang="en-US" sz="2800" b="1" dirty="0">
                <a:latin typeface="黑体" panose="02010609060101010101" pitchFamily="49" charset="-122"/>
                <a:ea typeface="黑体" panose="02010609060101010101" pitchFamily="49" charset="-122"/>
              </a:rPr>
              <a:t>说教学目标：</a:t>
            </a:r>
          </a:p>
        </p:txBody>
      </p:sp>
      <p:sp>
        <p:nvSpPr>
          <p:cNvPr id="20481" name="Rectangle 1"/>
          <p:cNvSpPr>
            <a:spLocks noChangeArrowheads="1"/>
          </p:cNvSpPr>
          <p:nvPr/>
        </p:nvSpPr>
        <p:spPr bwMode="auto">
          <a:xfrm>
            <a:off x="767408" y="2049814"/>
            <a:ext cx="10873208" cy="3329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zh-CN" altLang="en-US" sz="2400" dirty="0">
                <a:latin typeface="楷体" pitchFamily="49" charset="-122"/>
                <a:ea typeface="楷体" pitchFamily="49" charset="-122"/>
                <a:cs typeface="Tahoma" pitchFamily="34" charset="0"/>
              </a:rPr>
              <a:t>　　</a:t>
            </a:r>
            <a:r>
              <a:rPr lang="en-US" altLang="zh-CN" sz="2400" dirty="0">
                <a:latin typeface="楷体" pitchFamily="49" charset="-122"/>
                <a:ea typeface="楷体" pitchFamily="49" charset="-122"/>
                <a:cs typeface="Tahoma" pitchFamily="34" charset="0"/>
              </a:rPr>
              <a:t>1.</a:t>
            </a:r>
            <a:r>
              <a:rPr lang="zh-CN" altLang="en-US" sz="2400" dirty="0">
                <a:latin typeface="楷体" pitchFamily="49" charset="-122"/>
                <a:ea typeface="楷体" pitchFamily="49" charset="-122"/>
                <a:cs typeface="Tahoma" pitchFamily="34" charset="0"/>
              </a:rPr>
              <a:t>学会结合单元提示、课文批注、课后阅读提示及阅读经验自拟学习目标。</a:t>
            </a:r>
            <a:endParaRPr lang="zh-CN" altLang="en-US" sz="2400" dirty="0">
              <a:latin typeface="楷体" pitchFamily="49" charset="-122"/>
              <a:ea typeface="楷体" pitchFamily="49" charset="-122"/>
              <a:cs typeface="宋体" pitchFamily="2" charset="-122"/>
            </a:endParaRPr>
          </a:p>
          <a:p>
            <a:pPr eaLnBrk="0" fontAlgn="base" hangingPunct="0">
              <a:lnSpc>
                <a:spcPct val="150000"/>
              </a:lnSpc>
              <a:spcBef>
                <a:spcPct val="0"/>
              </a:spcBef>
              <a:spcAft>
                <a:spcPct val="0"/>
              </a:spcAft>
            </a:pPr>
            <a:r>
              <a:rPr lang="zh-CN" altLang="en-US" sz="2400" dirty="0">
                <a:latin typeface="楷体" pitchFamily="49" charset="-122"/>
                <a:ea typeface="楷体" pitchFamily="49" charset="-122"/>
                <a:cs typeface="Tahoma" pitchFamily="34" charset="0"/>
              </a:rPr>
              <a:t>　　</a:t>
            </a:r>
            <a:r>
              <a:rPr lang="en-US" altLang="zh-CN" sz="2400" dirty="0">
                <a:latin typeface="楷体" pitchFamily="49" charset="-122"/>
                <a:ea typeface="楷体" pitchFamily="49" charset="-122"/>
                <a:cs typeface="Tahoma" pitchFamily="34" charset="0"/>
              </a:rPr>
              <a:t>2.</a:t>
            </a:r>
            <a:r>
              <a:rPr lang="zh-CN" altLang="en-US" sz="2400" dirty="0">
                <a:latin typeface="楷体" pitchFamily="49" charset="-122"/>
                <a:ea typeface="楷体" pitchFamily="49" charset="-122"/>
                <a:cs typeface="Tahoma" pitchFamily="34" charset="0"/>
              </a:rPr>
              <a:t> 圈点勾画描写父亲的相关句子，并在熟读精思中体会反复细节描写对塑造人物形象的作用。</a:t>
            </a:r>
            <a:endParaRPr lang="zh-CN" altLang="en-US" sz="2400" dirty="0">
              <a:latin typeface="楷体" pitchFamily="49" charset="-122"/>
              <a:ea typeface="楷体" pitchFamily="49" charset="-122"/>
              <a:cs typeface="宋体" pitchFamily="2" charset="-122"/>
            </a:endParaRPr>
          </a:p>
          <a:p>
            <a:pPr eaLnBrk="0" fontAlgn="base" hangingPunct="0">
              <a:lnSpc>
                <a:spcPct val="150000"/>
              </a:lnSpc>
              <a:spcBef>
                <a:spcPct val="0"/>
              </a:spcBef>
              <a:spcAft>
                <a:spcPct val="0"/>
              </a:spcAft>
            </a:pPr>
            <a:r>
              <a:rPr lang="zh-CN" altLang="en-US" sz="2400" dirty="0">
                <a:latin typeface="楷体" pitchFamily="49" charset="-122"/>
                <a:ea typeface="楷体" pitchFamily="49" charset="-122"/>
                <a:cs typeface="Tahoma" pitchFamily="34" charset="0"/>
              </a:rPr>
              <a:t>　　</a:t>
            </a:r>
            <a:r>
              <a:rPr lang="en-US" altLang="zh-CN" sz="2400" dirty="0">
                <a:latin typeface="楷体" pitchFamily="49" charset="-122"/>
                <a:ea typeface="楷体" pitchFamily="49" charset="-122"/>
                <a:cs typeface="Tahoma" pitchFamily="34" charset="0"/>
              </a:rPr>
              <a:t>3.</a:t>
            </a:r>
            <a:r>
              <a:rPr lang="zh-CN" altLang="en-US" sz="2400" dirty="0">
                <a:latin typeface="楷体" pitchFamily="49" charset="-122"/>
                <a:ea typeface="楷体" pitchFamily="49" charset="-122"/>
                <a:cs typeface="Tahoma" pitchFamily="34" charset="0"/>
              </a:rPr>
              <a:t>运用熟读精思法多层次地探究文题“台阶”的含义，深刻把握文章主旨。</a:t>
            </a:r>
            <a:endParaRPr lang="zh-CN" altLang="en-US" sz="2400" dirty="0">
              <a:latin typeface="楷体" pitchFamily="49" charset="-122"/>
              <a:ea typeface="楷体" pitchFamily="49" charset="-122"/>
              <a:cs typeface="宋体" pitchFamily="2" charset="-122"/>
            </a:endParaRPr>
          </a:p>
          <a:p>
            <a:pPr eaLnBrk="0" fontAlgn="base" hangingPunct="0">
              <a:lnSpc>
                <a:spcPct val="150000"/>
              </a:lnSpc>
              <a:spcBef>
                <a:spcPct val="0"/>
              </a:spcBef>
              <a:spcAft>
                <a:spcPct val="0"/>
              </a:spcAft>
            </a:pPr>
            <a:r>
              <a:rPr lang="zh-CN" altLang="en-US" sz="2400" dirty="0">
                <a:latin typeface="楷体" pitchFamily="49" charset="-122"/>
                <a:ea typeface="楷体" pitchFamily="49" charset="-122"/>
                <a:cs typeface="Tahoma" pitchFamily="34" charset="0"/>
              </a:rPr>
              <a:t>　　</a:t>
            </a:r>
            <a:r>
              <a:rPr lang="en-US" altLang="zh-CN" sz="2400" dirty="0">
                <a:latin typeface="楷体" pitchFamily="49" charset="-122"/>
                <a:ea typeface="楷体" pitchFamily="49" charset="-122"/>
                <a:cs typeface="Tahoma" pitchFamily="34" charset="0"/>
              </a:rPr>
              <a:t>4.</a:t>
            </a:r>
            <a:r>
              <a:rPr lang="zh-CN" altLang="en-US" sz="2400" dirty="0">
                <a:latin typeface="楷体" pitchFamily="49" charset="-122"/>
                <a:ea typeface="楷体" pitchFamily="49" charset="-122"/>
                <a:cs typeface="Tahoma" pitchFamily="34" charset="0"/>
              </a:rPr>
              <a:t>通过自读训练，掌握熟读精思法，并能在课外用熟读精思法阅读同作者的其他文章。</a:t>
            </a:r>
            <a:endParaRPr lang="zh-CN" altLang="en-US" sz="2400" dirty="0">
              <a:latin typeface="楷体" pitchFamily="49" charset="-122"/>
              <a:ea typeface="楷体" pitchFamily="49" charset="-122"/>
              <a:cs typeface="宋体" pitchFamily="2" charset="-122"/>
            </a:endParaRP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79376" y="361968"/>
            <a:ext cx="5357850" cy="523220"/>
          </a:xfrm>
          <a:prstGeom prst="rect">
            <a:avLst/>
          </a:prstGeom>
          <a:noFill/>
        </p:spPr>
        <p:txBody>
          <a:bodyPr wrap="square" rtlCol="0">
            <a:spAutoFit/>
          </a:bodyPr>
          <a:lstStyle/>
          <a:p>
            <a:r>
              <a:rPr lang="zh-CN" altLang="en-US" sz="2800" b="1" dirty="0">
                <a:latin typeface="黑体" panose="02010609060101010101" pitchFamily="49" charset="-122"/>
                <a:ea typeface="黑体" panose="02010609060101010101" pitchFamily="49" charset="-122"/>
              </a:rPr>
              <a:t>说教学重点：</a:t>
            </a:r>
          </a:p>
        </p:txBody>
      </p:sp>
      <p:sp>
        <p:nvSpPr>
          <p:cNvPr id="20481" name="Rectangle 1"/>
          <p:cNvSpPr>
            <a:spLocks noChangeArrowheads="1"/>
          </p:cNvSpPr>
          <p:nvPr/>
        </p:nvSpPr>
        <p:spPr bwMode="auto">
          <a:xfrm>
            <a:off x="335360" y="1597387"/>
            <a:ext cx="10585176" cy="16677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304800" fontAlgn="base">
              <a:lnSpc>
                <a:spcPct val="150000"/>
              </a:lnSpc>
              <a:spcBef>
                <a:spcPct val="0"/>
              </a:spcBef>
              <a:spcAft>
                <a:spcPct val="0"/>
              </a:spcAft>
            </a:pPr>
            <a:r>
              <a:rPr lang="en-US" altLang="zh-CN" sz="2400" dirty="0">
                <a:latin typeface="楷体" pitchFamily="49" charset="-122"/>
                <a:ea typeface="楷体" pitchFamily="49" charset="-122"/>
                <a:cs typeface="Tahoma" pitchFamily="34" charset="0"/>
              </a:rPr>
              <a:t>  1.</a:t>
            </a:r>
            <a:r>
              <a:rPr lang="zh-CN" altLang="en-US" sz="2400" dirty="0">
                <a:latin typeface="楷体" pitchFamily="49" charset="-122"/>
                <a:ea typeface="楷体" pitchFamily="49" charset="-122"/>
                <a:cs typeface="Tahoma" pitchFamily="34" charset="0"/>
              </a:rPr>
              <a:t>学会</a:t>
            </a:r>
            <a:r>
              <a:rPr lang="zh-CN" altLang="zh-CN" sz="2400" dirty="0">
                <a:latin typeface="楷体" pitchFamily="49" charset="-122"/>
                <a:ea typeface="楷体" pitchFamily="49" charset="-122"/>
                <a:cs typeface="Tahoma" pitchFamily="34" charset="0"/>
              </a:rPr>
              <a:t>结合单元提示、课文批注、课后阅读提示</a:t>
            </a:r>
            <a:r>
              <a:rPr lang="zh-CN" altLang="en-US" sz="2400" dirty="0">
                <a:latin typeface="楷体" pitchFamily="49" charset="-122"/>
                <a:ea typeface="楷体" pitchFamily="49" charset="-122"/>
                <a:cs typeface="Tahoma" pitchFamily="34" charset="0"/>
              </a:rPr>
              <a:t>及阅读经验</a:t>
            </a:r>
            <a:r>
              <a:rPr lang="zh-CN" altLang="zh-CN" sz="2400" dirty="0">
                <a:latin typeface="楷体" pitchFamily="49" charset="-122"/>
                <a:ea typeface="楷体" pitchFamily="49" charset="-122"/>
                <a:cs typeface="Tahoma" pitchFamily="34" charset="0"/>
              </a:rPr>
              <a:t>自拟学习目标。</a:t>
            </a:r>
            <a:endParaRPr lang="zh-CN" altLang="zh-CN" sz="2400" dirty="0">
              <a:latin typeface="楷体" pitchFamily="49" charset="-122"/>
              <a:ea typeface="楷体" pitchFamily="49" charset="-122"/>
              <a:cs typeface="宋体" pitchFamily="2" charset="-122"/>
            </a:endParaRPr>
          </a:p>
          <a:p>
            <a:pPr indent="304800" eaLnBrk="0" fontAlgn="base" hangingPunct="0">
              <a:lnSpc>
                <a:spcPct val="150000"/>
              </a:lnSpc>
              <a:spcBef>
                <a:spcPct val="0"/>
              </a:spcBef>
              <a:spcAft>
                <a:spcPct val="0"/>
              </a:spcAft>
            </a:pPr>
            <a:r>
              <a:rPr lang="en-US" altLang="zh-CN" sz="2400" dirty="0">
                <a:latin typeface="楷体" pitchFamily="49" charset="-122"/>
                <a:ea typeface="楷体" pitchFamily="49" charset="-122"/>
                <a:cs typeface="Tahoma" pitchFamily="34" charset="0"/>
              </a:rPr>
              <a:t>  2.</a:t>
            </a:r>
            <a:r>
              <a:rPr lang="zh-CN" altLang="zh-CN" sz="2400" dirty="0">
                <a:latin typeface="楷体" pitchFamily="49" charset="-122"/>
                <a:ea typeface="楷体" pitchFamily="49" charset="-122"/>
                <a:cs typeface="Tahoma" pitchFamily="34" charset="0"/>
              </a:rPr>
              <a:t> 圈点勾画描写父亲的相关句子，并在熟读</a:t>
            </a:r>
            <a:r>
              <a:rPr lang="zh-CN" altLang="en-US" sz="2400" dirty="0">
                <a:latin typeface="楷体" pitchFamily="49" charset="-122"/>
                <a:ea typeface="楷体" pitchFamily="49" charset="-122"/>
                <a:cs typeface="Tahoma" pitchFamily="34" charset="0"/>
              </a:rPr>
              <a:t>精思</a:t>
            </a:r>
            <a:r>
              <a:rPr lang="zh-CN" altLang="zh-CN" sz="2400" dirty="0">
                <a:latin typeface="楷体" pitchFamily="49" charset="-122"/>
                <a:ea typeface="楷体" pitchFamily="49" charset="-122"/>
                <a:cs typeface="Tahoma" pitchFamily="34" charset="0"/>
              </a:rPr>
              <a:t>中体会反复细节描写对塑造人物形象的作用。</a:t>
            </a:r>
            <a:endParaRPr lang="zh-CN" altLang="zh-CN" sz="2400" dirty="0">
              <a:latin typeface="楷体" pitchFamily="49" charset="-122"/>
              <a:ea typeface="楷体" pitchFamily="49" charset="-122"/>
              <a:cs typeface="宋体" pitchFamily="2" charset="-122"/>
            </a:endParaRPr>
          </a:p>
        </p:txBody>
      </p:sp>
      <p:sp>
        <p:nvSpPr>
          <p:cNvPr id="5" name="TextBox 4"/>
          <p:cNvSpPr txBox="1"/>
          <p:nvPr/>
        </p:nvSpPr>
        <p:spPr>
          <a:xfrm>
            <a:off x="485507" y="3933056"/>
            <a:ext cx="5357850" cy="523220"/>
          </a:xfrm>
          <a:prstGeom prst="rect">
            <a:avLst/>
          </a:prstGeom>
          <a:noFill/>
        </p:spPr>
        <p:txBody>
          <a:bodyPr wrap="square" rtlCol="0">
            <a:spAutoFit/>
          </a:bodyPr>
          <a:lstStyle/>
          <a:p>
            <a:r>
              <a:rPr lang="zh-CN" altLang="en-US" sz="2800" b="1" dirty="0">
                <a:latin typeface="黑体" panose="02010609060101010101" pitchFamily="49" charset="-122"/>
                <a:ea typeface="黑体" panose="02010609060101010101" pitchFamily="49" charset="-122"/>
              </a:rPr>
              <a:t>说教学难点：</a:t>
            </a:r>
          </a:p>
        </p:txBody>
      </p:sp>
      <p:sp>
        <p:nvSpPr>
          <p:cNvPr id="6" name="TextBox 5"/>
          <p:cNvSpPr txBox="1"/>
          <p:nvPr/>
        </p:nvSpPr>
        <p:spPr>
          <a:xfrm>
            <a:off x="335360" y="4941168"/>
            <a:ext cx="10585176" cy="559769"/>
          </a:xfrm>
          <a:prstGeom prst="rect">
            <a:avLst/>
          </a:prstGeom>
          <a:noFill/>
        </p:spPr>
        <p:txBody>
          <a:bodyPr wrap="square" rtlCol="0">
            <a:spAutoFit/>
          </a:bodyPr>
          <a:lstStyle/>
          <a:p>
            <a:pPr indent="304800" eaLnBrk="0" fontAlgn="base" hangingPunct="0">
              <a:lnSpc>
                <a:spcPct val="150000"/>
              </a:lnSpc>
              <a:spcBef>
                <a:spcPct val="0"/>
              </a:spcBef>
              <a:spcAft>
                <a:spcPct val="0"/>
              </a:spcAft>
            </a:pPr>
            <a:r>
              <a:rPr lang="zh-CN" altLang="en-US" sz="2400" dirty="0">
                <a:latin typeface="楷体" pitchFamily="49" charset="-122"/>
                <a:ea typeface="楷体" pitchFamily="49" charset="-122"/>
                <a:cs typeface="Tahoma" pitchFamily="34" charset="0"/>
              </a:rPr>
              <a:t>  运用熟读精思法多层次地探究文题“台阶”的含义，深刻把握文章主旨。</a:t>
            </a:r>
            <a:endParaRPr lang="zh-CN" altLang="en-US" sz="2400" dirty="0">
              <a:latin typeface="楷体" pitchFamily="49" charset="-122"/>
              <a:ea typeface="楷体" pitchFamily="49" charset="-122"/>
              <a:cs typeface="宋体" pitchFamily="2" charset="-122"/>
            </a:endParaRP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0481"/>
                                        </p:tgtEl>
                                        <p:attrNameLst>
                                          <p:attrName>style.visibility</p:attrName>
                                        </p:attrNameLst>
                                      </p:cBhvr>
                                      <p:to>
                                        <p:strVal val="visible"/>
                                      </p:to>
                                    </p:set>
                                    <p:animEffect transition="in" filter="blinds(horizontal)">
                                      <p:cBhvr>
                                        <p:cTn id="12" dur="500"/>
                                        <p:tgtEl>
                                          <p:spTgt spid="2048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0481" grpId="0"/>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07368" y="404664"/>
            <a:ext cx="5357850" cy="523220"/>
          </a:xfrm>
          <a:prstGeom prst="rect">
            <a:avLst/>
          </a:prstGeom>
          <a:noFill/>
        </p:spPr>
        <p:txBody>
          <a:bodyPr wrap="square" rtlCol="0">
            <a:spAutoFit/>
          </a:bodyPr>
          <a:lstStyle/>
          <a:p>
            <a:r>
              <a:rPr lang="zh-CN" altLang="en-US" sz="2800" b="1" dirty="0">
                <a:latin typeface="黑体" panose="02010609060101010101" pitchFamily="49" charset="-122"/>
                <a:ea typeface="黑体" panose="02010609060101010101" pitchFamily="49" charset="-122"/>
              </a:rPr>
              <a:t>说教学过程：</a:t>
            </a:r>
          </a:p>
        </p:txBody>
      </p:sp>
      <p:sp>
        <p:nvSpPr>
          <p:cNvPr id="5" name="TextBox 4"/>
          <p:cNvSpPr txBox="1"/>
          <p:nvPr/>
        </p:nvSpPr>
        <p:spPr>
          <a:xfrm>
            <a:off x="767408" y="1500174"/>
            <a:ext cx="10729192" cy="2314095"/>
          </a:xfrm>
          <a:prstGeom prst="rect">
            <a:avLst/>
          </a:prstGeom>
          <a:noFill/>
        </p:spPr>
        <p:txBody>
          <a:bodyPr wrap="square" rtlCol="0">
            <a:spAutoFit/>
          </a:bodyPr>
          <a:lstStyle/>
          <a:p>
            <a:pPr>
              <a:lnSpc>
                <a:spcPct val="150000"/>
              </a:lnSpc>
            </a:pPr>
            <a:r>
              <a:rPr lang="en-US" altLang="zh-CN" sz="2800" b="1" dirty="0">
                <a:latin typeface="黑体" panose="02010609060101010101" pitchFamily="49" charset="-122"/>
                <a:ea typeface="黑体" panose="02010609060101010101" pitchFamily="49" charset="-122"/>
              </a:rPr>
              <a:t>         </a:t>
            </a:r>
            <a:r>
              <a:rPr lang="zh-CN" altLang="zh-CN" sz="2800" b="1" dirty="0">
                <a:latin typeface="黑体" panose="02010609060101010101" pitchFamily="49" charset="-122"/>
                <a:ea typeface="黑体" panose="02010609060101010101" pitchFamily="49" charset="-122"/>
              </a:rPr>
              <a:t>任务一：自读课文，自拟学习目标</a:t>
            </a:r>
          </a:p>
          <a:p>
            <a:pPr>
              <a:lnSpc>
                <a:spcPct val="150000"/>
              </a:lnSpc>
            </a:pPr>
            <a:r>
              <a:rPr lang="en-US" altLang="zh-CN" sz="2400" dirty="0">
                <a:latin typeface="楷体" pitchFamily="49" charset="-122"/>
                <a:ea typeface="楷体" pitchFamily="49" charset="-122"/>
              </a:rPr>
              <a:t>    1.</a:t>
            </a:r>
            <a:r>
              <a:rPr lang="zh-CN" altLang="zh-CN" sz="2400" dirty="0">
                <a:latin typeface="楷体" pitchFamily="49" charset="-122"/>
                <a:ea typeface="楷体" pitchFamily="49" charset="-122"/>
              </a:rPr>
              <a:t>自主阅读课文。</a:t>
            </a:r>
          </a:p>
          <a:p>
            <a:pPr>
              <a:lnSpc>
                <a:spcPct val="150000"/>
              </a:lnSpc>
            </a:pPr>
            <a:r>
              <a:rPr lang="en-US" altLang="zh-CN" sz="2400" dirty="0">
                <a:latin typeface="楷体" pitchFamily="49" charset="-122"/>
                <a:ea typeface="楷体" pitchFamily="49" charset="-122"/>
              </a:rPr>
              <a:t>    2.</a:t>
            </a:r>
            <a:r>
              <a:rPr lang="zh-CN" altLang="zh-CN" sz="2400" dirty="0">
                <a:latin typeface="楷体" pitchFamily="49" charset="-122"/>
                <a:ea typeface="楷体" pitchFamily="49" charset="-122"/>
              </a:rPr>
              <a:t>依据第三单元的单元提示、课后阅读提示和课文批注，自己拟定本课的学习目标。</a:t>
            </a:r>
          </a:p>
        </p:txBody>
      </p:sp>
      <p:sp>
        <p:nvSpPr>
          <p:cNvPr id="7" name="TextBox 6"/>
          <p:cNvSpPr txBox="1"/>
          <p:nvPr/>
        </p:nvSpPr>
        <p:spPr>
          <a:xfrm>
            <a:off x="2095472" y="4214819"/>
            <a:ext cx="7786742" cy="481863"/>
          </a:xfrm>
          <a:prstGeom prst="rect">
            <a:avLst/>
          </a:prstGeom>
          <a:noFill/>
        </p:spPr>
        <p:txBody>
          <a:bodyPr wrap="square" rtlCol="0">
            <a:spAutoFit/>
          </a:bodyPr>
          <a:lstStyle/>
          <a:p>
            <a:pPr>
              <a:lnSpc>
                <a:spcPct val="150000"/>
              </a:lnSpc>
            </a:pPr>
            <a:r>
              <a:rPr lang="zh-CN" altLang="en-US" sz="2000" dirty="0">
                <a:solidFill>
                  <a:srgbClr val="FF0000"/>
                </a:solidFill>
                <a:latin typeface="楷体" pitchFamily="49" charset="-122"/>
                <a:ea typeface="楷体" pitchFamily="49" charset="-122"/>
              </a:rPr>
              <a:t>教师进行个别指导，选择适切的学习目标，让学生板书到黑板上。</a:t>
            </a: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51384" y="360631"/>
            <a:ext cx="5357850" cy="523220"/>
          </a:xfrm>
          <a:prstGeom prst="rect">
            <a:avLst/>
          </a:prstGeom>
          <a:noFill/>
        </p:spPr>
        <p:txBody>
          <a:bodyPr wrap="square" rtlCol="0">
            <a:spAutoFit/>
          </a:bodyPr>
          <a:lstStyle/>
          <a:p>
            <a:r>
              <a:rPr lang="zh-CN" altLang="en-US" sz="2800" b="1" dirty="0">
                <a:latin typeface="黑体" panose="02010609060101010101" pitchFamily="49" charset="-122"/>
                <a:ea typeface="黑体" panose="02010609060101010101" pitchFamily="49" charset="-122"/>
              </a:rPr>
              <a:t>教师预设：</a:t>
            </a:r>
          </a:p>
        </p:txBody>
      </p:sp>
      <p:sp>
        <p:nvSpPr>
          <p:cNvPr id="5" name="TextBox 4"/>
          <p:cNvSpPr txBox="1"/>
          <p:nvPr/>
        </p:nvSpPr>
        <p:spPr>
          <a:xfrm>
            <a:off x="1343472" y="1700808"/>
            <a:ext cx="8786874" cy="593560"/>
          </a:xfrm>
          <a:prstGeom prst="rect">
            <a:avLst/>
          </a:prstGeom>
          <a:noFill/>
        </p:spPr>
        <p:txBody>
          <a:bodyPr wrap="square" rtlCol="0">
            <a:spAutoFit/>
          </a:bodyPr>
          <a:lstStyle/>
          <a:p>
            <a:pPr>
              <a:lnSpc>
                <a:spcPct val="150000"/>
              </a:lnSpc>
            </a:pPr>
            <a:r>
              <a:rPr lang="zh-CN" altLang="en-US" sz="2400" dirty="0">
                <a:latin typeface="华文楷体" panose="02010600040101010101" pitchFamily="2" charset="-122"/>
                <a:ea typeface="华文楷体" panose="02010600040101010101" pitchFamily="2" charset="-122"/>
              </a:rPr>
              <a:t>（</a:t>
            </a:r>
            <a:r>
              <a:rPr lang="en-US" altLang="zh-CN" sz="2400" dirty="0">
                <a:latin typeface="华文楷体" panose="02010600040101010101" pitchFamily="2" charset="-122"/>
                <a:ea typeface="华文楷体" panose="02010600040101010101" pitchFamily="2" charset="-122"/>
              </a:rPr>
              <a:t>1</a:t>
            </a:r>
            <a:r>
              <a:rPr lang="zh-CN" altLang="en-US" sz="2400" dirty="0">
                <a:latin typeface="华文楷体" panose="02010600040101010101" pitchFamily="2" charset="-122"/>
                <a:ea typeface="华文楷体" panose="02010600040101010101" pitchFamily="2" charset="-122"/>
              </a:rPr>
              <a:t>）初读课文把握文章主要的故事情节。</a:t>
            </a:r>
            <a:endParaRPr lang="zh-CN" altLang="zh-CN" sz="2400" dirty="0">
              <a:latin typeface="华文楷体" panose="02010600040101010101" pitchFamily="2" charset="-122"/>
              <a:ea typeface="华文楷体" panose="02010600040101010101" pitchFamily="2" charset="-122"/>
            </a:endParaRPr>
          </a:p>
        </p:txBody>
      </p:sp>
      <p:sp>
        <p:nvSpPr>
          <p:cNvPr id="6" name="TextBox 5"/>
          <p:cNvSpPr txBox="1"/>
          <p:nvPr/>
        </p:nvSpPr>
        <p:spPr>
          <a:xfrm>
            <a:off x="1343472" y="2415188"/>
            <a:ext cx="9545144" cy="593560"/>
          </a:xfrm>
          <a:prstGeom prst="rect">
            <a:avLst/>
          </a:prstGeom>
          <a:noFill/>
        </p:spPr>
        <p:txBody>
          <a:bodyPr wrap="square" rtlCol="0">
            <a:spAutoFit/>
          </a:bodyPr>
          <a:lstStyle/>
          <a:p>
            <a:pPr>
              <a:lnSpc>
                <a:spcPct val="150000"/>
              </a:lnSpc>
            </a:pPr>
            <a:r>
              <a:rPr lang="zh-CN" altLang="en-US" sz="2400" dirty="0">
                <a:latin typeface="华文楷体" panose="02010600040101010101" pitchFamily="2" charset="-122"/>
                <a:ea typeface="华文楷体" panose="02010600040101010101" pitchFamily="2" charset="-122"/>
              </a:rPr>
              <a:t>（</a:t>
            </a:r>
            <a:r>
              <a:rPr lang="en-US" altLang="zh-CN" sz="2400" dirty="0">
                <a:latin typeface="华文楷体" panose="02010600040101010101" pitchFamily="2" charset="-122"/>
                <a:ea typeface="华文楷体" panose="02010600040101010101" pitchFamily="2" charset="-122"/>
              </a:rPr>
              <a:t>2</a:t>
            </a:r>
            <a:r>
              <a:rPr lang="zh-CN" altLang="en-US" sz="2400" dirty="0">
                <a:latin typeface="华文楷体" panose="02010600040101010101" pitchFamily="2" charset="-122"/>
                <a:ea typeface="华文楷体" panose="02010600040101010101" pitchFamily="2" charset="-122"/>
              </a:rPr>
              <a:t>）熟读课文，抓住文中的人物描写，分析父亲这个人物的性格特征。</a:t>
            </a:r>
            <a:endParaRPr lang="zh-CN" altLang="zh-CN" sz="2400" dirty="0">
              <a:latin typeface="华文楷体" panose="02010600040101010101" pitchFamily="2" charset="-122"/>
              <a:ea typeface="华文楷体" panose="02010600040101010101" pitchFamily="2" charset="-122"/>
            </a:endParaRPr>
          </a:p>
        </p:txBody>
      </p:sp>
      <p:sp>
        <p:nvSpPr>
          <p:cNvPr id="8" name="TextBox 7"/>
          <p:cNvSpPr txBox="1"/>
          <p:nvPr/>
        </p:nvSpPr>
        <p:spPr>
          <a:xfrm>
            <a:off x="1343472" y="3129568"/>
            <a:ext cx="8786874" cy="593560"/>
          </a:xfrm>
          <a:prstGeom prst="rect">
            <a:avLst/>
          </a:prstGeom>
          <a:noFill/>
        </p:spPr>
        <p:txBody>
          <a:bodyPr wrap="square" rtlCol="0">
            <a:spAutoFit/>
          </a:bodyPr>
          <a:lstStyle/>
          <a:p>
            <a:pPr>
              <a:lnSpc>
                <a:spcPct val="150000"/>
              </a:lnSpc>
            </a:pPr>
            <a:r>
              <a:rPr lang="zh-CN" altLang="en-US" sz="2400" dirty="0">
                <a:latin typeface="华文楷体" panose="02010600040101010101" pitchFamily="2" charset="-122"/>
                <a:ea typeface="华文楷体" panose="02010600040101010101" pitchFamily="2" charset="-122"/>
              </a:rPr>
              <a:t>（</a:t>
            </a:r>
            <a:r>
              <a:rPr lang="en-US" altLang="zh-CN" sz="2400" dirty="0">
                <a:latin typeface="华文楷体" panose="02010600040101010101" pitchFamily="2" charset="-122"/>
                <a:ea typeface="华文楷体" panose="02010600040101010101" pitchFamily="2" charset="-122"/>
              </a:rPr>
              <a:t>3</a:t>
            </a:r>
            <a:r>
              <a:rPr lang="zh-CN" altLang="en-US" sz="2400" dirty="0">
                <a:latin typeface="华文楷体" panose="02010600040101010101" pitchFamily="2" charset="-122"/>
                <a:ea typeface="华文楷体" panose="02010600040101010101" pitchFamily="2" charset="-122"/>
              </a:rPr>
              <a:t>）分析并理解文章开头和结尾的作用。</a:t>
            </a:r>
            <a:endParaRPr lang="zh-CN" altLang="zh-CN" sz="2400" dirty="0">
              <a:latin typeface="华文楷体" panose="02010600040101010101" pitchFamily="2" charset="-122"/>
              <a:ea typeface="华文楷体" panose="02010600040101010101" pitchFamily="2" charset="-122"/>
            </a:endParaRPr>
          </a:p>
        </p:txBody>
      </p:sp>
      <p:sp>
        <p:nvSpPr>
          <p:cNvPr id="11" name="TextBox 10"/>
          <p:cNvSpPr txBox="1"/>
          <p:nvPr/>
        </p:nvSpPr>
        <p:spPr>
          <a:xfrm>
            <a:off x="1343472" y="3843948"/>
            <a:ext cx="8786874" cy="593560"/>
          </a:xfrm>
          <a:prstGeom prst="rect">
            <a:avLst/>
          </a:prstGeom>
          <a:noFill/>
        </p:spPr>
        <p:txBody>
          <a:bodyPr wrap="square" rtlCol="0">
            <a:spAutoFit/>
          </a:bodyPr>
          <a:lstStyle/>
          <a:p>
            <a:pPr>
              <a:lnSpc>
                <a:spcPct val="150000"/>
              </a:lnSpc>
            </a:pPr>
            <a:r>
              <a:rPr lang="zh-CN" altLang="en-US" sz="2400" dirty="0">
                <a:latin typeface="华文楷体" panose="02010600040101010101" pitchFamily="2" charset="-122"/>
                <a:ea typeface="华文楷体" panose="02010600040101010101" pitchFamily="2" charset="-122"/>
              </a:rPr>
              <a:t>（</a:t>
            </a:r>
            <a:r>
              <a:rPr lang="en-US" altLang="zh-CN" sz="2400" dirty="0">
                <a:latin typeface="华文楷体" panose="02010600040101010101" pitchFamily="2" charset="-122"/>
                <a:ea typeface="华文楷体" panose="02010600040101010101" pitchFamily="2" charset="-122"/>
              </a:rPr>
              <a:t>4</a:t>
            </a:r>
            <a:r>
              <a:rPr lang="zh-CN" altLang="en-US" sz="2400" dirty="0">
                <a:latin typeface="华文楷体" panose="02010600040101010101" pitchFamily="2" charset="-122"/>
                <a:ea typeface="华文楷体" panose="02010600040101010101" pitchFamily="2" charset="-122"/>
              </a:rPr>
              <a:t>）理清文章详略安排并思考其作用。</a:t>
            </a:r>
            <a:endParaRPr lang="zh-CN" altLang="zh-CN" sz="2400" dirty="0">
              <a:latin typeface="华文楷体" panose="02010600040101010101" pitchFamily="2" charset="-122"/>
              <a:ea typeface="华文楷体" panose="02010600040101010101" pitchFamily="2" charset="-122"/>
            </a:endParaRPr>
          </a:p>
        </p:txBody>
      </p:sp>
      <p:sp>
        <p:nvSpPr>
          <p:cNvPr id="12" name="TextBox 11"/>
          <p:cNvSpPr txBox="1"/>
          <p:nvPr/>
        </p:nvSpPr>
        <p:spPr>
          <a:xfrm>
            <a:off x="1343472" y="4568485"/>
            <a:ext cx="8786874" cy="593560"/>
          </a:xfrm>
          <a:prstGeom prst="rect">
            <a:avLst/>
          </a:prstGeom>
          <a:noFill/>
        </p:spPr>
        <p:txBody>
          <a:bodyPr wrap="square" rtlCol="0">
            <a:spAutoFit/>
          </a:bodyPr>
          <a:lstStyle/>
          <a:p>
            <a:pPr>
              <a:lnSpc>
                <a:spcPct val="150000"/>
              </a:lnSpc>
            </a:pPr>
            <a:r>
              <a:rPr lang="zh-CN" altLang="en-US" sz="2400" dirty="0">
                <a:latin typeface="华文楷体" panose="02010600040101010101" pitchFamily="2" charset="-122"/>
                <a:ea typeface="华文楷体" panose="02010600040101010101" pitchFamily="2" charset="-122"/>
              </a:rPr>
              <a:t>（</a:t>
            </a:r>
            <a:r>
              <a:rPr lang="en-US" altLang="zh-CN" sz="2400" dirty="0">
                <a:latin typeface="华文楷体" panose="02010600040101010101" pitchFamily="2" charset="-122"/>
                <a:ea typeface="华文楷体" panose="02010600040101010101" pitchFamily="2" charset="-122"/>
              </a:rPr>
              <a:t>5</a:t>
            </a:r>
            <a:r>
              <a:rPr lang="zh-CN" altLang="en-US" sz="2400" dirty="0">
                <a:latin typeface="华文楷体" panose="02010600040101010101" pitchFamily="2" charset="-122"/>
                <a:ea typeface="华文楷体" panose="02010600040101010101" pitchFamily="2" charset="-122"/>
              </a:rPr>
              <a:t>）分析文章以“台阶”为题的作用，并把握文章主旨。</a:t>
            </a:r>
            <a:endParaRPr lang="zh-CN" altLang="zh-CN" sz="2400" dirty="0">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ox(in)">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ox(in)">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11" grpId="0"/>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08951" y="215658"/>
            <a:ext cx="5357850" cy="523220"/>
          </a:xfrm>
          <a:prstGeom prst="rect">
            <a:avLst/>
          </a:prstGeom>
          <a:noFill/>
        </p:spPr>
        <p:txBody>
          <a:bodyPr wrap="square" rtlCol="0">
            <a:spAutoFit/>
          </a:bodyPr>
          <a:lstStyle/>
          <a:p>
            <a:r>
              <a:rPr lang="zh-CN" altLang="en-US" sz="2800" b="1" dirty="0">
                <a:latin typeface="黑体" panose="02010609060101010101" pitchFamily="49" charset="-122"/>
                <a:ea typeface="黑体" panose="02010609060101010101" pitchFamily="49" charset="-122"/>
              </a:rPr>
              <a:t>学生目标：</a:t>
            </a:r>
          </a:p>
        </p:txBody>
      </p:sp>
      <p:sp>
        <p:nvSpPr>
          <p:cNvPr id="5" name="TextBox 4"/>
          <p:cNvSpPr txBox="1"/>
          <p:nvPr/>
        </p:nvSpPr>
        <p:spPr>
          <a:xfrm>
            <a:off x="2024034" y="642918"/>
            <a:ext cx="8786874" cy="6093976"/>
          </a:xfrm>
          <a:prstGeom prst="rect">
            <a:avLst/>
          </a:prstGeom>
          <a:noFill/>
        </p:spPr>
        <p:txBody>
          <a:bodyPr wrap="square" rtlCol="0">
            <a:spAutoFit/>
          </a:bodyPr>
          <a:lstStyle/>
          <a:p>
            <a:pPr>
              <a:lnSpc>
                <a:spcPct val="150000"/>
              </a:lnSpc>
            </a:pPr>
            <a:r>
              <a:rPr lang="zh-CN" altLang="zh-CN" sz="2000" dirty="0">
                <a:latin typeface="楷体" pitchFamily="49" charset="-122"/>
                <a:ea typeface="楷体" pitchFamily="49" charset="-122"/>
              </a:rPr>
              <a:t>（</a:t>
            </a:r>
            <a:r>
              <a:rPr lang="en-US" altLang="zh-CN" sz="2000" dirty="0">
                <a:latin typeface="楷体" pitchFamily="49" charset="-122"/>
                <a:ea typeface="楷体" pitchFamily="49" charset="-122"/>
              </a:rPr>
              <a:t>1</a:t>
            </a:r>
            <a:r>
              <a:rPr lang="zh-CN" altLang="zh-CN" sz="2000" dirty="0">
                <a:latin typeface="楷体" pitchFamily="49" charset="-122"/>
                <a:ea typeface="楷体" pitchFamily="49" charset="-122"/>
              </a:rPr>
              <a:t>）找出并学习文章中的细节描写。</a:t>
            </a:r>
          </a:p>
          <a:p>
            <a:pPr>
              <a:lnSpc>
                <a:spcPct val="150000"/>
              </a:lnSpc>
            </a:pPr>
            <a:r>
              <a:rPr lang="zh-CN" altLang="zh-CN" sz="2000" dirty="0">
                <a:latin typeface="楷体" pitchFamily="49" charset="-122"/>
                <a:ea typeface="楷体" pitchFamily="49" charset="-122"/>
              </a:rPr>
              <a:t>（</a:t>
            </a:r>
            <a:r>
              <a:rPr lang="en-US" altLang="zh-CN" sz="2000" dirty="0">
                <a:latin typeface="楷体" pitchFamily="49" charset="-122"/>
                <a:ea typeface="楷体" pitchFamily="49" charset="-122"/>
              </a:rPr>
              <a:t>2</a:t>
            </a:r>
            <a:r>
              <a:rPr lang="zh-CN" altLang="zh-CN" sz="2000" dirty="0">
                <a:latin typeface="楷体" pitchFamily="49" charset="-122"/>
                <a:ea typeface="楷体" pitchFamily="49" charset="-122"/>
              </a:rPr>
              <a:t>）为什么开头要写‘父亲总觉得我家的台阶低’？</a:t>
            </a:r>
          </a:p>
          <a:p>
            <a:pPr>
              <a:lnSpc>
                <a:spcPct val="150000"/>
              </a:lnSpc>
            </a:pPr>
            <a:r>
              <a:rPr lang="zh-CN" altLang="zh-CN" sz="2000" dirty="0">
                <a:latin typeface="楷体" pitchFamily="49" charset="-122"/>
                <a:ea typeface="楷体" pitchFamily="49" charset="-122"/>
              </a:rPr>
              <a:t>（</a:t>
            </a:r>
            <a:r>
              <a:rPr lang="en-US" altLang="zh-CN" sz="2000" dirty="0">
                <a:latin typeface="楷体" pitchFamily="49" charset="-122"/>
                <a:ea typeface="楷体" pitchFamily="49" charset="-122"/>
              </a:rPr>
              <a:t>3</a:t>
            </a:r>
            <a:r>
              <a:rPr lang="zh-CN" altLang="zh-CN" sz="2000" dirty="0">
                <a:latin typeface="楷体" pitchFamily="49" charset="-122"/>
                <a:ea typeface="楷体" pitchFamily="49" charset="-122"/>
              </a:rPr>
              <a:t>）从“我”的眼中，分析父亲的人物形象。</a:t>
            </a:r>
          </a:p>
          <a:p>
            <a:pPr>
              <a:lnSpc>
                <a:spcPct val="150000"/>
              </a:lnSpc>
            </a:pPr>
            <a:r>
              <a:rPr lang="zh-CN" altLang="zh-CN" sz="2000" dirty="0">
                <a:latin typeface="楷体" pitchFamily="49" charset="-122"/>
                <a:ea typeface="楷体" pitchFamily="49" charset="-122"/>
              </a:rPr>
              <a:t>（</a:t>
            </a:r>
            <a:r>
              <a:rPr lang="en-US" altLang="zh-CN" sz="2000" dirty="0">
                <a:latin typeface="楷体" pitchFamily="49" charset="-122"/>
                <a:ea typeface="楷体" pitchFamily="49" charset="-122"/>
              </a:rPr>
              <a:t>4</a:t>
            </a:r>
            <a:r>
              <a:rPr lang="zh-CN" altLang="zh-CN" sz="2000" dirty="0">
                <a:latin typeface="楷体" pitchFamily="49" charset="-122"/>
                <a:ea typeface="楷体" pitchFamily="49" charset="-122"/>
              </a:rPr>
              <a:t>）分析题目的作用。</a:t>
            </a:r>
            <a:endParaRPr lang="en-US" altLang="zh-CN" sz="2000" dirty="0">
              <a:latin typeface="楷体" pitchFamily="49" charset="-122"/>
              <a:ea typeface="楷体" pitchFamily="49" charset="-122"/>
            </a:endParaRPr>
          </a:p>
          <a:p>
            <a:pPr>
              <a:lnSpc>
                <a:spcPct val="150000"/>
              </a:lnSpc>
            </a:pPr>
            <a:r>
              <a:rPr lang="zh-CN" altLang="zh-CN" sz="2000" dirty="0">
                <a:latin typeface="楷体" pitchFamily="49" charset="-122"/>
                <a:ea typeface="楷体" pitchFamily="49" charset="-122"/>
              </a:rPr>
              <a:t>（</a:t>
            </a:r>
            <a:r>
              <a:rPr lang="en-US" altLang="zh-CN" sz="2000" dirty="0">
                <a:latin typeface="楷体" pitchFamily="49" charset="-122"/>
                <a:ea typeface="楷体" pitchFamily="49" charset="-122"/>
              </a:rPr>
              <a:t>5</a:t>
            </a:r>
            <a:r>
              <a:rPr lang="zh-CN" altLang="zh-CN" sz="2000" dirty="0">
                <a:latin typeface="楷体" pitchFamily="49" charset="-122"/>
                <a:ea typeface="楷体" pitchFamily="49" charset="-122"/>
              </a:rPr>
              <a:t>）文章要告诉我们一个什么样的道理？</a:t>
            </a:r>
          </a:p>
          <a:p>
            <a:pPr>
              <a:lnSpc>
                <a:spcPct val="150000"/>
              </a:lnSpc>
            </a:pPr>
            <a:r>
              <a:rPr lang="zh-CN" altLang="zh-CN" sz="2000" dirty="0">
                <a:latin typeface="楷体" pitchFamily="49" charset="-122"/>
                <a:ea typeface="楷体" pitchFamily="49" charset="-122"/>
              </a:rPr>
              <a:t>（</a:t>
            </a:r>
            <a:r>
              <a:rPr lang="en-US" altLang="zh-CN" sz="2000" dirty="0">
                <a:latin typeface="楷体" pitchFamily="49" charset="-122"/>
                <a:ea typeface="楷体" pitchFamily="49" charset="-122"/>
              </a:rPr>
              <a:t>6</a:t>
            </a:r>
            <a:r>
              <a:rPr lang="zh-CN" altLang="zh-CN" sz="2000" dirty="0">
                <a:latin typeface="楷体" pitchFamily="49" charset="-122"/>
                <a:ea typeface="楷体" pitchFamily="49" charset="-122"/>
              </a:rPr>
              <a:t>）分析父亲铺新台阶的理由。</a:t>
            </a:r>
            <a:endParaRPr lang="en-US" altLang="zh-CN" sz="2000" dirty="0">
              <a:latin typeface="楷体" pitchFamily="49" charset="-122"/>
              <a:ea typeface="楷体" pitchFamily="49" charset="-122"/>
            </a:endParaRPr>
          </a:p>
          <a:p>
            <a:pPr>
              <a:lnSpc>
                <a:spcPct val="150000"/>
              </a:lnSpc>
            </a:pPr>
            <a:r>
              <a:rPr lang="zh-CN" altLang="zh-CN" sz="2000" dirty="0">
                <a:latin typeface="楷体" pitchFamily="49" charset="-122"/>
                <a:ea typeface="楷体" pitchFamily="49" charset="-122"/>
              </a:rPr>
              <a:t>（</a:t>
            </a:r>
            <a:r>
              <a:rPr lang="en-US" altLang="zh-CN" sz="2000" dirty="0">
                <a:latin typeface="楷体" pitchFamily="49" charset="-122"/>
                <a:ea typeface="楷体" pitchFamily="49" charset="-122"/>
              </a:rPr>
              <a:t>7</a:t>
            </a:r>
            <a:r>
              <a:rPr lang="zh-CN" altLang="zh-CN" sz="2000" dirty="0">
                <a:latin typeface="楷体" pitchFamily="49" charset="-122"/>
                <a:ea typeface="楷体" pitchFamily="49" charset="-122"/>
              </a:rPr>
              <a:t>）赏析文章关键语句。</a:t>
            </a:r>
          </a:p>
          <a:p>
            <a:pPr>
              <a:lnSpc>
                <a:spcPct val="150000"/>
              </a:lnSpc>
            </a:pPr>
            <a:r>
              <a:rPr lang="zh-CN" altLang="zh-CN" sz="2000" dirty="0">
                <a:latin typeface="楷体" pitchFamily="49" charset="-122"/>
                <a:ea typeface="楷体" pitchFamily="49" charset="-122"/>
              </a:rPr>
              <a:t>（</a:t>
            </a:r>
            <a:r>
              <a:rPr lang="en-US" altLang="zh-CN" sz="2000" dirty="0">
                <a:latin typeface="楷体" pitchFamily="49" charset="-122"/>
                <a:ea typeface="楷体" pitchFamily="49" charset="-122"/>
              </a:rPr>
              <a:t>8</a:t>
            </a:r>
            <a:r>
              <a:rPr lang="zh-CN" altLang="zh-CN" sz="2000" dirty="0">
                <a:latin typeface="楷体" pitchFamily="49" charset="-122"/>
                <a:ea typeface="楷体" pitchFamily="49" charset="-122"/>
              </a:rPr>
              <a:t>）理解文章的大意。</a:t>
            </a:r>
          </a:p>
          <a:p>
            <a:pPr>
              <a:lnSpc>
                <a:spcPct val="150000"/>
              </a:lnSpc>
            </a:pPr>
            <a:r>
              <a:rPr lang="zh-CN" altLang="zh-CN" sz="2000" dirty="0">
                <a:latin typeface="楷体" pitchFamily="49" charset="-122"/>
                <a:ea typeface="楷体" pitchFamily="49" charset="-122"/>
              </a:rPr>
              <a:t>（</a:t>
            </a:r>
            <a:r>
              <a:rPr lang="en-US" altLang="zh-CN" sz="2000" dirty="0">
                <a:latin typeface="楷体" pitchFamily="49" charset="-122"/>
                <a:ea typeface="楷体" pitchFamily="49" charset="-122"/>
              </a:rPr>
              <a:t>9</a:t>
            </a:r>
            <a:r>
              <a:rPr lang="zh-CN" altLang="zh-CN" sz="2000" dirty="0">
                <a:latin typeface="楷体" pitchFamily="49" charset="-122"/>
                <a:ea typeface="楷体" pitchFamily="49" charset="-122"/>
              </a:rPr>
              <a:t>）结合文章分析父亲为什么会不自在。</a:t>
            </a:r>
          </a:p>
          <a:p>
            <a:pPr>
              <a:lnSpc>
                <a:spcPct val="150000"/>
              </a:lnSpc>
            </a:pPr>
            <a:r>
              <a:rPr lang="zh-CN" altLang="zh-CN" sz="2000" dirty="0">
                <a:latin typeface="楷体" pitchFamily="49" charset="-122"/>
                <a:ea typeface="楷体" pitchFamily="49" charset="-122"/>
              </a:rPr>
              <a:t>（</a:t>
            </a:r>
            <a:r>
              <a:rPr lang="en-US" altLang="zh-CN" sz="2000" dirty="0">
                <a:latin typeface="楷体" pitchFamily="49" charset="-122"/>
                <a:ea typeface="楷体" pitchFamily="49" charset="-122"/>
              </a:rPr>
              <a:t>10</a:t>
            </a:r>
            <a:r>
              <a:rPr lang="zh-CN" altLang="zh-CN" sz="2000" dirty="0">
                <a:latin typeface="楷体" pitchFamily="49" charset="-122"/>
                <a:ea typeface="楷体" pitchFamily="49" charset="-122"/>
              </a:rPr>
              <a:t>）分析母亲给父亲洗脚的作用。</a:t>
            </a:r>
          </a:p>
          <a:p>
            <a:pPr>
              <a:lnSpc>
                <a:spcPct val="150000"/>
              </a:lnSpc>
            </a:pPr>
            <a:r>
              <a:rPr lang="zh-CN" altLang="zh-CN" sz="2000" dirty="0">
                <a:latin typeface="楷体" pitchFamily="49" charset="-122"/>
                <a:ea typeface="楷体" pitchFamily="49" charset="-122"/>
              </a:rPr>
              <a:t>（</a:t>
            </a:r>
            <a:r>
              <a:rPr lang="en-US" altLang="zh-CN" sz="2000" dirty="0">
                <a:latin typeface="楷体" pitchFamily="49" charset="-122"/>
                <a:ea typeface="楷体" pitchFamily="49" charset="-122"/>
              </a:rPr>
              <a:t>11</a:t>
            </a:r>
            <a:r>
              <a:rPr lang="zh-CN" altLang="zh-CN" sz="2000" dirty="0">
                <a:latin typeface="楷体" pitchFamily="49" charset="-122"/>
                <a:ea typeface="楷体" pitchFamily="49" charset="-122"/>
              </a:rPr>
              <a:t>）理清文章思路。</a:t>
            </a:r>
          </a:p>
          <a:p>
            <a:pPr>
              <a:lnSpc>
                <a:spcPct val="150000"/>
              </a:lnSpc>
            </a:pPr>
            <a:r>
              <a:rPr lang="zh-CN" altLang="zh-CN" sz="2000" dirty="0">
                <a:latin typeface="楷体" pitchFamily="49" charset="-122"/>
                <a:ea typeface="楷体" pitchFamily="49" charset="-122"/>
              </a:rPr>
              <a:t>（</a:t>
            </a:r>
            <a:r>
              <a:rPr lang="en-US" altLang="zh-CN" sz="2000" dirty="0">
                <a:latin typeface="楷体" pitchFamily="49" charset="-122"/>
                <a:ea typeface="楷体" pitchFamily="49" charset="-122"/>
              </a:rPr>
              <a:t>12</a:t>
            </a:r>
            <a:r>
              <a:rPr lang="zh-CN" altLang="zh-CN" sz="2000" dirty="0">
                <a:latin typeface="楷体" pitchFamily="49" charset="-122"/>
                <a:ea typeface="楷体" pitchFamily="49" charset="-122"/>
              </a:rPr>
              <a:t>）找出文中描写社会背景的语句了解作者的身世。</a:t>
            </a:r>
          </a:p>
          <a:p>
            <a:pPr>
              <a:lnSpc>
                <a:spcPct val="150000"/>
              </a:lnSpc>
            </a:pPr>
            <a:r>
              <a:rPr lang="zh-CN" altLang="zh-CN" sz="2000" dirty="0">
                <a:latin typeface="楷体" pitchFamily="49" charset="-122"/>
                <a:ea typeface="楷体" pitchFamily="49" charset="-122"/>
              </a:rPr>
              <a:t>（</a:t>
            </a:r>
            <a:r>
              <a:rPr lang="en-US" altLang="zh-CN" sz="2000" dirty="0">
                <a:latin typeface="楷体" pitchFamily="49" charset="-122"/>
                <a:ea typeface="楷体" pitchFamily="49" charset="-122"/>
              </a:rPr>
              <a:t>13</a:t>
            </a:r>
            <a:r>
              <a:rPr lang="zh-CN" altLang="zh-CN" sz="2000" dirty="0">
                <a:latin typeface="楷体" pitchFamily="49" charset="-122"/>
                <a:ea typeface="楷体" pitchFamily="49" charset="-122"/>
              </a:rPr>
              <a:t>）体会文中对比手法的作用</a:t>
            </a: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38150" y="496738"/>
            <a:ext cx="5357850" cy="523220"/>
          </a:xfrm>
          <a:prstGeom prst="rect">
            <a:avLst/>
          </a:prstGeom>
          <a:noFill/>
        </p:spPr>
        <p:txBody>
          <a:bodyPr wrap="square" rtlCol="0">
            <a:spAutoFit/>
          </a:bodyPr>
          <a:lstStyle/>
          <a:p>
            <a:r>
              <a:rPr lang="zh-CN" altLang="en-US" sz="2800" b="1" dirty="0">
                <a:latin typeface="黑体" panose="02010609060101010101" pitchFamily="49" charset="-122"/>
                <a:ea typeface="黑体" panose="02010609060101010101" pitchFamily="49" charset="-122"/>
              </a:rPr>
              <a:t>学生问题：</a:t>
            </a:r>
          </a:p>
        </p:txBody>
      </p:sp>
      <p:sp>
        <p:nvSpPr>
          <p:cNvPr id="5" name="TextBox 4"/>
          <p:cNvSpPr txBox="1"/>
          <p:nvPr/>
        </p:nvSpPr>
        <p:spPr>
          <a:xfrm>
            <a:off x="2381224" y="1214423"/>
            <a:ext cx="8786874" cy="481863"/>
          </a:xfrm>
          <a:prstGeom prst="rect">
            <a:avLst/>
          </a:prstGeom>
          <a:noFill/>
        </p:spPr>
        <p:txBody>
          <a:bodyPr wrap="square" rtlCol="0">
            <a:spAutoFit/>
          </a:bodyPr>
          <a:lstStyle/>
          <a:p>
            <a:pPr>
              <a:lnSpc>
                <a:spcPct val="150000"/>
              </a:lnSpc>
            </a:pPr>
            <a:r>
              <a:rPr lang="zh-CN" altLang="en-US" sz="2000" dirty="0">
                <a:latin typeface="楷体" pitchFamily="49" charset="-122"/>
                <a:ea typeface="楷体" pitchFamily="49" charset="-122"/>
              </a:rPr>
              <a:t>（</a:t>
            </a:r>
            <a:r>
              <a:rPr lang="en-US" altLang="zh-CN" sz="2000" dirty="0">
                <a:latin typeface="楷体" pitchFamily="49" charset="-122"/>
                <a:ea typeface="楷体" pitchFamily="49" charset="-122"/>
              </a:rPr>
              <a:t>1</a:t>
            </a:r>
            <a:r>
              <a:rPr lang="zh-CN" altLang="en-US" sz="2000" dirty="0">
                <a:latin typeface="楷体" pitchFamily="49" charset="-122"/>
                <a:ea typeface="楷体" pitchFamily="49" charset="-122"/>
              </a:rPr>
              <a:t>）以问题作为学习目标。</a:t>
            </a:r>
            <a:endParaRPr lang="zh-CN" altLang="zh-CN" sz="2000" dirty="0">
              <a:latin typeface="楷体" pitchFamily="49" charset="-122"/>
              <a:ea typeface="楷体" pitchFamily="49" charset="-122"/>
            </a:endParaRPr>
          </a:p>
        </p:txBody>
      </p:sp>
      <p:sp>
        <p:nvSpPr>
          <p:cNvPr id="6" name="TextBox 5"/>
          <p:cNvSpPr txBox="1"/>
          <p:nvPr/>
        </p:nvSpPr>
        <p:spPr>
          <a:xfrm>
            <a:off x="2595538" y="1785927"/>
            <a:ext cx="8786874" cy="481863"/>
          </a:xfrm>
          <a:prstGeom prst="rect">
            <a:avLst/>
          </a:prstGeom>
          <a:noFill/>
        </p:spPr>
        <p:txBody>
          <a:bodyPr wrap="square" rtlCol="0">
            <a:spAutoFit/>
          </a:bodyPr>
          <a:lstStyle/>
          <a:p>
            <a:pPr>
              <a:lnSpc>
                <a:spcPct val="150000"/>
              </a:lnSpc>
            </a:pPr>
            <a:r>
              <a:rPr lang="zh-CN" altLang="en-US" sz="2000" dirty="0">
                <a:solidFill>
                  <a:srgbClr val="FF0000"/>
                </a:solidFill>
                <a:latin typeface="楷体" pitchFamily="49" charset="-122"/>
                <a:ea typeface="楷体" pitchFamily="49" charset="-122"/>
              </a:rPr>
              <a:t>为什么开头要写“父亲总觉得我家的台阶低”？</a:t>
            </a:r>
            <a:endParaRPr lang="zh-CN" altLang="zh-CN" sz="2000" dirty="0">
              <a:solidFill>
                <a:srgbClr val="FF0000"/>
              </a:solidFill>
              <a:latin typeface="楷体" pitchFamily="49" charset="-122"/>
              <a:ea typeface="楷体" pitchFamily="49" charset="-122"/>
            </a:endParaRPr>
          </a:p>
        </p:txBody>
      </p:sp>
      <p:sp>
        <p:nvSpPr>
          <p:cNvPr id="8" name="TextBox 7"/>
          <p:cNvSpPr txBox="1"/>
          <p:nvPr/>
        </p:nvSpPr>
        <p:spPr>
          <a:xfrm>
            <a:off x="2595538" y="2214555"/>
            <a:ext cx="8786874" cy="481863"/>
          </a:xfrm>
          <a:prstGeom prst="rect">
            <a:avLst/>
          </a:prstGeom>
          <a:noFill/>
        </p:spPr>
        <p:txBody>
          <a:bodyPr wrap="square" rtlCol="0">
            <a:spAutoFit/>
          </a:bodyPr>
          <a:lstStyle/>
          <a:p>
            <a:pPr>
              <a:lnSpc>
                <a:spcPct val="150000"/>
              </a:lnSpc>
            </a:pPr>
            <a:r>
              <a:rPr lang="zh-CN" altLang="en-US" sz="2000" dirty="0">
                <a:solidFill>
                  <a:srgbClr val="FF0000"/>
                </a:solidFill>
                <a:latin typeface="楷体" pitchFamily="49" charset="-122"/>
                <a:ea typeface="楷体" pitchFamily="49" charset="-122"/>
              </a:rPr>
              <a:t>在了解课文主要内容的基础上，思考文章开头和结尾的作用。</a:t>
            </a:r>
            <a:endParaRPr lang="zh-CN" altLang="zh-CN" sz="2000" dirty="0">
              <a:solidFill>
                <a:srgbClr val="FF0000"/>
              </a:solidFill>
              <a:latin typeface="楷体" pitchFamily="49" charset="-122"/>
              <a:ea typeface="楷体" pitchFamily="49" charset="-122"/>
            </a:endParaRPr>
          </a:p>
        </p:txBody>
      </p:sp>
      <p:sp>
        <p:nvSpPr>
          <p:cNvPr id="11" name="TextBox 10"/>
          <p:cNvSpPr txBox="1"/>
          <p:nvPr/>
        </p:nvSpPr>
        <p:spPr>
          <a:xfrm>
            <a:off x="2381224" y="2857497"/>
            <a:ext cx="8786874" cy="481863"/>
          </a:xfrm>
          <a:prstGeom prst="rect">
            <a:avLst/>
          </a:prstGeom>
          <a:noFill/>
        </p:spPr>
        <p:txBody>
          <a:bodyPr wrap="square" rtlCol="0">
            <a:spAutoFit/>
          </a:bodyPr>
          <a:lstStyle/>
          <a:p>
            <a:pPr>
              <a:lnSpc>
                <a:spcPct val="150000"/>
              </a:lnSpc>
            </a:pPr>
            <a:r>
              <a:rPr lang="zh-CN" altLang="en-US" sz="2000" dirty="0">
                <a:latin typeface="楷体" pitchFamily="49" charset="-122"/>
                <a:ea typeface="楷体" pitchFamily="49" charset="-122"/>
              </a:rPr>
              <a:t>（</a:t>
            </a:r>
            <a:r>
              <a:rPr lang="en-US" altLang="zh-CN" sz="2000" dirty="0">
                <a:latin typeface="楷体" pitchFamily="49" charset="-122"/>
                <a:ea typeface="楷体" pitchFamily="49" charset="-122"/>
              </a:rPr>
              <a:t>2</a:t>
            </a:r>
            <a:r>
              <a:rPr lang="zh-CN" altLang="en-US" sz="2000" dirty="0">
                <a:latin typeface="楷体" pitchFamily="49" charset="-122"/>
                <a:ea typeface="楷体" pitchFamily="49" charset="-122"/>
              </a:rPr>
              <a:t>）语言表述不够严谨。</a:t>
            </a:r>
            <a:endParaRPr lang="zh-CN" altLang="zh-CN" sz="2000" dirty="0">
              <a:latin typeface="楷体" pitchFamily="49" charset="-122"/>
              <a:ea typeface="楷体" pitchFamily="49" charset="-122"/>
            </a:endParaRPr>
          </a:p>
        </p:txBody>
      </p:sp>
      <p:sp>
        <p:nvSpPr>
          <p:cNvPr id="12" name="TextBox 11"/>
          <p:cNvSpPr txBox="1"/>
          <p:nvPr/>
        </p:nvSpPr>
        <p:spPr>
          <a:xfrm>
            <a:off x="2595538" y="3357563"/>
            <a:ext cx="8786874" cy="481863"/>
          </a:xfrm>
          <a:prstGeom prst="rect">
            <a:avLst/>
          </a:prstGeom>
          <a:noFill/>
        </p:spPr>
        <p:txBody>
          <a:bodyPr wrap="square" rtlCol="0">
            <a:spAutoFit/>
          </a:bodyPr>
          <a:lstStyle/>
          <a:p>
            <a:pPr>
              <a:lnSpc>
                <a:spcPct val="150000"/>
              </a:lnSpc>
            </a:pPr>
            <a:r>
              <a:rPr lang="zh-CN" altLang="en-US" sz="2000" dirty="0">
                <a:solidFill>
                  <a:srgbClr val="FF0000"/>
                </a:solidFill>
                <a:latin typeface="楷体" pitchFamily="49" charset="-122"/>
                <a:ea typeface="楷体" pitchFamily="49" charset="-122"/>
              </a:rPr>
              <a:t>从我的眼中，分析父亲的人物形象。</a:t>
            </a:r>
            <a:endParaRPr lang="zh-CN" altLang="zh-CN" sz="2000" dirty="0">
              <a:solidFill>
                <a:srgbClr val="FF0000"/>
              </a:solidFill>
              <a:latin typeface="楷体" pitchFamily="49" charset="-122"/>
              <a:ea typeface="楷体" pitchFamily="49" charset="-122"/>
            </a:endParaRPr>
          </a:p>
        </p:txBody>
      </p:sp>
      <p:sp>
        <p:nvSpPr>
          <p:cNvPr id="9" name="TextBox 8"/>
          <p:cNvSpPr txBox="1"/>
          <p:nvPr/>
        </p:nvSpPr>
        <p:spPr>
          <a:xfrm>
            <a:off x="2381224" y="3857629"/>
            <a:ext cx="8786874" cy="481863"/>
          </a:xfrm>
          <a:prstGeom prst="rect">
            <a:avLst/>
          </a:prstGeom>
          <a:noFill/>
        </p:spPr>
        <p:txBody>
          <a:bodyPr wrap="square" rtlCol="0">
            <a:spAutoFit/>
          </a:bodyPr>
          <a:lstStyle/>
          <a:p>
            <a:pPr>
              <a:lnSpc>
                <a:spcPct val="150000"/>
              </a:lnSpc>
            </a:pPr>
            <a:r>
              <a:rPr lang="zh-CN" altLang="en-US" sz="2000" dirty="0">
                <a:latin typeface="楷体" pitchFamily="49" charset="-122"/>
                <a:ea typeface="楷体" pitchFamily="49" charset="-122"/>
              </a:rPr>
              <a:t>（</a:t>
            </a:r>
            <a:r>
              <a:rPr lang="en-US" altLang="zh-CN" sz="2000" dirty="0">
                <a:latin typeface="楷体" pitchFamily="49" charset="-122"/>
                <a:ea typeface="楷体" pitchFamily="49" charset="-122"/>
              </a:rPr>
              <a:t>3</a:t>
            </a:r>
            <a:r>
              <a:rPr lang="zh-CN" altLang="en-US" sz="2000" dirty="0">
                <a:latin typeface="楷体" pitchFamily="49" charset="-122"/>
                <a:ea typeface="楷体" pitchFamily="49" charset="-122"/>
              </a:rPr>
              <a:t>）指向性不够明确，缺乏可操作性。</a:t>
            </a:r>
            <a:endParaRPr lang="zh-CN" altLang="zh-CN" sz="2000" dirty="0">
              <a:latin typeface="楷体" pitchFamily="49" charset="-122"/>
              <a:ea typeface="楷体" pitchFamily="49" charset="-122"/>
            </a:endParaRPr>
          </a:p>
        </p:txBody>
      </p:sp>
      <p:sp>
        <p:nvSpPr>
          <p:cNvPr id="10" name="TextBox 9"/>
          <p:cNvSpPr txBox="1"/>
          <p:nvPr/>
        </p:nvSpPr>
        <p:spPr>
          <a:xfrm>
            <a:off x="2666976" y="4357695"/>
            <a:ext cx="8786874" cy="481863"/>
          </a:xfrm>
          <a:prstGeom prst="rect">
            <a:avLst/>
          </a:prstGeom>
          <a:noFill/>
        </p:spPr>
        <p:txBody>
          <a:bodyPr wrap="square" rtlCol="0">
            <a:spAutoFit/>
          </a:bodyPr>
          <a:lstStyle/>
          <a:p>
            <a:pPr>
              <a:lnSpc>
                <a:spcPct val="150000"/>
              </a:lnSpc>
            </a:pPr>
            <a:r>
              <a:rPr lang="zh-CN" altLang="en-US" sz="2000" dirty="0">
                <a:solidFill>
                  <a:srgbClr val="FF0000"/>
                </a:solidFill>
                <a:latin typeface="楷体" pitchFamily="49" charset="-122"/>
                <a:ea typeface="楷体" pitchFamily="49" charset="-122"/>
              </a:rPr>
              <a:t>赏析文章关键语句。</a:t>
            </a:r>
            <a:endParaRPr lang="zh-CN" altLang="zh-CN" sz="2000" dirty="0">
              <a:solidFill>
                <a:srgbClr val="FF0000"/>
              </a:solidFill>
              <a:latin typeface="楷体" pitchFamily="49" charset="-122"/>
              <a:ea typeface="楷体" pitchFamily="49" charset="-122"/>
            </a:endParaRPr>
          </a:p>
        </p:txBody>
      </p:sp>
      <p:sp>
        <p:nvSpPr>
          <p:cNvPr id="13" name="TextBox 12"/>
          <p:cNvSpPr txBox="1"/>
          <p:nvPr/>
        </p:nvSpPr>
        <p:spPr>
          <a:xfrm>
            <a:off x="2381224" y="4857761"/>
            <a:ext cx="8786874" cy="481863"/>
          </a:xfrm>
          <a:prstGeom prst="rect">
            <a:avLst/>
          </a:prstGeom>
          <a:noFill/>
        </p:spPr>
        <p:txBody>
          <a:bodyPr wrap="square" rtlCol="0">
            <a:spAutoFit/>
          </a:bodyPr>
          <a:lstStyle/>
          <a:p>
            <a:pPr>
              <a:lnSpc>
                <a:spcPct val="150000"/>
              </a:lnSpc>
            </a:pPr>
            <a:r>
              <a:rPr lang="zh-CN" altLang="en-US" sz="2000" dirty="0">
                <a:latin typeface="楷体" pitchFamily="49" charset="-122"/>
                <a:ea typeface="楷体" pitchFamily="49" charset="-122"/>
              </a:rPr>
              <a:t>（</a:t>
            </a:r>
            <a:r>
              <a:rPr lang="en-US" altLang="zh-CN" sz="2000" dirty="0">
                <a:latin typeface="楷体" pitchFamily="49" charset="-122"/>
                <a:ea typeface="楷体" pitchFamily="49" charset="-122"/>
              </a:rPr>
              <a:t>4</a:t>
            </a:r>
            <a:r>
              <a:rPr lang="zh-CN" altLang="en-US" sz="2000" dirty="0">
                <a:latin typeface="楷体" pitchFamily="49" charset="-122"/>
                <a:ea typeface="楷体" pitchFamily="49" charset="-122"/>
              </a:rPr>
              <a:t>）学习目标有重复。</a:t>
            </a:r>
            <a:endParaRPr lang="zh-CN" altLang="zh-CN" sz="2000" dirty="0">
              <a:latin typeface="楷体" pitchFamily="49" charset="-122"/>
              <a:ea typeface="楷体" pitchFamily="49" charset="-122"/>
            </a:endParaRPr>
          </a:p>
        </p:txBody>
      </p:sp>
      <p:sp>
        <p:nvSpPr>
          <p:cNvPr id="14" name="TextBox 13"/>
          <p:cNvSpPr txBox="1"/>
          <p:nvPr/>
        </p:nvSpPr>
        <p:spPr>
          <a:xfrm>
            <a:off x="2452662" y="5357827"/>
            <a:ext cx="8786874" cy="481863"/>
          </a:xfrm>
          <a:prstGeom prst="rect">
            <a:avLst/>
          </a:prstGeom>
          <a:noFill/>
        </p:spPr>
        <p:txBody>
          <a:bodyPr wrap="square" rtlCol="0">
            <a:spAutoFit/>
          </a:bodyPr>
          <a:lstStyle/>
          <a:p>
            <a:pPr>
              <a:lnSpc>
                <a:spcPct val="150000"/>
              </a:lnSpc>
            </a:pPr>
            <a:r>
              <a:rPr lang="zh-CN" altLang="en-US" sz="2000" dirty="0">
                <a:solidFill>
                  <a:srgbClr val="FF0000"/>
                </a:solidFill>
                <a:latin typeface="楷体" pitchFamily="49" charset="-122"/>
                <a:ea typeface="楷体" pitchFamily="49" charset="-122"/>
              </a:rPr>
              <a:t>“理清文章思路”和“理解文章的大意”。</a:t>
            </a:r>
            <a:endParaRPr lang="zh-CN" altLang="zh-CN" sz="2000" dirty="0">
              <a:solidFill>
                <a:srgbClr val="FF0000"/>
              </a:solidFill>
              <a:latin typeface="楷体" pitchFamily="49" charset="-122"/>
              <a:ea typeface="楷体" pitchFamily="49" charset="-122"/>
            </a:endParaRPr>
          </a:p>
        </p:txBody>
      </p:sp>
      <p:sp>
        <p:nvSpPr>
          <p:cNvPr id="15" name="TextBox 14"/>
          <p:cNvSpPr txBox="1"/>
          <p:nvPr/>
        </p:nvSpPr>
        <p:spPr>
          <a:xfrm>
            <a:off x="2452662" y="5929331"/>
            <a:ext cx="8786874" cy="481863"/>
          </a:xfrm>
          <a:prstGeom prst="rect">
            <a:avLst/>
          </a:prstGeom>
          <a:noFill/>
        </p:spPr>
        <p:txBody>
          <a:bodyPr wrap="square" rtlCol="0">
            <a:spAutoFit/>
          </a:bodyPr>
          <a:lstStyle/>
          <a:p>
            <a:pPr>
              <a:lnSpc>
                <a:spcPct val="150000"/>
              </a:lnSpc>
            </a:pPr>
            <a:r>
              <a:rPr lang="zh-CN" altLang="en-US" sz="2000" dirty="0">
                <a:solidFill>
                  <a:srgbClr val="FF0000"/>
                </a:solidFill>
                <a:latin typeface="楷体" pitchFamily="49" charset="-122"/>
                <a:ea typeface="楷体" pitchFamily="49" charset="-122"/>
              </a:rPr>
              <a:t>“体会人物特点”和“找出描写人物性格的关键语句”。</a:t>
            </a:r>
            <a:endParaRPr lang="zh-CN" altLang="zh-CN" sz="2000" dirty="0">
              <a:solidFill>
                <a:srgbClr val="FF0000"/>
              </a:solidFill>
              <a:latin typeface="楷体" pitchFamily="49" charset="-122"/>
              <a:ea typeface="楷体" pitchFamily="49" charset="-122"/>
            </a:endParaRP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linds(horizont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linds(horizont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linds(horizontal)">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linds(horizontal)">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linds(horizontal)">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blinds(horizontal)">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blinds(horizontal)">
                                      <p:cBhvr>
                                        <p:cTn id="5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8" grpId="0"/>
      <p:bldP spid="11" grpId="0"/>
      <p:bldP spid="12" grpId="0"/>
      <p:bldP spid="9" grpId="0"/>
      <p:bldP spid="10" grpId="0"/>
      <p:bldP spid="13" grpId="0"/>
      <p:bldP spid="14" grpId="0"/>
      <p:bldP spid="1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84265" y="967633"/>
            <a:ext cx="5357850" cy="523220"/>
          </a:xfrm>
          <a:prstGeom prst="rect">
            <a:avLst/>
          </a:prstGeom>
          <a:noFill/>
        </p:spPr>
        <p:txBody>
          <a:bodyPr wrap="square" rtlCol="0">
            <a:spAutoFit/>
          </a:bodyPr>
          <a:lstStyle/>
          <a:p>
            <a:r>
              <a:rPr lang="zh-CN" altLang="en-US" sz="2800" b="1" dirty="0">
                <a:latin typeface="黑体" panose="02010609060101010101" pitchFamily="49" charset="-122"/>
                <a:ea typeface="黑体" panose="02010609060101010101" pitchFamily="49" charset="-122"/>
              </a:rPr>
              <a:t>板书目标：</a:t>
            </a:r>
          </a:p>
        </p:txBody>
      </p:sp>
      <p:sp>
        <p:nvSpPr>
          <p:cNvPr id="5" name="TextBox 4"/>
          <p:cNvSpPr txBox="1"/>
          <p:nvPr/>
        </p:nvSpPr>
        <p:spPr>
          <a:xfrm>
            <a:off x="2238348" y="1643050"/>
            <a:ext cx="8786874" cy="4437753"/>
          </a:xfrm>
          <a:prstGeom prst="rect">
            <a:avLst/>
          </a:prstGeom>
          <a:noFill/>
        </p:spPr>
        <p:txBody>
          <a:bodyPr wrap="square" rtlCol="0">
            <a:spAutoFit/>
          </a:bodyPr>
          <a:lstStyle/>
          <a:p>
            <a:pPr>
              <a:lnSpc>
                <a:spcPct val="150000"/>
              </a:lnSpc>
            </a:pPr>
            <a:r>
              <a:rPr lang="zh-CN" altLang="zh-CN" sz="2400" dirty="0">
                <a:latin typeface="楷体" pitchFamily="49" charset="-122"/>
                <a:ea typeface="楷体" pitchFamily="49" charset="-122"/>
              </a:rPr>
              <a:t>（</a:t>
            </a:r>
            <a:r>
              <a:rPr lang="en-US" altLang="zh-CN" sz="2400" dirty="0">
                <a:latin typeface="楷体" pitchFamily="49" charset="-122"/>
                <a:ea typeface="楷体" pitchFamily="49" charset="-122"/>
              </a:rPr>
              <a:t>1</a:t>
            </a:r>
            <a:r>
              <a:rPr lang="zh-CN" altLang="zh-CN" sz="2400" dirty="0">
                <a:latin typeface="楷体" pitchFamily="49" charset="-122"/>
                <a:ea typeface="楷体" pitchFamily="49" charset="-122"/>
              </a:rPr>
              <a:t>） 理清文章的故事情节。</a:t>
            </a:r>
          </a:p>
          <a:p>
            <a:pPr>
              <a:lnSpc>
                <a:spcPct val="150000"/>
              </a:lnSpc>
            </a:pPr>
            <a:r>
              <a:rPr lang="zh-CN" altLang="zh-CN" sz="2400" dirty="0">
                <a:latin typeface="楷体" pitchFamily="49" charset="-122"/>
                <a:ea typeface="楷体" pitchFamily="49" charset="-122"/>
              </a:rPr>
              <a:t>（</a:t>
            </a:r>
            <a:r>
              <a:rPr lang="en-US" altLang="zh-CN" sz="2400" dirty="0">
                <a:latin typeface="楷体" pitchFamily="49" charset="-122"/>
                <a:ea typeface="楷体" pitchFamily="49" charset="-122"/>
              </a:rPr>
              <a:t>2</a:t>
            </a:r>
            <a:r>
              <a:rPr lang="zh-CN" altLang="zh-CN" sz="2400" dirty="0">
                <a:latin typeface="楷体" pitchFamily="49" charset="-122"/>
                <a:ea typeface="楷体" pitchFamily="49" charset="-122"/>
              </a:rPr>
              <a:t>）结合文章的描写，分析“父亲”这个人物形象的特征。</a:t>
            </a:r>
          </a:p>
          <a:p>
            <a:pPr>
              <a:lnSpc>
                <a:spcPct val="150000"/>
              </a:lnSpc>
            </a:pPr>
            <a:r>
              <a:rPr lang="zh-CN" altLang="zh-CN" sz="2400" dirty="0">
                <a:latin typeface="楷体" pitchFamily="49" charset="-122"/>
                <a:ea typeface="楷体" pitchFamily="49" charset="-122"/>
              </a:rPr>
              <a:t>（</a:t>
            </a:r>
            <a:r>
              <a:rPr lang="en-US" altLang="zh-CN" sz="2400" dirty="0">
                <a:latin typeface="楷体" pitchFamily="49" charset="-122"/>
                <a:ea typeface="楷体" pitchFamily="49" charset="-122"/>
              </a:rPr>
              <a:t>3</a:t>
            </a:r>
            <a:r>
              <a:rPr lang="zh-CN" altLang="zh-CN" sz="2400" dirty="0">
                <a:latin typeface="楷体" pitchFamily="49" charset="-122"/>
                <a:ea typeface="楷体" pitchFamily="49" charset="-122"/>
              </a:rPr>
              <a:t>）文章开头和结尾的作用。</a:t>
            </a:r>
          </a:p>
          <a:p>
            <a:pPr>
              <a:lnSpc>
                <a:spcPct val="150000"/>
              </a:lnSpc>
            </a:pPr>
            <a:r>
              <a:rPr lang="zh-CN" altLang="zh-CN" sz="2400" dirty="0">
                <a:latin typeface="楷体" pitchFamily="49" charset="-122"/>
                <a:ea typeface="楷体" pitchFamily="49" charset="-122"/>
              </a:rPr>
              <a:t>（</a:t>
            </a:r>
            <a:r>
              <a:rPr lang="en-US" altLang="zh-CN" sz="2400" dirty="0">
                <a:latin typeface="楷体" pitchFamily="49" charset="-122"/>
                <a:ea typeface="楷体" pitchFamily="49" charset="-122"/>
              </a:rPr>
              <a:t>4</a:t>
            </a:r>
            <a:r>
              <a:rPr lang="zh-CN" altLang="zh-CN" sz="2400" dirty="0">
                <a:latin typeface="楷体" pitchFamily="49" charset="-122"/>
                <a:ea typeface="楷体" pitchFamily="49" charset="-122"/>
              </a:rPr>
              <a:t>） 分析标题的作用。</a:t>
            </a:r>
          </a:p>
          <a:p>
            <a:pPr>
              <a:lnSpc>
                <a:spcPct val="150000"/>
              </a:lnSpc>
            </a:pPr>
            <a:r>
              <a:rPr lang="zh-CN" altLang="zh-CN" sz="2400" dirty="0">
                <a:latin typeface="楷体" pitchFamily="49" charset="-122"/>
                <a:ea typeface="楷体" pitchFamily="49" charset="-122"/>
              </a:rPr>
              <a:t>（</a:t>
            </a:r>
            <a:r>
              <a:rPr lang="en-US" altLang="zh-CN" sz="2400" dirty="0">
                <a:latin typeface="楷体" pitchFamily="49" charset="-122"/>
                <a:ea typeface="楷体" pitchFamily="49" charset="-122"/>
              </a:rPr>
              <a:t>5</a:t>
            </a:r>
            <a:r>
              <a:rPr lang="zh-CN" altLang="zh-CN" sz="2400" dirty="0">
                <a:latin typeface="楷体" pitchFamily="49" charset="-122"/>
                <a:ea typeface="楷体" pitchFamily="49" charset="-122"/>
              </a:rPr>
              <a:t>） 理解文章的主旨。</a:t>
            </a:r>
          </a:p>
          <a:p>
            <a:pPr>
              <a:lnSpc>
                <a:spcPct val="150000"/>
              </a:lnSpc>
            </a:pPr>
            <a:r>
              <a:rPr lang="zh-CN" altLang="zh-CN" sz="2400" dirty="0">
                <a:latin typeface="楷体" pitchFamily="49" charset="-122"/>
                <a:ea typeface="楷体" pitchFamily="49" charset="-122"/>
              </a:rPr>
              <a:t>（</a:t>
            </a:r>
            <a:r>
              <a:rPr lang="en-US" altLang="zh-CN" sz="2400" dirty="0">
                <a:latin typeface="楷体" pitchFamily="49" charset="-122"/>
                <a:ea typeface="楷体" pitchFamily="49" charset="-122"/>
              </a:rPr>
              <a:t>6</a:t>
            </a:r>
            <a:r>
              <a:rPr lang="zh-CN" altLang="zh-CN" sz="2400" dirty="0">
                <a:latin typeface="楷体" pitchFamily="49" charset="-122"/>
                <a:ea typeface="楷体" pitchFamily="49" charset="-122"/>
              </a:rPr>
              <a:t>）文章详写父亲洗脚的作用。</a:t>
            </a:r>
          </a:p>
          <a:p>
            <a:pPr>
              <a:lnSpc>
                <a:spcPct val="150000"/>
              </a:lnSpc>
            </a:pPr>
            <a:r>
              <a:rPr lang="zh-CN" altLang="zh-CN" sz="2400" dirty="0">
                <a:latin typeface="楷体" pitchFamily="49" charset="-122"/>
                <a:ea typeface="楷体" pitchFamily="49" charset="-122"/>
              </a:rPr>
              <a:t>（</a:t>
            </a:r>
            <a:r>
              <a:rPr lang="en-US" altLang="zh-CN" sz="2400" dirty="0">
                <a:latin typeface="楷体" pitchFamily="49" charset="-122"/>
                <a:ea typeface="楷体" pitchFamily="49" charset="-122"/>
              </a:rPr>
              <a:t>7</a:t>
            </a:r>
            <a:r>
              <a:rPr lang="zh-CN" altLang="zh-CN" sz="2400" dirty="0">
                <a:latin typeface="楷体" pitchFamily="49" charset="-122"/>
                <a:ea typeface="楷体" pitchFamily="49" charset="-122"/>
              </a:rPr>
              <a:t>）找出文中描写社会背景的语句了解作者的身世。</a:t>
            </a:r>
          </a:p>
          <a:p>
            <a:pPr>
              <a:lnSpc>
                <a:spcPct val="150000"/>
              </a:lnSpc>
            </a:pPr>
            <a:r>
              <a:rPr lang="zh-CN" altLang="zh-CN" sz="2400" dirty="0">
                <a:latin typeface="楷体" pitchFamily="49" charset="-122"/>
                <a:ea typeface="楷体" pitchFamily="49" charset="-122"/>
              </a:rPr>
              <a:t>（</a:t>
            </a:r>
            <a:r>
              <a:rPr lang="en-US" altLang="zh-CN" sz="2400" dirty="0">
                <a:latin typeface="楷体" pitchFamily="49" charset="-122"/>
                <a:ea typeface="楷体" pitchFamily="49" charset="-122"/>
              </a:rPr>
              <a:t>8</a:t>
            </a:r>
            <a:r>
              <a:rPr lang="zh-CN" altLang="zh-CN" sz="2400" dirty="0">
                <a:latin typeface="楷体" pitchFamily="49" charset="-122"/>
                <a:ea typeface="楷体" pitchFamily="49" charset="-122"/>
              </a:rPr>
              <a:t>）体会文中对比手法的作用。</a:t>
            </a: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39416" y="785794"/>
            <a:ext cx="10009112" cy="2314095"/>
          </a:xfrm>
          <a:prstGeom prst="rect">
            <a:avLst/>
          </a:prstGeom>
          <a:noFill/>
        </p:spPr>
        <p:txBody>
          <a:bodyPr wrap="square" rtlCol="0">
            <a:spAutoFit/>
          </a:bodyPr>
          <a:lstStyle/>
          <a:p>
            <a:pPr>
              <a:lnSpc>
                <a:spcPct val="150000"/>
              </a:lnSpc>
            </a:pPr>
            <a:r>
              <a:rPr lang="zh-CN" altLang="zh-CN" sz="2800" b="1" dirty="0">
                <a:latin typeface="黑体" panose="02010609060101010101" pitchFamily="49" charset="-122"/>
                <a:ea typeface="黑体" panose="02010609060101010101" pitchFamily="49" charset="-122"/>
              </a:rPr>
              <a:t>任务一：自读课文，自拟学习目标</a:t>
            </a:r>
          </a:p>
          <a:p>
            <a:pPr algn="just">
              <a:lnSpc>
                <a:spcPct val="150000"/>
              </a:lnSpc>
            </a:pPr>
            <a:r>
              <a:rPr lang="en-US" altLang="zh-CN" sz="2400" dirty="0">
                <a:latin typeface="楷体" pitchFamily="49" charset="-122"/>
                <a:ea typeface="楷体" pitchFamily="49" charset="-122"/>
              </a:rPr>
              <a:t>    1.</a:t>
            </a:r>
            <a:r>
              <a:rPr lang="zh-CN" altLang="zh-CN" sz="2400" dirty="0">
                <a:latin typeface="楷体" pitchFamily="49" charset="-122"/>
                <a:ea typeface="楷体" pitchFamily="49" charset="-122"/>
              </a:rPr>
              <a:t>自主阅读课文。</a:t>
            </a:r>
          </a:p>
          <a:p>
            <a:pPr algn="just">
              <a:lnSpc>
                <a:spcPct val="150000"/>
              </a:lnSpc>
            </a:pPr>
            <a:r>
              <a:rPr lang="en-US" altLang="zh-CN" sz="2400" dirty="0">
                <a:latin typeface="楷体" pitchFamily="49" charset="-122"/>
                <a:ea typeface="楷体" pitchFamily="49" charset="-122"/>
              </a:rPr>
              <a:t>    2.</a:t>
            </a:r>
            <a:r>
              <a:rPr lang="zh-CN" altLang="zh-CN" sz="2400" dirty="0">
                <a:latin typeface="楷体" pitchFamily="49" charset="-122"/>
                <a:ea typeface="楷体" pitchFamily="49" charset="-122"/>
              </a:rPr>
              <a:t>依据第三单元的单元提示、课后阅读提示和课文批注，自己拟定本课的学习目标。</a:t>
            </a:r>
          </a:p>
        </p:txBody>
      </p:sp>
      <p:sp>
        <p:nvSpPr>
          <p:cNvPr id="6" name="TextBox 5"/>
          <p:cNvSpPr txBox="1"/>
          <p:nvPr/>
        </p:nvSpPr>
        <p:spPr>
          <a:xfrm>
            <a:off x="839416" y="3286125"/>
            <a:ext cx="10009112" cy="3185487"/>
          </a:xfrm>
          <a:prstGeom prst="rect">
            <a:avLst/>
          </a:prstGeom>
          <a:noFill/>
        </p:spPr>
        <p:txBody>
          <a:bodyPr wrap="square" rtlCol="0">
            <a:spAutoFit/>
          </a:bodyPr>
          <a:lstStyle/>
          <a:p>
            <a:pPr algn="just">
              <a:lnSpc>
                <a:spcPct val="150000"/>
              </a:lnSpc>
            </a:pPr>
            <a:r>
              <a:rPr lang="zh-CN" altLang="en-US" b="1" dirty="0">
                <a:latin typeface="黑体" panose="02010609060101010101" pitchFamily="49" charset="-122"/>
                <a:ea typeface="黑体" panose="02010609060101010101" pitchFamily="49" charset="-122"/>
              </a:rPr>
              <a:t>　　</a:t>
            </a:r>
            <a:r>
              <a:rPr lang="zh-CN" altLang="zh-CN" sz="2200" b="1" dirty="0">
                <a:latin typeface="黑体" panose="02010609060101010101" pitchFamily="49" charset="-122"/>
                <a:ea typeface="黑体" panose="02010609060101010101" pitchFamily="49" charset="-122"/>
              </a:rPr>
              <a:t>设计意图：</a:t>
            </a:r>
            <a:r>
              <a:rPr lang="zh-CN" altLang="zh-CN" sz="2200" dirty="0">
                <a:solidFill>
                  <a:srgbClr val="FF0000"/>
                </a:solidFill>
                <a:latin typeface="楷体" pitchFamily="49" charset="-122"/>
                <a:ea typeface="楷体" pitchFamily="49" charset="-122"/>
              </a:rPr>
              <a:t>自读课文是学生运用已有的阅读方法进行的自主阅读，所以学生在初读的基础上自拟学习目标更体现自主性。自拟目标需要对文章的相关内容进行综合概括，所以自拟学习目标也锻炼学生的能力。但是自读课文不是自学课文，自读只是学生学得更自主更开放，但是教师必须有适当的引领、指导，不能让学生放任自流，教师要适时的发挥起主导作用。</a:t>
            </a:r>
          </a:p>
          <a:p>
            <a:endParaRPr lang="zh-CN" altLang="zh-CN" dirty="0"/>
          </a:p>
          <a:p>
            <a:endParaRPr lang="zh-CN" altLang="zh-CN" b="1" dirty="0"/>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87488" y="1556792"/>
            <a:ext cx="9505056" cy="3976088"/>
          </a:xfrm>
          <a:prstGeom prst="rect">
            <a:avLst/>
          </a:prstGeom>
          <a:noFill/>
        </p:spPr>
        <p:txBody>
          <a:bodyPr wrap="square" rtlCol="0">
            <a:spAutoFit/>
          </a:bodyPr>
          <a:lstStyle/>
          <a:p>
            <a:pPr>
              <a:lnSpc>
                <a:spcPct val="150000"/>
              </a:lnSpc>
            </a:pPr>
            <a:r>
              <a:rPr lang="zh-CN" altLang="zh-CN" sz="2800" b="1" dirty="0">
                <a:latin typeface="黑体" panose="02010609060101010101" pitchFamily="49" charset="-122"/>
                <a:ea typeface="黑体" panose="02010609060101010101" pitchFamily="49" charset="-122"/>
              </a:rPr>
              <a:t>任务二：小组自选学习目标，自选学习方法，完成学习任务。</a:t>
            </a:r>
          </a:p>
          <a:p>
            <a:pPr algn="just">
              <a:lnSpc>
                <a:spcPct val="150000"/>
              </a:lnSpc>
            </a:pPr>
            <a:r>
              <a:rPr lang="en-US" altLang="zh-CN" sz="2400" dirty="0"/>
              <a:t>       </a:t>
            </a:r>
          </a:p>
          <a:p>
            <a:pPr algn="just">
              <a:lnSpc>
                <a:spcPct val="150000"/>
              </a:lnSpc>
            </a:pPr>
            <a:r>
              <a:rPr lang="zh-CN" altLang="en-US" sz="2400" dirty="0"/>
              <a:t>　　</a:t>
            </a:r>
            <a:r>
              <a:rPr lang="en-US" altLang="zh-CN" sz="2400" dirty="0"/>
              <a:t> </a:t>
            </a:r>
            <a:r>
              <a:rPr lang="zh-CN" altLang="zh-CN" sz="2400" dirty="0">
                <a:latin typeface="楷体" pitchFamily="49" charset="-122"/>
                <a:ea typeface="楷体" pitchFamily="49" charset="-122"/>
              </a:rPr>
              <a:t>选择</a:t>
            </a:r>
            <a:r>
              <a:rPr lang="en-US" altLang="zh-CN" sz="2400" dirty="0">
                <a:latin typeface="楷体" pitchFamily="49" charset="-122"/>
                <a:ea typeface="楷体" pitchFamily="49" charset="-122"/>
              </a:rPr>
              <a:t>2</a:t>
            </a:r>
            <a:r>
              <a:rPr lang="zh-CN" altLang="zh-CN" sz="2400" dirty="0">
                <a:latin typeface="楷体" pitchFamily="49" charset="-122"/>
                <a:ea typeface="楷体" pitchFamily="49" charset="-122"/>
              </a:rPr>
              <a:t>到</a:t>
            </a:r>
            <a:r>
              <a:rPr lang="en-US" altLang="zh-CN" sz="2400" dirty="0">
                <a:latin typeface="楷体" pitchFamily="49" charset="-122"/>
                <a:ea typeface="楷体" pitchFamily="49" charset="-122"/>
              </a:rPr>
              <a:t>3</a:t>
            </a:r>
            <a:r>
              <a:rPr lang="zh-CN" altLang="zh-CN" sz="2400" dirty="0">
                <a:latin typeface="楷体" pitchFamily="49" charset="-122"/>
                <a:ea typeface="楷体" pitchFamily="49" charset="-122"/>
              </a:rPr>
              <a:t>个有兴趣的、由易到难的目标，自己选择学习方法，再次自主阅读课文，并做好批注。</a:t>
            </a:r>
          </a:p>
          <a:p>
            <a:pPr algn="just">
              <a:lnSpc>
                <a:spcPct val="150000"/>
              </a:lnSpc>
            </a:pPr>
            <a:r>
              <a:rPr lang="en-US" altLang="zh-CN" sz="2400" dirty="0">
                <a:latin typeface="楷体" pitchFamily="49" charset="-122"/>
                <a:ea typeface="楷体" pitchFamily="49" charset="-122"/>
              </a:rPr>
              <a:t>   </a:t>
            </a:r>
            <a:r>
              <a:rPr lang="zh-CN" altLang="zh-CN" sz="2400" dirty="0">
                <a:latin typeface="楷体" pitchFamily="49" charset="-122"/>
                <a:ea typeface="楷体" pitchFamily="49" charset="-122"/>
              </a:rPr>
              <a:t>（小组汇报时用我们组初读之后拟出了……目标，在二次阅读时我们用……方法完成了……目标，三读时我们用……方法完成了……目标。）</a:t>
            </a: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68507365-3AD7-4FF9-A7F9-B90A727717EB}"/>
              </a:ext>
            </a:extLst>
          </p:cNvPr>
          <p:cNvSpPr txBox="1"/>
          <p:nvPr/>
        </p:nvSpPr>
        <p:spPr>
          <a:xfrm>
            <a:off x="7068400" y="3820015"/>
            <a:ext cx="2807728" cy="861774"/>
          </a:xfrm>
          <a:prstGeom prst="rect">
            <a:avLst/>
          </a:prstGeom>
          <a:noFill/>
        </p:spPr>
        <p:txBody>
          <a:bodyPr wrap="square" rtlCol="0">
            <a:spAutoFit/>
          </a:bodyPr>
          <a:lstStyle/>
          <a:p>
            <a:r>
              <a:rPr lang="zh-CN" altLang="en-US" sz="5000" dirty="0">
                <a:latin typeface="黑体" panose="02010609060101010101" pitchFamily="49" charset="-122"/>
                <a:ea typeface="黑体" panose="02010609060101010101" pitchFamily="49" charset="-122"/>
              </a:rPr>
              <a:t>教学过程</a:t>
            </a:r>
            <a:endParaRPr lang="en-US" altLang="zh-CN" sz="5000" dirty="0">
              <a:latin typeface="黑体" panose="02010609060101010101" pitchFamily="49" charset="-122"/>
              <a:ea typeface="黑体" panose="02010609060101010101" pitchFamily="49" charset="-122"/>
            </a:endParaRPr>
          </a:p>
        </p:txBody>
      </p:sp>
      <p:sp>
        <p:nvSpPr>
          <p:cNvPr id="11" name="文本框 10">
            <a:extLst>
              <a:ext uri="{FF2B5EF4-FFF2-40B4-BE49-F238E27FC236}">
                <a16:creationId xmlns:a16="http://schemas.microsoft.com/office/drawing/2014/main" id="{F5123221-D6BF-4392-A45D-E2CF5AA3BECD}"/>
              </a:ext>
            </a:extLst>
          </p:cNvPr>
          <p:cNvSpPr txBox="1"/>
          <p:nvPr/>
        </p:nvSpPr>
        <p:spPr>
          <a:xfrm>
            <a:off x="3183904" y="3816968"/>
            <a:ext cx="2736304" cy="861774"/>
          </a:xfrm>
          <a:prstGeom prst="rect">
            <a:avLst/>
          </a:prstGeom>
          <a:noFill/>
        </p:spPr>
        <p:txBody>
          <a:bodyPr wrap="square" rtlCol="0">
            <a:spAutoFit/>
          </a:bodyPr>
          <a:lstStyle/>
          <a:p>
            <a:r>
              <a:rPr lang="zh-CN" altLang="en-US" sz="5000" dirty="0">
                <a:latin typeface="黑体" panose="02010609060101010101" pitchFamily="49" charset="-122"/>
                <a:ea typeface="黑体" panose="02010609060101010101" pitchFamily="49" charset="-122"/>
              </a:rPr>
              <a:t>教学目标</a:t>
            </a:r>
            <a:endParaRPr lang="en-US" altLang="zh-CN" sz="5000" dirty="0">
              <a:latin typeface="黑体" panose="02010609060101010101" pitchFamily="49" charset="-122"/>
              <a:ea typeface="黑体" panose="02010609060101010101" pitchFamily="49" charset="-122"/>
            </a:endParaRPr>
          </a:p>
        </p:txBody>
      </p:sp>
      <p:sp>
        <p:nvSpPr>
          <p:cNvPr id="12" name="文本框 11">
            <a:extLst>
              <a:ext uri="{FF2B5EF4-FFF2-40B4-BE49-F238E27FC236}">
                <a16:creationId xmlns:a16="http://schemas.microsoft.com/office/drawing/2014/main" id="{2FA38019-CE8C-4091-9AA4-8C962458E8E7}"/>
              </a:ext>
            </a:extLst>
          </p:cNvPr>
          <p:cNvSpPr txBox="1"/>
          <p:nvPr/>
        </p:nvSpPr>
        <p:spPr>
          <a:xfrm>
            <a:off x="7320136" y="2252442"/>
            <a:ext cx="2304256" cy="861774"/>
          </a:xfrm>
          <a:prstGeom prst="rect">
            <a:avLst/>
          </a:prstGeom>
          <a:noFill/>
        </p:spPr>
        <p:txBody>
          <a:bodyPr wrap="square" rtlCol="0">
            <a:spAutoFit/>
          </a:bodyPr>
          <a:lstStyle/>
          <a:p>
            <a:r>
              <a:rPr lang="zh-CN" altLang="en-US" sz="5000" dirty="0">
                <a:latin typeface="黑体" panose="02010609060101010101" pitchFamily="49" charset="-122"/>
                <a:ea typeface="黑体" panose="02010609060101010101" pitchFamily="49" charset="-122"/>
              </a:rPr>
              <a:t>学情</a:t>
            </a:r>
            <a:endParaRPr lang="en-US" altLang="zh-CN" sz="5000" dirty="0">
              <a:latin typeface="黑体" panose="02010609060101010101" pitchFamily="49" charset="-122"/>
              <a:ea typeface="黑体" panose="02010609060101010101" pitchFamily="49" charset="-122"/>
            </a:endParaRPr>
          </a:p>
        </p:txBody>
      </p:sp>
      <p:sp>
        <p:nvSpPr>
          <p:cNvPr id="13" name="文本框 12">
            <a:extLst>
              <a:ext uri="{FF2B5EF4-FFF2-40B4-BE49-F238E27FC236}">
                <a16:creationId xmlns:a16="http://schemas.microsoft.com/office/drawing/2014/main" id="{DBAA798E-7797-41CE-8FE4-48A72A1985D9}"/>
              </a:ext>
            </a:extLst>
          </p:cNvPr>
          <p:cNvSpPr txBox="1"/>
          <p:nvPr/>
        </p:nvSpPr>
        <p:spPr>
          <a:xfrm>
            <a:off x="3615952" y="2252442"/>
            <a:ext cx="2304256" cy="861774"/>
          </a:xfrm>
          <a:prstGeom prst="rect">
            <a:avLst/>
          </a:prstGeom>
          <a:noFill/>
        </p:spPr>
        <p:txBody>
          <a:bodyPr wrap="square" rtlCol="0">
            <a:spAutoFit/>
          </a:bodyPr>
          <a:lstStyle/>
          <a:p>
            <a:r>
              <a:rPr lang="zh-CN" altLang="en-US" sz="5000" dirty="0">
                <a:latin typeface="黑体" panose="02010609060101010101" pitchFamily="49" charset="-122"/>
                <a:ea typeface="黑体" panose="02010609060101010101" pitchFamily="49" charset="-122"/>
              </a:rPr>
              <a:t>教材</a:t>
            </a:r>
          </a:p>
        </p:txBody>
      </p:sp>
    </p:spTree>
    <p:extLst>
      <p:ext uri="{BB962C8B-B14F-4D97-AF65-F5344CB8AC3E}">
        <p14:creationId xmlns:p14="http://schemas.microsoft.com/office/powerpoint/2010/main" val="1521821462"/>
      </p:ext>
    </p:extLst>
  </p:cSld>
  <p:clrMapOvr>
    <a:masterClrMapping/>
  </p:clrMapOvr>
  <p:transition spd="slow">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63048" y="1023261"/>
            <a:ext cx="5357850" cy="584775"/>
          </a:xfrm>
          <a:prstGeom prst="rect">
            <a:avLst/>
          </a:prstGeom>
          <a:noFill/>
        </p:spPr>
        <p:txBody>
          <a:bodyPr wrap="square" rtlCol="0">
            <a:spAutoFit/>
          </a:bodyPr>
          <a:lstStyle/>
          <a:p>
            <a:r>
              <a:rPr lang="zh-CN" altLang="en-US" sz="3200" b="1" dirty="0">
                <a:latin typeface="黑体" panose="02010609060101010101" pitchFamily="49" charset="-122"/>
                <a:ea typeface="黑体" panose="02010609060101010101" pitchFamily="49" charset="-122"/>
              </a:rPr>
              <a:t>组</a:t>
            </a:r>
            <a:r>
              <a:rPr lang="en-US" altLang="zh-CN" sz="3200" b="1" dirty="0">
                <a:latin typeface="黑体" panose="02010609060101010101" pitchFamily="49" charset="-122"/>
                <a:ea typeface="黑体" panose="02010609060101010101" pitchFamily="49" charset="-122"/>
              </a:rPr>
              <a:t>1</a:t>
            </a:r>
            <a:r>
              <a:rPr lang="zh-CN" altLang="en-US" sz="3200" b="1" dirty="0">
                <a:latin typeface="黑体" panose="02010609060101010101" pitchFamily="49" charset="-122"/>
                <a:ea typeface="黑体" panose="02010609060101010101" pitchFamily="49" charset="-122"/>
              </a:rPr>
              <a:t>拟定两个学习目标：</a:t>
            </a:r>
          </a:p>
        </p:txBody>
      </p:sp>
      <p:sp>
        <p:nvSpPr>
          <p:cNvPr id="5" name="TextBox 4"/>
          <p:cNvSpPr txBox="1"/>
          <p:nvPr/>
        </p:nvSpPr>
        <p:spPr>
          <a:xfrm>
            <a:off x="3134552" y="1880517"/>
            <a:ext cx="4617632" cy="1113766"/>
          </a:xfrm>
          <a:prstGeom prst="rect">
            <a:avLst/>
          </a:prstGeom>
          <a:noFill/>
        </p:spPr>
        <p:txBody>
          <a:bodyPr wrap="square" rtlCol="0">
            <a:spAutoFit/>
          </a:bodyPr>
          <a:lstStyle/>
          <a:p>
            <a:pPr>
              <a:lnSpc>
                <a:spcPct val="150000"/>
              </a:lnSpc>
            </a:pPr>
            <a:r>
              <a:rPr lang="zh-CN" altLang="en-US" sz="2400" dirty="0">
                <a:latin typeface="楷体" pitchFamily="49" charset="-122"/>
                <a:ea typeface="楷体" pitchFamily="49" charset="-122"/>
              </a:rPr>
              <a:t>目标一</a:t>
            </a:r>
            <a:r>
              <a:rPr lang="en-US" altLang="zh-CN" sz="2400" dirty="0">
                <a:latin typeface="楷体" pitchFamily="49" charset="-122"/>
                <a:ea typeface="楷体" pitchFamily="49" charset="-122"/>
              </a:rPr>
              <a:t>:</a:t>
            </a:r>
            <a:r>
              <a:rPr lang="zh-CN" altLang="en-US" sz="2400" dirty="0">
                <a:latin typeface="楷体" pitchFamily="49" charset="-122"/>
                <a:ea typeface="楷体" pitchFamily="49" charset="-122"/>
              </a:rPr>
              <a:t>理清文章的故事情节。</a:t>
            </a:r>
            <a:endParaRPr lang="en-US" altLang="zh-CN" sz="2400" dirty="0">
              <a:latin typeface="楷体" pitchFamily="49" charset="-122"/>
              <a:ea typeface="楷体" pitchFamily="49" charset="-122"/>
            </a:endParaRPr>
          </a:p>
          <a:p>
            <a:pPr>
              <a:lnSpc>
                <a:spcPct val="150000"/>
              </a:lnSpc>
            </a:pPr>
            <a:r>
              <a:rPr lang="zh-CN" altLang="en-US" sz="2400" dirty="0">
                <a:latin typeface="楷体" pitchFamily="49" charset="-122"/>
                <a:ea typeface="楷体" pitchFamily="49" charset="-122"/>
              </a:rPr>
              <a:t>目标二：题目“台阶”的作用。</a:t>
            </a:r>
            <a:endParaRPr lang="zh-CN" altLang="zh-CN" sz="2400" dirty="0">
              <a:latin typeface="楷体" pitchFamily="49" charset="-122"/>
              <a:ea typeface="楷体" pitchFamily="49" charset="-122"/>
            </a:endParaRPr>
          </a:p>
        </p:txBody>
      </p:sp>
      <p:sp>
        <p:nvSpPr>
          <p:cNvPr id="7" name="TextBox 6"/>
          <p:cNvSpPr txBox="1"/>
          <p:nvPr/>
        </p:nvSpPr>
        <p:spPr>
          <a:xfrm>
            <a:off x="2563048" y="3983449"/>
            <a:ext cx="5357850" cy="584775"/>
          </a:xfrm>
          <a:prstGeom prst="rect">
            <a:avLst/>
          </a:prstGeom>
          <a:noFill/>
        </p:spPr>
        <p:txBody>
          <a:bodyPr wrap="square" rtlCol="0">
            <a:spAutoFit/>
          </a:bodyPr>
          <a:lstStyle/>
          <a:p>
            <a:r>
              <a:rPr lang="zh-CN" altLang="en-US" sz="3200" b="1" dirty="0">
                <a:latin typeface="黑体" panose="02010609060101010101" pitchFamily="49" charset="-122"/>
                <a:ea typeface="黑体" panose="02010609060101010101" pitchFamily="49" charset="-122"/>
              </a:rPr>
              <a:t>组</a:t>
            </a:r>
            <a:r>
              <a:rPr lang="en-US" altLang="zh-CN" sz="3200" b="1" dirty="0">
                <a:latin typeface="黑体" panose="02010609060101010101" pitchFamily="49" charset="-122"/>
                <a:ea typeface="黑体" panose="02010609060101010101" pitchFamily="49" charset="-122"/>
              </a:rPr>
              <a:t>2</a:t>
            </a:r>
            <a:r>
              <a:rPr lang="zh-CN" altLang="en-US" sz="3200" b="1" dirty="0">
                <a:latin typeface="黑体" panose="02010609060101010101" pitchFamily="49" charset="-122"/>
                <a:ea typeface="黑体" panose="02010609060101010101" pitchFamily="49" charset="-122"/>
              </a:rPr>
              <a:t>拟定两个学习目标：</a:t>
            </a:r>
          </a:p>
        </p:txBody>
      </p:sp>
      <p:sp>
        <p:nvSpPr>
          <p:cNvPr id="8" name="TextBox 7"/>
          <p:cNvSpPr txBox="1"/>
          <p:nvPr/>
        </p:nvSpPr>
        <p:spPr>
          <a:xfrm>
            <a:off x="3134552" y="5013176"/>
            <a:ext cx="5143536" cy="1113766"/>
          </a:xfrm>
          <a:prstGeom prst="rect">
            <a:avLst/>
          </a:prstGeom>
          <a:noFill/>
        </p:spPr>
        <p:txBody>
          <a:bodyPr wrap="square" rtlCol="0">
            <a:spAutoFit/>
          </a:bodyPr>
          <a:lstStyle/>
          <a:p>
            <a:pPr>
              <a:lnSpc>
                <a:spcPct val="150000"/>
              </a:lnSpc>
            </a:pPr>
            <a:r>
              <a:rPr lang="zh-CN" altLang="en-US" sz="2400" dirty="0">
                <a:latin typeface="楷体" pitchFamily="49" charset="-122"/>
                <a:ea typeface="楷体" pitchFamily="49" charset="-122"/>
              </a:rPr>
              <a:t>目标一</a:t>
            </a:r>
            <a:r>
              <a:rPr lang="en-US" altLang="zh-CN" sz="2400" dirty="0">
                <a:latin typeface="楷体" pitchFamily="49" charset="-122"/>
                <a:ea typeface="楷体" pitchFamily="49" charset="-122"/>
              </a:rPr>
              <a:t>:</a:t>
            </a:r>
            <a:r>
              <a:rPr lang="zh-CN" altLang="en-US" sz="2400" dirty="0">
                <a:latin typeface="楷体" pitchFamily="49" charset="-122"/>
                <a:ea typeface="楷体" pitchFamily="49" charset="-122"/>
              </a:rPr>
              <a:t>分析父亲砌新台阶的理由。</a:t>
            </a:r>
            <a:endParaRPr lang="en-US" altLang="zh-CN" sz="2400" dirty="0">
              <a:latin typeface="楷体" pitchFamily="49" charset="-122"/>
              <a:ea typeface="楷体" pitchFamily="49" charset="-122"/>
            </a:endParaRPr>
          </a:p>
          <a:p>
            <a:pPr>
              <a:lnSpc>
                <a:spcPct val="150000"/>
              </a:lnSpc>
            </a:pPr>
            <a:r>
              <a:rPr lang="zh-CN" altLang="en-US" sz="2400" dirty="0">
                <a:latin typeface="楷体" pitchFamily="49" charset="-122"/>
                <a:ea typeface="楷体" pitchFamily="49" charset="-122"/>
              </a:rPr>
              <a:t>目标二：理解文章开头和结尾的作用。</a:t>
            </a:r>
            <a:endParaRPr lang="zh-CN" altLang="zh-CN" sz="2400" dirty="0">
              <a:latin typeface="楷体" pitchFamily="49" charset="-122"/>
              <a:ea typeface="楷体" pitchFamily="49" charset="-122"/>
            </a:endParaRP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71664" y="1497698"/>
            <a:ext cx="5357850" cy="584775"/>
          </a:xfrm>
          <a:prstGeom prst="rect">
            <a:avLst/>
          </a:prstGeom>
          <a:noFill/>
        </p:spPr>
        <p:txBody>
          <a:bodyPr wrap="square" rtlCol="0">
            <a:spAutoFit/>
          </a:bodyPr>
          <a:lstStyle/>
          <a:p>
            <a:r>
              <a:rPr lang="zh-CN" altLang="en-US" sz="3200" b="1" dirty="0">
                <a:latin typeface="黑体" panose="02010609060101010101" pitchFamily="49" charset="-122"/>
                <a:ea typeface="黑体" panose="02010609060101010101" pitchFamily="49" charset="-122"/>
              </a:rPr>
              <a:t>组</a:t>
            </a:r>
            <a:r>
              <a:rPr lang="en-US" altLang="zh-CN" sz="3200" b="1" dirty="0">
                <a:latin typeface="黑体" panose="02010609060101010101" pitchFamily="49" charset="-122"/>
                <a:ea typeface="黑体" panose="02010609060101010101" pitchFamily="49" charset="-122"/>
              </a:rPr>
              <a:t>3</a:t>
            </a:r>
            <a:r>
              <a:rPr lang="zh-CN" altLang="en-US" sz="3200" b="1" dirty="0">
                <a:latin typeface="黑体" panose="02010609060101010101" pitchFamily="49" charset="-122"/>
                <a:ea typeface="黑体" panose="02010609060101010101" pitchFamily="49" charset="-122"/>
              </a:rPr>
              <a:t>拟定一个学习目标：</a:t>
            </a:r>
          </a:p>
        </p:txBody>
      </p:sp>
      <p:sp>
        <p:nvSpPr>
          <p:cNvPr id="5" name="TextBox 4"/>
          <p:cNvSpPr txBox="1"/>
          <p:nvPr/>
        </p:nvSpPr>
        <p:spPr>
          <a:xfrm>
            <a:off x="3643168" y="2212079"/>
            <a:ext cx="4929222" cy="598690"/>
          </a:xfrm>
          <a:prstGeom prst="rect">
            <a:avLst/>
          </a:prstGeom>
          <a:noFill/>
        </p:spPr>
        <p:txBody>
          <a:bodyPr wrap="square" rtlCol="0">
            <a:spAutoFit/>
          </a:bodyPr>
          <a:lstStyle/>
          <a:p>
            <a:pPr>
              <a:lnSpc>
                <a:spcPct val="150000"/>
              </a:lnSpc>
            </a:pPr>
            <a:r>
              <a:rPr lang="zh-CN" altLang="en-US" sz="2600" dirty="0">
                <a:latin typeface="楷体" pitchFamily="49" charset="-122"/>
                <a:ea typeface="楷体" pitchFamily="49" charset="-122"/>
              </a:rPr>
              <a:t>结合课文描写分析人物性格特点。</a:t>
            </a:r>
            <a:endParaRPr lang="zh-CN" altLang="zh-CN" sz="2600" dirty="0">
              <a:latin typeface="楷体" pitchFamily="49" charset="-122"/>
              <a:ea typeface="楷体" pitchFamily="49" charset="-122"/>
            </a:endParaRPr>
          </a:p>
        </p:txBody>
      </p:sp>
      <p:sp>
        <p:nvSpPr>
          <p:cNvPr id="7" name="TextBox 6"/>
          <p:cNvSpPr txBox="1"/>
          <p:nvPr/>
        </p:nvSpPr>
        <p:spPr>
          <a:xfrm>
            <a:off x="3071664" y="3717032"/>
            <a:ext cx="5357850" cy="584775"/>
          </a:xfrm>
          <a:prstGeom prst="rect">
            <a:avLst/>
          </a:prstGeom>
          <a:noFill/>
        </p:spPr>
        <p:txBody>
          <a:bodyPr wrap="square" rtlCol="0">
            <a:spAutoFit/>
          </a:bodyPr>
          <a:lstStyle/>
          <a:p>
            <a:r>
              <a:rPr lang="zh-CN" altLang="en-US" sz="3200" b="1" dirty="0">
                <a:latin typeface="黑体" panose="02010609060101010101" pitchFamily="49" charset="-122"/>
                <a:ea typeface="黑体" panose="02010609060101010101" pitchFamily="49" charset="-122"/>
              </a:rPr>
              <a:t>组</a:t>
            </a:r>
            <a:r>
              <a:rPr lang="en-US" altLang="zh-CN" sz="3200" b="1" dirty="0">
                <a:latin typeface="黑体" panose="02010609060101010101" pitchFamily="49" charset="-122"/>
                <a:ea typeface="黑体" panose="02010609060101010101" pitchFamily="49" charset="-122"/>
              </a:rPr>
              <a:t>4</a:t>
            </a:r>
            <a:r>
              <a:rPr lang="zh-CN" altLang="en-US" sz="3200" b="1" dirty="0">
                <a:latin typeface="黑体" panose="02010609060101010101" pitchFamily="49" charset="-122"/>
                <a:ea typeface="黑体" panose="02010609060101010101" pitchFamily="49" charset="-122"/>
              </a:rPr>
              <a:t>拟定两个学习目标：</a:t>
            </a:r>
          </a:p>
        </p:txBody>
      </p:sp>
      <p:sp>
        <p:nvSpPr>
          <p:cNvPr id="8" name="TextBox 7"/>
          <p:cNvSpPr txBox="1"/>
          <p:nvPr/>
        </p:nvSpPr>
        <p:spPr>
          <a:xfrm>
            <a:off x="3571730" y="4717164"/>
            <a:ext cx="6772742" cy="1198854"/>
          </a:xfrm>
          <a:prstGeom prst="rect">
            <a:avLst/>
          </a:prstGeom>
          <a:noFill/>
        </p:spPr>
        <p:txBody>
          <a:bodyPr wrap="square" rtlCol="0">
            <a:spAutoFit/>
          </a:bodyPr>
          <a:lstStyle/>
          <a:p>
            <a:pPr>
              <a:lnSpc>
                <a:spcPct val="150000"/>
              </a:lnSpc>
            </a:pPr>
            <a:r>
              <a:rPr lang="zh-CN" altLang="en-US" sz="2600" dirty="0">
                <a:latin typeface="楷体" pitchFamily="49" charset="-122"/>
                <a:ea typeface="楷体" pitchFamily="49" charset="-122"/>
              </a:rPr>
              <a:t>目标一</a:t>
            </a:r>
            <a:r>
              <a:rPr lang="en-US" altLang="zh-CN" sz="2600" dirty="0">
                <a:latin typeface="楷体" pitchFamily="49" charset="-122"/>
                <a:ea typeface="楷体" pitchFamily="49" charset="-122"/>
              </a:rPr>
              <a:t>:</a:t>
            </a:r>
            <a:r>
              <a:rPr lang="zh-CN" altLang="en-US" sz="2600" dirty="0">
                <a:latin typeface="楷体" pitchFamily="49" charset="-122"/>
                <a:ea typeface="楷体" pitchFamily="49" charset="-122"/>
              </a:rPr>
              <a:t>分析文章的详略安排并揣摩其作用。</a:t>
            </a:r>
            <a:endParaRPr lang="en-US" altLang="zh-CN" sz="2600" dirty="0">
              <a:latin typeface="楷体" pitchFamily="49" charset="-122"/>
              <a:ea typeface="楷体" pitchFamily="49" charset="-122"/>
            </a:endParaRPr>
          </a:p>
          <a:p>
            <a:pPr>
              <a:lnSpc>
                <a:spcPct val="150000"/>
              </a:lnSpc>
            </a:pPr>
            <a:r>
              <a:rPr lang="zh-CN" altLang="en-US" sz="2600" dirty="0">
                <a:latin typeface="楷体" pitchFamily="49" charset="-122"/>
                <a:ea typeface="楷体" pitchFamily="49" charset="-122"/>
              </a:rPr>
              <a:t>目标二：找出文中的修辞手法并分析其作用。</a:t>
            </a:r>
            <a:endParaRPr lang="zh-CN" altLang="zh-CN" sz="2600" dirty="0">
              <a:latin typeface="楷体" pitchFamily="49" charset="-122"/>
              <a:ea typeface="楷体" pitchFamily="49" charset="-122"/>
            </a:endParaRP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09682" y="142853"/>
            <a:ext cx="9758318" cy="2390078"/>
          </a:xfrm>
          <a:prstGeom prst="rect">
            <a:avLst/>
          </a:prstGeom>
          <a:noFill/>
        </p:spPr>
        <p:txBody>
          <a:bodyPr wrap="square" rtlCol="0">
            <a:spAutoFit/>
          </a:bodyPr>
          <a:lstStyle/>
          <a:p>
            <a:r>
              <a:rPr lang="zh-CN" altLang="zh-CN" sz="2800" b="1" dirty="0">
                <a:latin typeface="黑体" panose="02010609060101010101" pitchFamily="49" charset="-122"/>
                <a:ea typeface="黑体" panose="02010609060101010101" pitchFamily="49" charset="-122"/>
              </a:rPr>
              <a:t>任务二：小组自选学习目标，自选学习方法，完成学习任务。</a:t>
            </a:r>
          </a:p>
          <a:p>
            <a:pPr>
              <a:lnSpc>
                <a:spcPct val="150000"/>
              </a:lnSpc>
            </a:pPr>
            <a:r>
              <a:rPr lang="en-US" altLang="zh-CN" sz="2400" dirty="0"/>
              <a:t>        </a:t>
            </a:r>
            <a:r>
              <a:rPr lang="zh-CN" altLang="zh-CN" sz="2000" dirty="0">
                <a:latin typeface="楷体" pitchFamily="49" charset="-122"/>
                <a:ea typeface="楷体" pitchFamily="49" charset="-122"/>
              </a:rPr>
              <a:t>选择</a:t>
            </a:r>
            <a:r>
              <a:rPr lang="en-US" altLang="zh-CN" sz="2000" dirty="0">
                <a:latin typeface="楷体" pitchFamily="49" charset="-122"/>
                <a:ea typeface="楷体" pitchFamily="49" charset="-122"/>
              </a:rPr>
              <a:t>2</a:t>
            </a:r>
            <a:r>
              <a:rPr lang="zh-CN" altLang="zh-CN" sz="2000" dirty="0">
                <a:latin typeface="楷体" pitchFamily="49" charset="-122"/>
                <a:ea typeface="楷体" pitchFamily="49" charset="-122"/>
              </a:rPr>
              <a:t>到</a:t>
            </a:r>
            <a:r>
              <a:rPr lang="en-US" altLang="zh-CN" sz="2000" dirty="0">
                <a:latin typeface="楷体" pitchFamily="49" charset="-122"/>
                <a:ea typeface="楷体" pitchFamily="49" charset="-122"/>
              </a:rPr>
              <a:t>3</a:t>
            </a:r>
            <a:r>
              <a:rPr lang="zh-CN" altLang="zh-CN" sz="2000" dirty="0">
                <a:latin typeface="楷体" pitchFamily="49" charset="-122"/>
                <a:ea typeface="楷体" pitchFamily="49" charset="-122"/>
              </a:rPr>
              <a:t>个有兴趣的、由易到难的目标，自己选择学习方法，再次自主阅读课文，并做好批注。</a:t>
            </a:r>
          </a:p>
          <a:p>
            <a:pPr>
              <a:lnSpc>
                <a:spcPct val="150000"/>
              </a:lnSpc>
            </a:pPr>
            <a:r>
              <a:rPr lang="en-US" altLang="zh-CN" sz="2000" dirty="0">
                <a:latin typeface="楷体" pitchFamily="49" charset="-122"/>
                <a:ea typeface="楷体" pitchFamily="49" charset="-122"/>
              </a:rPr>
              <a:t>   </a:t>
            </a:r>
            <a:r>
              <a:rPr lang="zh-CN" altLang="zh-CN" sz="2000" dirty="0">
                <a:latin typeface="楷体" pitchFamily="49" charset="-122"/>
                <a:ea typeface="楷体" pitchFamily="49" charset="-122"/>
              </a:rPr>
              <a:t>（小组汇报时用我们组初读之后拟出了……目标，在二次阅读时我们用……方法完成了……目标，三读时我们用……方法完成了……目标。）</a:t>
            </a:r>
          </a:p>
        </p:txBody>
      </p:sp>
      <p:sp>
        <p:nvSpPr>
          <p:cNvPr id="6" name="TextBox 5"/>
          <p:cNvSpPr txBox="1"/>
          <p:nvPr/>
        </p:nvSpPr>
        <p:spPr>
          <a:xfrm>
            <a:off x="1055440" y="2924944"/>
            <a:ext cx="9758318" cy="4062651"/>
          </a:xfrm>
          <a:prstGeom prst="rect">
            <a:avLst/>
          </a:prstGeom>
          <a:noFill/>
        </p:spPr>
        <p:txBody>
          <a:bodyPr wrap="square" rtlCol="0">
            <a:spAutoFit/>
          </a:bodyPr>
          <a:lstStyle/>
          <a:p>
            <a:pPr>
              <a:lnSpc>
                <a:spcPct val="150000"/>
              </a:lnSpc>
            </a:pPr>
            <a:r>
              <a:rPr lang="zh-CN" altLang="en-US" b="1" dirty="0">
                <a:latin typeface="黑体" panose="02010609060101010101" pitchFamily="49" charset="-122"/>
                <a:ea typeface="黑体" panose="02010609060101010101" pitchFamily="49" charset="-122"/>
              </a:rPr>
              <a:t>　　</a:t>
            </a:r>
            <a:r>
              <a:rPr lang="zh-CN" altLang="zh-CN" b="1" dirty="0">
                <a:latin typeface="黑体" panose="02010609060101010101" pitchFamily="49" charset="-122"/>
                <a:ea typeface="黑体" panose="02010609060101010101" pitchFamily="49" charset="-122"/>
              </a:rPr>
              <a:t>设计意图</a:t>
            </a:r>
            <a:r>
              <a:rPr lang="zh-CN" altLang="zh-CN" b="1" dirty="0"/>
              <a:t>：</a:t>
            </a:r>
            <a:r>
              <a:rPr lang="zh-CN" altLang="zh-CN" sz="2000" dirty="0">
                <a:solidFill>
                  <a:srgbClr val="FF0000"/>
                </a:solidFill>
                <a:latin typeface="楷体" pitchFamily="49" charset="-122"/>
                <a:ea typeface="楷体" pitchFamily="49" charset="-122"/>
              </a:rPr>
              <a:t>本单元注重熟读精思，学生自拟学习目标初读。让小组同学选择</a:t>
            </a:r>
            <a:r>
              <a:rPr lang="en-US" altLang="zh-CN" sz="2000" dirty="0">
                <a:solidFill>
                  <a:srgbClr val="FF0000"/>
                </a:solidFill>
                <a:latin typeface="楷体" pitchFamily="49" charset="-122"/>
                <a:ea typeface="楷体" pitchFamily="49" charset="-122"/>
              </a:rPr>
              <a:t>2</a:t>
            </a:r>
            <a:r>
              <a:rPr lang="zh-CN" altLang="zh-CN" sz="2000" dirty="0">
                <a:solidFill>
                  <a:srgbClr val="FF0000"/>
                </a:solidFill>
                <a:latin typeface="楷体" pitchFamily="49" charset="-122"/>
                <a:ea typeface="楷体" pitchFamily="49" charset="-122"/>
              </a:rPr>
              <a:t>到</a:t>
            </a:r>
            <a:r>
              <a:rPr lang="en-US" altLang="zh-CN" sz="2000" dirty="0">
                <a:solidFill>
                  <a:srgbClr val="FF0000"/>
                </a:solidFill>
                <a:latin typeface="楷体" pitchFamily="49" charset="-122"/>
                <a:ea typeface="楷体" pitchFamily="49" charset="-122"/>
              </a:rPr>
              <a:t>3</a:t>
            </a:r>
            <a:r>
              <a:rPr lang="zh-CN" altLang="zh-CN" sz="2000" dirty="0">
                <a:solidFill>
                  <a:srgbClr val="FF0000"/>
                </a:solidFill>
                <a:latin typeface="楷体" pitchFamily="49" charset="-122"/>
                <a:ea typeface="楷体" pitchFamily="49" charset="-122"/>
              </a:rPr>
              <a:t>个由易到难的学习目标是希望学生对学习目标从内容到手法再到主旨有个思考，同时这样的一个学习过程也需要对课文一遍又一遍的深入思考，这正是本单元学生要学习的熟读精思法。在学生个人自读课文自拟目标的基础上采用小组合作学习的自读法可以互相启发，更好地深入文本，达到熟读精思的目的。学生设定自己的学习目标时，教师要尊重学生的个体阅读，这篇文章中的环境描写还是比较明显的，环境又是小说的三要素之一，但学生没有提到环境描写，那么在这篇文章中教师也就不强制要学生去学习环境描写。自读课文就是要以学生的自主阅读为主体。</a:t>
            </a:r>
          </a:p>
          <a:p>
            <a:endParaRPr lang="zh-CN" altLang="zh-CN" b="1" dirty="0"/>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351584" y="1916832"/>
            <a:ext cx="8786874" cy="2060629"/>
          </a:xfrm>
          <a:prstGeom prst="rect">
            <a:avLst/>
          </a:prstGeom>
          <a:noFill/>
        </p:spPr>
        <p:txBody>
          <a:bodyPr wrap="square" rtlCol="0">
            <a:spAutoFit/>
          </a:bodyPr>
          <a:lstStyle/>
          <a:p>
            <a:r>
              <a:rPr lang="zh-CN" altLang="zh-CN" sz="2800" b="1" dirty="0">
                <a:latin typeface="黑体" panose="02010609060101010101" pitchFamily="49" charset="-122"/>
                <a:ea typeface="黑体" panose="02010609060101010101" pitchFamily="49" charset="-122"/>
              </a:rPr>
              <a:t>任务</a:t>
            </a:r>
            <a:r>
              <a:rPr lang="zh-CN" altLang="en-US" sz="2800" b="1" dirty="0">
                <a:latin typeface="黑体" panose="02010609060101010101" pitchFamily="49" charset="-122"/>
                <a:ea typeface="黑体" panose="02010609060101010101" pitchFamily="49" charset="-122"/>
              </a:rPr>
              <a:t>三</a:t>
            </a:r>
            <a:r>
              <a:rPr lang="zh-CN" altLang="zh-CN" sz="2800" b="1" dirty="0">
                <a:latin typeface="黑体" panose="02010609060101010101" pitchFamily="49" charset="-122"/>
                <a:ea typeface="黑体" panose="02010609060101010101" pitchFamily="49" charset="-122"/>
              </a:rPr>
              <a:t>：小组展示</a:t>
            </a:r>
            <a:endParaRPr lang="en-US" altLang="zh-CN" sz="2800" b="1" dirty="0">
              <a:latin typeface="黑体" panose="02010609060101010101" pitchFamily="49" charset="-122"/>
              <a:ea typeface="黑体" panose="02010609060101010101" pitchFamily="49" charset="-122"/>
            </a:endParaRPr>
          </a:p>
          <a:p>
            <a:endParaRPr lang="zh-CN" altLang="zh-CN" sz="2800" b="1" dirty="0">
              <a:latin typeface="黑体" panose="02010609060101010101" pitchFamily="49" charset="-122"/>
              <a:ea typeface="黑体" panose="02010609060101010101" pitchFamily="49" charset="-122"/>
            </a:endParaRPr>
          </a:p>
          <a:p>
            <a:pPr>
              <a:lnSpc>
                <a:spcPct val="150000"/>
              </a:lnSpc>
            </a:pPr>
            <a:r>
              <a:rPr lang="en-US" altLang="zh-CN" sz="2600" dirty="0"/>
              <a:t>        </a:t>
            </a:r>
            <a:r>
              <a:rPr lang="zh-CN" altLang="zh-CN" sz="2600" dirty="0">
                <a:latin typeface="楷体" pitchFamily="49" charset="-122"/>
                <a:ea typeface="楷体" pitchFamily="49" charset="-122"/>
              </a:rPr>
              <a:t>每组发言</a:t>
            </a:r>
            <a:r>
              <a:rPr lang="en-US" altLang="zh-CN" sz="2600" dirty="0">
                <a:latin typeface="楷体" pitchFamily="49" charset="-122"/>
                <a:ea typeface="楷体" pitchFamily="49" charset="-122"/>
              </a:rPr>
              <a:t>3</a:t>
            </a:r>
            <a:r>
              <a:rPr lang="zh-CN" altLang="zh-CN" sz="2600" dirty="0">
                <a:latin typeface="楷体" pitchFamily="49" charset="-122"/>
                <a:ea typeface="楷体" pitchFamily="49" charset="-122"/>
              </a:rPr>
              <a:t>分钟左右，一人发言一人板书关键词；</a:t>
            </a:r>
          </a:p>
          <a:p>
            <a:pPr>
              <a:lnSpc>
                <a:spcPct val="150000"/>
              </a:lnSpc>
            </a:pPr>
            <a:r>
              <a:rPr lang="zh-CN" altLang="en-US" sz="2600" dirty="0">
                <a:latin typeface="楷体" pitchFamily="49" charset="-122"/>
                <a:ea typeface="楷体" pitchFamily="49" charset="-122"/>
              </a:rPr>
              <a:t>　　</a:t>
            </a:r>
            <a:r>
              <a:rPr lang="zh-CN" altLang="zh-CN" sz="2600" dirty="0">
                <a:latin typeface="楷体" pitchFamily="49" charset="-122"/>
                <a:ea typeface="楷体" pitchFamily="49" charset="-122"/>
              </a:rPr>
              <a:t>其余同学中书本中做好记录。</a:t>
            </a: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83432" y="629419"/>
            <a:ext cx="10297144" cy="5599161"/>
          </a:xfrm>
          <a:prstGeom prst="rect">
            <a:avLst/>
          </a:prstGeom>
          <a:noFill/>
        </p:spPr>
        <p:txBody>
          <a:bodyPr wrap="square" rtlCol="0">
            <a:spAutoFit/>
          </a:bodyPr>
          <a:lstStyle/>
          <a:p>
            <a:pPr algn="just">
              <a:lnSpc>
                <a:spcPct val="150000"/>
              </a:lnSpc>
            </a:pPr>
            <a:r>
              <a:rPr lang="en-US" altLang="zh-CN" sz="2200" dirty="0">
                <a:latin typeface="楷体" pitchFamily="49" charset="-122"/>
                <a:ea typeface="楷体" pitchFamily="49" charset="-122"/>
              </a:rPr>
              <a:t>    </a:t>
            </a:r>
            <a:r>
              <a:rPr lang="zh-CN" altLang="zh-CN" sz="2200" dirty="0">
                <a:latin typeface="楷体" pitchFamily="49" charset="-122"/>
                <a:ea typeface="楷体" pitchFamily="49" charset="-122"/>
              </a:rPr>
              <a:t>组</a:t>
            </a:r>
            <a:r>
              <a:rPr lang="en-US" altLang="zh-CN" sz="2200" dirty="0">
                <a:latin typeface="楷体" pitchFamily="49" charset="-122"/>
                <a:ea typeface="楷体" pitchFamily="49" charset="-122"/>
              </a:rPr>
              <a:t>1</a:t>
            </a:r>
            <a:r>
              <a:rPr lang="zh-CN" altLang="zh-CN" sz="2200" dirty="0">
                <a:latin typeface="楷体" pitchFamily="49" charset="-122"/>
                <a:ea typeface="楷体" pitchFamily="49" charset="-122"/>
              </a:rPr>
              <a:t>：我们组</a:t>
            </a:r>
            <a:r>
              <a:rPr lang="zh-CN" altLang="zh-CN" sz="2200" dirty="0">
                <a:solidFill>
                  <a:srgbClr val="FF0000"/>
                </a:solidFill>
                <a:latin typeface="楷体" pitchFamily="49" charset="-122"/>
                <a:ea typeface="楷体" pitchFamily="49" charset="-122"/>
              </a:rPr>
              <a:t>初读之后</a:t>
            </a:r>
            <a:r>
              <a:rPr lang="zh-CN" altLang="zh-CN" sz="2200" dirty="0">
                <a:latin typeface="楷体" pitchFamily="49" charset="-122"/>
                <a:ea typeface="楷体" pitchFamily="49" charset="-122"/>
              </a:rPr>
              <a:t>经讨论确定了</a:t>
            </a:r>
            <a:r>
              <a:rPr lang="en-US" altLang="zh-CN" sz="2200" dirty="0">
                <a:latin typeface="楷体" pitchFamily="49" charset="-122"/>
                <a:ea typeface="楷体" pitchFamily="49" charset="-122"/>
              </a:rPr>
              <a:t>2</a:t>
            </a:r>
            <a:r>
              <a:rPr lang="zh-CN" altLang="zh-CN" sz="2200" dirty="0">
                <a:latin typeface="楷体" pitchFamily="49" charset="-122"/>
                <a:ea typeface="楷体" pitchFamily="49" charset="-122"/>
              </a:rPr>
              <a:t>个目标，一是理清文章的故事情节，二是题目“台阶”的作用。</a:t>
            </a:r>
            <a:endParaRPr lang="en-US" altLang="zh-CN" sz="2200" dirty="0">
              <a:latin typeface="楷体" pitchFamily="49" charset="-122"/>
              <a:ea typeface="楷体" pitchFamily="49" charset="-122"/>
            </a:endParaRPr>
          </a:p>
          <a:p>
            <a:pPr algn="just">
              <a:lnSpc>
                <a:spcPct val="150000"/>
              </a:lnSpc>
            </a:pPr>
            <a:r>
              <a:rPr lang="en-US" altLang="zh-CN" sz="2200" dirty="0">
                <a:latin typeface="楷体" pitchFamily="49" charset="-122"/>
                <a:ea typeface="楷体" pitchFamily="49" charset="-122"/>
              </a:rPr>
              <a:t>    </a:t>
            </a:r>
            <a:r>
              <a:rPr lang="zh-CN" altLang="zh-CN" sz="2200" dirty="0">
                <a:solidFill>
                  <a:srgbClr val="FF0000"/>
                </a:solidFill>
                <a:latin typeface="楷体" pitchFamily="49" charset="-122"/>
                <a:ea typeface="楷体" pitchFamily="49" charset="-122"/>
              </a:rPr>
              <a:t>二次阅读</a:t>
            </a:r>
            <a:r>
              <a:rPr lang="zh-CN" altLang="zh-CN" sz="2200" dirty="0">
                <a:latin typeface="楷体" pitchFamily="49" charset="-122"/>
                <a:ea typeface="楷体" pitchFamily="49" charset="-122"/>
              </a:rPr>
              <a:t>中我们</a:t>
            </a:r>
            <a:r>
              <a:rPr lang="zh-CN" altLang="zh-CN" sz="2200" dirty="0">
                <a:solidFill>
                  <a:srgbClr val="FF0000"/>
                </a:solidFill>
                <a:latin typeface="楷体" pitchFamily="49" charset="-122"/>
                <a:ea typeface="楷体" pitchFamily="49" charset="-122"/>
              </a:rPr>
              <a:t>结合课文的提问式批注和提示式批注</a:t>
            </a:r>
            <a:r>
              <a:rPr lang="zh-CN" altLang="zh-CN" sz="2200" dirty="0">
                <a:latin typeface="楷体" pitchFamily="49" charset="-122"/>
                <a:ea typeface="楷体" pitchFamily="49" charset="-122"/>
              </a:rPr>
              <a:t>理清了文章的结构，小说开端是父亲觉得家里的台阶低，台阶低代表地位低，所以想造高台阶，发展为父亲为了建高台阶的房子，每天会捡一片瓦或一块砖，日复一日收集材料，终于建起了新房子和高台阶，结局是父亲建好台阶后还是没有得到尊重，而父亲老了。在这次阅读中我们同时也知道了课文以“台阶”为题贯穿了全文，“台阶”是全文的线索。</a:t>
            </a:r>
            <a:endParaRPr lang="en-US" altLang="zh-CN" sz="2200" dirty="0">
              <a:latin typeface="楷体" pitchFamily="49" charset="-122"/>
              <a:ea typeface="楷体" pitchFamily="49" charset="-122"/>
            </a:endParaRPr>
          </a:p>
          <a:p>
            <a:pPr algn="just">
              <a:lnSpc>
                <a:spcPct val="150000"/>
              </a:lnSpc>
            </a:pPr>
            <a:r>
              <a:rPr lang="en-US" altLang="zh-CN" sz="2200" dirty="0">
                <a:latin typeface="楷体" pitchFamily="49" charset="-122"/>
                <a:ea typeface="楷体" pitchFamily="49" charset="-122"/>
              </a:rPr>
              <a:t>    </a:t>
            </a:r>
            <a:r>
              <a:rPr lang="zh-CN" altLang="zh-CN" sz="2200" dirty="0">
                <a:latin typeface="楷体" pitchFamily="49" charset="-122"/>
                <a:ea typeface="楷体" pitchFamily="49" charset="-122"/>
              </a:rPr>
              <a:t>在</a:t>
            </a:r>
            <a:r>
              <a:rPr lang="zh-CN" altLang="zh-CN" sz="2200" dirty="0">
                <a:solidFill>
                  <a:srgbClr val="FF0000"/>
                </a:solidFill>
                <a:latin typeface="楷体" pitchFamily="49" charset="-122"/>
                <a:ea typeface="楷体" pitchFamily="49" charset="-122"/>
              </a:rPr>
              <a:t>三次阅读和老师的帮助</a:t>
            </a:r>
            <a:r>
              <a:rPr lang="zh-CN" altLang="zh-CN" sz="2200" dirty="0">
                <a:latin typeface="楷体" pitchFamily="49" charset="-122"/>
                <a:ea typeface="楷体" pitchFamily="49" charset="-122"/>
              </a:rPr>
              <a:t>下，我们</a:t>
            </a:r>
            <a:r>
              <a:rPr lang="zh-CN" altLang="en-US" sz="2200" dirty="0">
                <a:latin typeface="楷体" pitchFamily="49" charset="-122"/>
                <a:ea typeface="楷体" pitchFamily="49" charset="-122"/>
              </a:rPr>
              <a:t>通过讨论</a:t>
            </a:r>
            <a:r>
              <a:rPr lang="zh-CN" altLang="zh-CN" sz="2200" dirty="0">
                <a:latin typeface="楷体" pitchFamily="49" charset="-122"/>
                <a:ea typeface="楷体" pitchFamily="49" charset="-122"/>
              </a:rPr>
              <a:t>知道了文中的父亲是“我”的台阶，父亲有目标，有愚公移山的精神和坚忍不拔的品质，他勤劳刻苦，老实忠厚，这些精神是我成长的台阶。像父亲这样的人有很多，所以这一类农民的精神值得所有人学习，他们又是整个社会的台阶。</a:t>
            </a: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11424" y="629419"/>
            <a:ext cx="10657184" cy="5599161"/>
          </a:xfrm>
          <a:prstGeom prst="rect">
            <a:avLst/>
          </a:prstGeom>
          <a:noFill/>
        </p:spPr>
        <p:txBody>
          <a:bodyPr wrap="square" rtlCol="0">
            <a:spAutoFit/>
          </a:bodyPr>
          <a:lstStyle/>
          <a:p>
            <a:pPr>
              <a:lnSpc>
                <a:spcPct val="150000"/>
              </a:lnSpc>
            </a:pPr>
            <a:r>
              <a:rPr lang="en-US" altLang="zh-CN" sz="2200" dirty="0">
                <a:latin typeface="楷体" pitchFamily="49" charset="-122"/>
                <a:ea typeface="楷体" pitchFamily="49" charset="-122"/>
              </a:rPr>
              <a:t>    </a:t>
            </a:r>
            <a:r>
              <a:rPr lang="zh-CN" altLang="zh-CN" sz="2200" dirty="0">
                <a:latin typeface="楷体" pitchFamily="49" charset="-122"/>
                <a:ea typeface="楷体" pitchFamily="49" charset="-122"/>
              </a:rPr>
              <a:t>组</a:t>
            </a:r>
            <a:r>
              <a:rPr lang="en-US" altLang="zh-CN" sz="2200" dirty="0">
                <a:latin typeface="楷体" pitchFamily="49" charset="-122"/>
                <a:ea typeface="楷体" pitchFamily="49" charset="-122"/>
              </a:rPr>
              <a:t>2</a:t>
            </a:r>
            <a:r>
              <a:rPr lang="zh-CN" altLang="zh-CN" sz="2200" dirty="0">
                <a:latin typeface="楷体" pitchFamily="49" charset="-122"/>
                <a:ea typeface="楷体" pitchFamily="49" charset="-122"/>
              </a:rPr>
              <a:t>：我们</a:t>
            </a:r>
            <a:r>
              <a:rPr lang="zh-CN" altLang="zh-CN" sz="2200" dirty="0">
                <a:solidFill>
                  <a:srgbClr val="FF0000"/>
                </a:solidFill>
                <a:latin typeface="楷体" pitchFamily="49" charset="-122"/>
                <a:ea typeface="楷体" pitchFamily="49" charset="-122"/>
              </a:rPr>
              <a:t>初读</a:t>
            </a:r>
            <a:r>
              <a:rPr lang="zh-CN" altLang="zh-CN" sz="2200" dirty="0">
                <a:latin typeface="楷体" pitchFamily="49" charset="-122"/>
                <a:ea typeface="楷体" pitchFamily="49" charset="-122"/>
              </a:rPr>
              <a:t>之后拟出了分析父亲砌新台阶的理由和分析文章开头结尾的作用两个目标</a:t>
            </a:r>
            <a:r>
              <a:rPr lang="zh-CN" altLang="en-US" sz="2200" dirty="0">
                <a:latin typeface="楷体" pitchFamily="49" charset="-122"/>
                <a:ea typeface="楷体" pitchFamily="49" charset="-122"/>
              </a:rPr>
              <a:t>。</a:t>
            </a:r>
            <a:endParaRPr lang="en-US" altLang="zh-CN" sz="2200" dirty="0">
              <a:latin typeface="楷体" pitchFamily="49" charset="-122"/>
              <a:ea typeface="楷体" pitchFamily="49" charset="-122"/>
            </a:endParaRPr>
          </a:p>
          <a:p>
            <a:pPr>
              <a:lnSpc>
                <a:spcPct val="150000"/>
              </a:lnSpc>
            </a:pPr>
            <a:r>
              <a:rPr lang="en-US" altLang="zh-CN" sz="2200" dirty="0">
                <a:latin typeface="楷体" pitchFamily="49" charset="-122"/>
                <a:ea typeface="楷体" pitchFamily="49" charset="-122"/>
              </a:rPr>
              <a:t>    </a:t>
            </a:r>
            <a:r>
              <a:rPr lang="zh-CN" altLang="zh-CN" sz="2200" dirty="0">
                <a:latin typeface="楷体" pitchFamily="49" charset="-122"/>
                <a:ea typeface="楷体" pitchFamily="49" charset="-122"/>
              </a:rPr>
              <a:t>在</a:t>
            </a:r>
            <a:r>
              <a:rPr lang="zh-CN" altLang="zh-CN" sz="2200" dirty="0">
                <a:solidFill>
                  <a:srgbClr val="FF0000"/>
                </a:solidFill>
                <a:latin typeface="楷体" pitchFamily="49" charset="-122"/>
                <a:ea typeface="楷体" pitchFamily="49" charset="-122"/>
              </a:rPr>
              <a:t>二次阅读</a:t>
            </a:r>
            <a:r>
              <a:rPr lang="zh-CN" altLang="zh-CN" sz="2200" dirty="0">
                <a:latin typeface="楷体" pitchFamily="49" charset="-122"/>
                <a:ea typeface="楷体" pitchFamily="49" charset="-122"/>
              </a:rPr>
              <a:t>时我们用了</a:t>
            </a:r>
            <a:r>
              <a:rPr lang="zh-CN" altLang="zh-CN" sz="2200" dirty="0">
                <a:solidFill>
                  <a:srgbClr val="FF0000"/>
                </a:solidFill>
                <a:latin typeface="楷体" pitchFamily="49" charset="-122"/>
                <a:ea typeface="楷体" pitchFamily="49" charset="-122"/>
              </a:rPr>
              <a:t>默读、圈点勾画</a:t>
            </a:r>
            <a:r>
              <a:rPr lang="zh-CN" altLang="zh-CN" sz="2200" dirty="0">
                <a:latin typeface="楷体" pitchFamily="49" charset="-122"/>
                <a:ea typeface="楷体" pitchFamily="49" charset="-122"/>
              </a:rPr>
              <a:t>的方法找出了父亲砌新台阶的理由，一是因为台阶高了，屋子不容易进水，二是因为父亲觉得自己的台阶低，没有地位，而台阶高了，地位就高了。</a:t>
            </a:r>
            <a:endParaRPr lang="en-US" altLang="zh-CN" sz="2200" dirty="0">
              <a:latin typeface="楷体" pitchFamily="49" charset="-122"/>
              <a:ea typeface="楷体" pitchFamily="49" charset="-122"/>
            </a:endParaRPr>
          </a:p>
          <a:p>
            <a:pPr>
              <a:lnSpc>
                <a:spcPct val="150000"/>
              </a:lnSpc>
            </a:pPr>
            <a:r>
              <a:rPr lang="en-US" altLang="zh-CN" sz="2200" dirty="0">
                <a:latin typeface="楷体" pitchFamily="49" charset="-122"/>
                <a:ea typeface="楷体" pitchFamily="49" charset="-122"/>
              </a:rPr>
              <a:t>    </a:t>
            </a:r>
            <a:r>
              <a:rPr lang="zh-CN" altLang="zh-CN" sz="2200" dirty="0">
                <a:solidFill>
                  <a:srgbClr val="FF0000"/>
                </a:solidFill>
                <a:latin typeface="楷体" pitchFamily="49" charset="-122"/>
                <a:ea typeface="楷体" pitchFamily="49" charset="-122"/>
              </a:rPr>
              <a:t>三读</a:t>
            </a:r>
            <a:r>
              <a:rPr lang="zh-CN" altLang="zh-CN" sz="2200" dirty="0">
                <a:latin typeface="楷体" pitchFamily="49" charset="-122"/>
                <a:ea typeface="楷体" pitchFamily="49" charset="-122"/>
              </a:rPr>
              <a:t>时我们用</a:t>
            </a:r>
            <a:r>
              <a:rPr lang="zh-CN" altLang="zh-CN" sz="2200" dirty="0">
                <a:solidFill>
                  <a:srgbClr val="FF0000"/>
                </a:solidFill>
                <a:latin typeface="楷体" pitchFamily="49" charset="-122"/>
                <a:ea typeface="楷体" pitchFamily="49" charset="-122"/>
              </a:rPr>
              <a:t>结合批注和赏析的方法</a:t>
            </a:r>
            <a:r>
              <a:rPr lang="zh-CN" altLang="zh-CN" sz="2200" dirty="0">
                <a:latin typeface="楷体" pitchFamily="49" charset="-122"/>
                <a:ea typeface="楷体" pitchFamily="49" charset="-122"/>
              </a:rPr>
              <a:t>完成了第二个目标，课文批注中说，起笔引人思考，我们觉得这个开头就是开门见山，直接入题，是个总起句，由这句话引出了接下来的故事情节。父亲因为自己家的三级青石板台阶低而想要建高台阶，父亲开始艰辛、漫长、执着的准备工作，建成九级台阶</a:t>
            </a:r>
            <a:r>
              <a:rPr lang="zh-CN" altLang="en-US" sz="2200" dirty="0">
                <a:latin typeface="楷体" pitchFamily="49" charset="-122"/>
                <a:ea typeface="楷体" pitchFamily="49" charset="-122"/>
              </a:rPr>
              <a:t>。</a:t>
            </a:r>
            <a:r>
              <a:rPr lang="zh-CN" altLang="zh-CN" sz="2200" dirty="0">
                <a:latin typeface="楷体" pitchFamily="49" charset="-122"/>
                <a:ea typeface="楷体" pitchFamily="49" charset="-122"/>
              </a:rPr>
              <a:t>台阶建成，父亲为此付出了沉重的代价。而结尾用了自问自答的方式，以</a:t>
            </a:r>
            <a:r>
              <a:rPr lang="en-US" altLang="zh-CN" sz="2200" dirty="0">
                <a:latin typeface="楷体" pitchFamily="49" charset="-122"/>
                <a:ea typeface="楷体" pitchFamily="49" charset="-122"/>
              </a:rPr>
              <a:t>“</a:t>
            </a:r>
            <a:r>
              <a:rPr lang="zh-CN" altLang="zh-CN" sz="2200" dirty="0">
                <a:latin typeface="楷体" pitchFamily="49" charset="-122"/>
                <a:ea typeface="楷体" pitchFamily="49" charset="-122"/>
              </a:rPr>
              <a:t>怎么了呢，父亲老了</a:t>
            </a:r>
            <a:r>
              <a:rPr lang="en-US" altLang="zh-CN" sz="2200" dirty="0">
                <a:latin typeface="楷体" pitchFamily="49" charset="-122"/>
                <a:ea typeface="楷体" pitchFamily="49" charset="-122"/>
              </a:rPr>
              <a:t>”</a:t>
            </a:r>
            <a:r>
              <a:rPr lang="zh-CN" altLang="zh-CN" sz="2200" dirty="0">
                <a:latin typeface="楷体" pitchFamily="49" charset="-122"/>
                <a:ea typeface="楷体" pitchFamily="49" charset="-122"/>
              </a:rPr>
              <a:t>来总结全文，引发读者的思考。</a:t>
            </a: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67408" y="928670"/>
            <a:ext cx="10729192" cy="5122300"/>
          </a:xfrm>
          <a:prstGeom prst="rect">
            <a:avLst/>
          </a:prstGeom>
          <a:noFill/>
        </p:spPr>
        <p:txBody>
          <a:bodyPr wrap="square" rtlCol="0">
            <a:spAutoFit/>
          </a:bodyPr>
          <a:lstStyle/>
          <a:p>
            <a:pPr algn="just">
              <a:lnSpc>
                <a:spcPct val="150000"/>
              </a:lnSpc>
            </a:pPr>
            <a:r>
              <a:rPr lang="zh-CN" altLang="en-US" sz="2200" dirty="0">
                <a:latin typeface="华文楷体" panose="02010600040101010101" pitchFamily="2" charset="-122"/>
                <a:ea typeface="华文楷体" panose="02010600040101010101" pitchFamily="2" charset="-122"/>
              </a:rPr>
              <a:t>　　</a:t>
            </a:r>
            <a:r>
              <a:rPr lang="zh-CN" altLang="zh-CN" sz="2200" dirty="0">
                <a:latin typeface="华文楷体" panose="02010600040101010101" pitchFamily="2" charset="-122"/>
                <a:ea typeface="华文楷体" panose="02010600040101010101" pitchFamily="2" charset="-122"/>
              </a:rPr>
              <a:t>组</a:t>
            </a:r>
            <a:r>
              <a:rPr lang="en-US" altLang="zh-CN" sz="2200" dirty="0">
                <a:latin typeface="华文楷体" panose="02010600040101010101" pitchFamily="2" charset="-122"/>
                <a:ea typeface="华文楷体" panose="02010600040101010101" pitchFamily="2" charset="-122"/>
              </a:rPr>
              <a:t>3</a:t>
            </a:r>
            <a:r>
              <a:rPr lang="zh-CN" altLang="zh-CN" sz="2200" dirty="0">
                <a:latin typeface="华文楷体" panose="02010600040101010101" pitchFamily="2" charset="-122"/>
                <a:ea typeface="华文楷体" panose="02010600040101010101" pitchFamily="2" charset="-122"/>
              </a:rPr>
              <a:t>：我们组</a:t>
            </a:r>
            <a:r>
              <a:rPr lang="zh-CN" altLang="zh-CN" sz="2200" dirty="0">
                <a:solidFill>
                  <a:srgbClr val="FF0000"/>
                </a:solidFill>
                <a:latin typeface="华文楷体" panose="02010600040101010101" pitchFamily="2" charset="-122"/>
                <a:ea typeface="华文楷体" panose="02010600040101010101" pitchFamily="2" charset="-122"/>
              </a:rPr>
              <a:t>初读</a:t>
            </a:r>
            <a:r>
              <a:rPr lang="zh-CN" altLang="zh-CN" sz="2200" dirty="0">
                <a:latin typeface="华文楷体" panose="02010600040101010101" pitchFamily="2" charset="-122"/>
                <a:ea typeface="华文楷体" panose="02010600040101010101" pitchFamily="2" charset="-122"/>
              </a:rPr>
              <a:t>之后拟出了结合课文描写分析人物性格特点的学习目标，因为文章的主人公是父亲，我们在初读时都觉得父亲这个人物让人感动，所以将学习目标定在人物上面</a:t>
            </a:r>
            <a:r>
              <a:rPr lang="zh-CN" altLang="en-US" sz="2200" dirty="0">
                <a:latin typeface="华文楷体" panose="02010600040101010101" pitchFamily="2" charset="-122"/>
                <a:ea typeface="华文楷体" panose="02010600040101010101" pitchFamily="2" charset="-122"/>
              </a:rPr>
              <a:t>。</a:t>
            </a:r>
            <a:endParaRPr lang="en-US" altLang="zh-CN" sz="2200" dirty="0">
              <a:latin typeface="华文楷体" panose="02010600040101010101" pitchFamily="2" charset="-122"/>
              <a:ea typeface="华文楷体" panose="02010600040101010101" pitchFamily="2" charset="-122"/>
            </a:endParaRPr>
          </a:p>
          <a:p>
            <a:pPr algn="just">
              <a:lnSpc>
                <a:spcPct val="150000"/>
              </a:lnSpc>
            </a:pPr>
            <a:r>
              <a:rPr lang="en-US" altLang="zh-CN" sz="2200" dirty="0">
                <a:latin typeface="华文楷体" panose="02010600040101010101" pitchFamily="2" charset="-122"/>
                <a:ea typeface="华文楷体" panose="02010600040101010101" pitchFamily="2" charset="-122"/>
              </a:rPr>
              <a:t>        </a:t>
            </a:r>
            <a:r>
              <a:rPr lang="zh-CN" altLang="zh-CN" sz="2200" dirty="0">
                <a:latin typeface="华文楷体" panose="02010600040101010101" pitchFamily="2" charset="-122"/>
                <a:ea typeface="华文楷体" panose="02010600040101010101" pitchFamily="2" charset="-122"/>
              </a:rPr>
              <a:t>我们用</a:t>
            </a:r>
            <a:r>
              <a:rPr lang="zh-CN" altLang="zh-CN" sz="2200" dirty="0">
                <a:solidFill>
                  <a:srgbClr val="FF0000"/>
                </a:solidFill>
                <a:latin typeface="华文楷体" panose="02010600040101010101" pitchFamily="2" charset="-122"/>
                <a:ea typeface="华文楷体" panose="02010600040101010101" pitchFamily="2" charset="-122"/>
              </a:rPr>
              <a:t>圈点勾画的方法</a:t>
            </a:r>
            <a:r>
              <a:rPr lang="zh-CN" altLang="zh-CN" sz="2200" dirty="0">
                <a:latin typeface="华文楷体" panose="02010600040101010101" pitchFamily="2" charset="-122"/>
                <a:ea typeface="华文楷体" panose="02010600040101010101" pitchFamily="2" charset="-122"/>
              </a:rPr>
              <a:t>找出了文中对父亲的描写，发现文中对父亲的描写有又好像没有，我们无法判断，后来在老师的提醒下我们</a:t>
            </a:r>
            <a:r>
              <a:rPr lang="zh-CN" altLang="zh-CN" sz="2200" dirty="0">
                <a:solidFill>
                  <a:srgbClr val="FF0000"/>
                </a:solidFill>
                <a:latin typeface="华文楷体" panose="02010600040101010101" pitchFamily="2" charset="-122"/>
                <a:ea typeface="华文楷体" panose="02010600040101010101" pitchFamily="2" charset="-122"/>
              </a:rPr>
              <a:t>继续用圈点勾画的方法阅读课文</a:t>
            </a:r>
            <a:r>
              <a:rPr lang="zh-CN" altLang="zh-CN" sz="2200" dirty="0">
                <a:latin typeface="华文楷体" panose="02010600040101010101" pitchFamily="2" charset="-122"/>
                <a:ea typeface="华文楷体" panose="02010600040101010101" pitchFamily="2" charset="-122"/>
              </a:rPr>
              <a:t>，找出了文中很多细节描写。找出这些细节描写后我们又用</a:t>
            </a:r>
            <a:r>
              <a:rPr lang="zh-CN" altLang="zh-CN" sz="2200" dirty="0">
                <a:solidFill>
                  <a:srgbClr val="FF0000"/>
                </a:solidFill>
                <a:latin typeface="华文楷体" panose="02010600040101010101" pitchFamily="2" charset="-122"/>
                <a:ea typeface="华文楷体" panose="02010600040101010101" pitchFamily="2" charset="-122"/>
              </a:rPr>
              <a:t>鉴赏的方法</a:t>
            </a:r>
            <a:r>
              <a:rPr lang="zh-CN" altLang="zh-CN" sz="2200" dirty="0">
                <a:latin typeface="华文楷体" panose="02010600040101010101" pitchFamily="2" charset="-122"/>
                <a:ea typeface="华文楷体" panose="02010600040101010101" pitchFamily="2" charset="-122"/>
              </a:rPr>
              <a:t>对每一处的细节进行了分析，第</a:t>
            </a:r>
            <a:r>
              <a:rPr lang="en-US" altLang="zh-CN" sz="2200" dirty="0">
                <a:latin typeface="华文楷体" panose="02010600040101010101" pitchFamily="2" charset="-122"/>
                <a:ea typeface="华文楷体" panose="02010600040101010101" pitchFamily="2" charset="-122"/>
              </a:rPr>
              <a:t>19</a:t>
            </a:r>
            <a:r>
              <a:rPr lang="zh-CN" altLang="zh-CN" sz="2200" dirty="0">
                <a:latin typeface="华文楷体" panose="02010600040101010101" pitchFamily="2" charset="-122"/>
                <a:ea typeface="华文楷体" panose="02010600040101010101" pitchFamily="2" charset="-122"/>
              </a:rPr>
              <a:t>自然段特写了父亲的头发，用</a:t>
            </a:r>
            <a:r>
              <a:rPr lang="en-US" altLang="zh-CN" sz="2200" dirty="0">
                <a:latin typeface="华文楷体" panose="02010600040101010101" pitchFamily="2" charset="-122"/>
                <a:ea typeface="华文楷体" panose="02010600040101010101" pitchFamily="2" charset="-122"/>
              </a:rPr>
              <a:t>“</a:t>
            </a:r>
            <a:r>
              <a:rPr lang="zh-CN" altLang="zh-CN" sz="2200" dirty="0">
                <a:latin typeface="华文楷体" panose="02010600040101010101" pitchFamily="2" charset="-122"/>
                <a:ea typeface="华文楷体" panose="02010600040101010101" pitchFamily="2" charset="-122"/>
              </a:rPr>
              <a:t>每一根细发都艰难地挑着一颗乃至数颗小水珠，随着父亲踏黄泥对节奏一起一伏</a:t>
            </a:r>
            <a:r>
              <a:rPr lang="en-US" altLang="zh-CN" sz="2200" dirty="0">
                <a:latin typeface="华文楷体" panose="02010600040101010101" pitchFamily="2" charset="-122"/>
                <a:ea typeface="华文楷体" panose="02010600040101010101" pitchFamily="2" charset="-122"/>
              </a:rPr>
              <a:t>”</a:t>
            </a:r>
            <a:r>
              <a:rPr lang="zh-CN" altLang="zh-CN" sz="2200" dirty="0">
                <a:latin typeface="华文楷体" panose="02010600040101010101" pitchFamily="2" charset="-122"/>
                <a:ea typeface="华文楷体" panose="02010600040101010101" pitchFamily="2" charset="-122"/>
              </a:rPr>
              <a:t>来表现父亲的勤劳和辛苦。第</a:t>
            </a:r>
            <a:r>
              <a:rPr lang="en-US" altLang="zh-CN" sz="2200" dirty="0">
                <a:latin typeface="华文楷体" panose="02010600040101010101" pitchFamily="2" charset="-122"/>
                <a:ea typeface="华文楷体" panose="02010600040101010101" pitchFamily="2" charset="-122"/>
              </a:rPr>
              <a:t>30</a:t>
            </a:r>
            <a:r>
              <a:rPr lang="zh-CN" altLang="zh-CN" sz="2200" dirty="0">
                <a:latin typeface="华文楷体" panose="02010600040101010101" pitchFamily="2" charset="-122"/>
                <a:ea typeface="华文楷体" panose="02010600040101010101" pitchFamily="2" charset="-122"/>
              </a:rPr>
              <a:t>自然段写父亲</a:t>
            </a:r>
            <a:r>
              <a:rPr lang="en-US" altLang="zh-CN" sz="2200" dirty="0">
                <a:latin typeface="华文楷体" panose="02010600040101010101" pitchFamily="2" charset="-122"/>
                <a:ea typeface="华文楷体" panose="02010600040101010101" pitchFamily="2" charset="-122"/>
              </a:rPr>
              <a:t>“</a:t>
            </a:r>
            <a:r>
              <a:rPr lang="zh-CN" altLang="zh-CN" sz="2200" dirty="0">
                <a:latin typeface="华文楷体" panose="02010600040101010101" pitchFamily="2" charset="-122"/>
                <a:ea typeface="华文楷体" panose="02010600040101010101" pitchFamily="2" charset="-122"/>
              </a:rPr>
              <a:t>极短的发，似刚收割过的庄稼茬，高低不齐，灰白而失去了生机</a:t>
            </a:r>
            <a:r>
              <a:rPr lang="en-US" altLang="zh-CN" sz="2200" dirty="0">
                <a:latin typeface="华文楷体" panose="02010600040101010101" pitchFamily="2" charset="-122"/>
                <a:ea typeface="华文楷体" panose="02010600040101010101" pitchFamily="2" charset="-122"/>
              </a:rPr>
              <a:t>”</a:t>
            </a:r>
            <a:r>
              <a:rPr lang="zh-CN" altLang="zh-CN" sz="2200" dirty="0">
                <a:latin typeface="华文楷体" panose="02010600040101010101" pitchFamily="2" charset="-122"/>
                <a:ea typeface="华文楷体" panose="02010600040101010101" pitchFamily="2" charset="-122"/>
              </a:rPr>
              <a:t>准确生动地写出了父亲在台阶建成后茫然、失望、痛苦、精神颓废的状态。</a:t>
            </a: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88263" y="980728"/>
            <a:ext cx="9615474" cy="4614468"/>
          </a:xfrm>
          <a:prstGeom prst="rect">
            <a:avLst/>
          </a:prstGeom>
          <a:noFill/>
        </p:spPr>
        <p:txBody>
          <a:bodyPr wrap="square" rtlCol="0">
            <a:spAutoFit/>
          </a:bodyPr>
          <a:lstStyle/>
          <a:p>
            <a:pPr algn="just">
              <a:lnSpc>
                <a:spcPct val="150000"/>
              </a:lnSpc>
            </a:pPr>
            <a:r>
              <a:rPr lang="en-US" altLang="zh-CN" sz="2200" dirty="0">
                <a:latin typeface="华文楷体" panose="02010600040101010101" pitchFamily="2" charset="-122"/>
                <a:ea typeface="华文楷体" panose="02010600040101010101" pitchFamily="2" charset="-122"/>
              </a:rPr>
              <a:t>         </a:t>
            </a:r>
            <a:r>
              <a:rPr lang="zh-CN" altLang="zh-CN" sz="2200" dirty="0">
                <a:latin typeface="华文楷体" panose="02010600040101010101" pitchFamily="2" charset="-122"/>
                <a:ea typeface="华文楷体" panose="02010600040101010101" pitchFamily="2" charset="-122"/>
              </a:rPr>
              <a:t>文章也有神态描写：第</a:t>
            </a:r>
            <a:r>
              <a:rPr lang="en-US" altLang="zh-CN" sz="2200" dirty="0">
                <a:latin typeface="华文楷体" panose="02010600040101010101" pitchFamily="2" charset="-122"/>
                <a:ea typeface="华文楷体" panose="02010600040101010101" pitchFamily="2" charset="-122"/>
              </a:rPr>
              <a:t>17</a:t>
            </a:r>
            <a:r>
              <a:rPr lang="zh-CN" altLang="zh-CN" sz="2200" dirty="0">
                <a:latin typeface="华文楷体" panose="02010600040101010101" pitchFamily="2" charset="-122"/>
                <a:ea typeface="华文楷体" panose="02010600040101010101" pitchFamily="2" charset="-122"/>
              </a:rPr>
              <a:t>自然段对父亲</a:t>
            </a:r>
            <a:r>
              <a:rPr lang="en-US" altLang="zh-CN" sz="2200" dirty="0">
                <a:latin typeface="华文楷体" panose="02010600040101010101" pitchFamily="2" charset="-122"/>
                <a:ea typeface="华文楷体" panose="02010600040101010101" pitchFamily="2" charset="-122"/>
              </a:rPr>
              <a:t>“</a:t>
            </a:r>
            <a:r>
              <a:rPr lang="zh-CN" altLang="zh-CN" sz="2200" dirty="0">
                <a:latin typeface="华文楷体" panose="02010600040101010101" pitchFamily="2" charset="-122"/>
                <a:ea typeface="华文楷体" panose="02010600040101010101" pitchFamily="2" charset="-122"/>
              </a:rPr>
              <a:t>笑</a:t>
            </a:r>
            <a:r>
              <a:rPr lang="en-US" altLang="zh-CN" sz="2200" dirty="0">
                <a:latin typeface="华文楷体" panose="02010600040101010101" pitchFamily="2" charset="-122"/>
                <a:ea typeface="华文楷体" panose="02010600040101010101" pitchFamily="2" charset="-122"/>
              </a:rPr>
              <a:t>”</a:t>
            </a:r>
            <a:r>
              <a:rPr lang="zh-CN" altLang="zh-CN" sz="2200" dirty="0">
                <a:latin typeface="华文楷体" panose="02010600040101010101" pitchFamily="2" charset="-122"/>
                <a:ea typeface="华文楷体" panose="02010600040101010101" pitchFamily="2" charset="-122"/>
              </a:rPr>
              <a:t>的描写写出了父亲修建台阶时的兴奋、高兴和幸福。第</a:t>
            </a:r>
            <a:r>
              <a:rPr lang="en-US" altLang="zh-CN" sz="2200" dirty="0">
                <a:latin typeface="华文楷体" panose="02010600040101010101" pitchFamily="2" charset="-122"/>
                <a:ea typeface="华文楷体" panose="02010600040101010101" pitchFamily="2" charset="-122"/>
              </a:rPr>
              <a:t>21</a:t>
            </a:r>
            <a:r>
              <a:rPr lang="zh-CN" altLang="zh-CN" sz="2200" dirty="0">
                <a:latin typeface="华文楷体" panose="02010600040101010101" pitchFamily="2" charset="-122"/>
                <a:ea typeface="华文楷体" panose="02010600040101010101" pitchFamily="2" charset="-122"/>
              </a:rPr>
              <a:t>自然段对父亲</a:t>
            </a:r>
            <a:r>
              <a:rPr lang="en-US" altLang="zh-CN" sz="2200" dirty="0">
                <a:latin typeface="华文楷体" panose="02010600040101010101" pitchFamily="2" charset="-122"/>
                <a:ea typeface="华文楷体" panose="02010600040101010101" pitchFamily="2" charset="-122"/>
              </a:rPr>
              <a:t>“</a:t>
            </a:r>
            <a:r>
              <a:rPr lang="zh-CN" altLang="zh-CN" sz="2200" dirty="0">
                <a:latin typeface="华文楷体" panose="02010600040101010101" pitchFamily="2" charset="-122"/>
                <a:ea typeface="华文楷体" panose="02010600040101010101" pitchFamily="2" charset="-122"/>
              </a:rPr>
              <a:t>尴尬的笑</a:t>
            </a:r>
            <a:r>
              <a:rPr lang="en-US" altLang="zh-CN" sz="2200" dirty="0">
                <a:latin typeface="华文楷体" panose="02010600040101010101" pitchFamily="2" charset="-122"/>
                <a:ea typeface="华文楷体" panose="02010600040101010101" pitchFamily="2" charset="-122"/>
              </a:rPr>
              <a:t>”</a:t>
            </a:r>
            <a:r>
              <a:rPr lang="zh-CN" altLang="zh-CN" sz="2200" dirty="0">
                <a:latin typeface="华文楷体" panose="02010600040101010101" pitchFamily="2" charset="-122"/>
                <a:ea typeface="华文楷体" panose="02010600040101010101" pitchFamily="2" charset="-122"/>
              </a:rPr>
              <a:t>反映出父亲所特有的质朴、谦卑的性格。还有父亲在台阶建成后手不知如何放置的动作细节描写。</a:t>
            </a:r>
            <a:r>
              <a:rPr lang="en-US" altLang="zh-CN" sz="2200" dirty="0">
                <a:latin typeface="华文楷体" panose="02010600040101010101" pitchFamily="2" charset="-122"/>
                <a:ea typeface="华文楷体" panose="02010600040101010101" pitchFamily="2" charset="-122"/>
              </a:rPr>
              <a:t>    </a:t>
            </a:r>
          </a:p>
          <a:p>
            <a:pPr algn="just">
              <a:lnSpc>
                <a:spcPct val="150000"/>
              </a:lnSpc>
            </a:pPr>
            <a:r>
              <a:rPr lang="en-US" altLang="zh-CN" sz="2200" dirty="0">
                <a:latin typeface="华文楷体" panose="02010600040101010101" pitchFamily="2" charset="-122"/>
                <a:ea typeface="华文楷体" panose="02010600040101010101" pitchFamily="2" charset="-122"/>
              </a:rPr>
              <a:t>         </a:t>
            </a:r>
            <a:r>
              <a:rPr lang="zh-CN" altLang="zh-CN" sz="2200" dirty="0">
                <a:latin typeface="华文楷体" panose="02010600040101010101" pitchFamily="2" charset="-122"/>
                <a:ea typeface="华文楷体" panose="02010600040101010101" pitchFamily="2" charset="-122"/>
              </a:rPr>
              <a:t>在我们</a:t>
            </a:r>
            <a:r>
              <a:rPr lang="zh-CN" altLang="zh-CN" sz="2200" dirty="0">
                <a:solidFill>
                  <a:srgbClr val="FF0000"/>
                </a:solidFill>
                <a:latin typeface="华文楷体" panose="02010600040101010101" pitchFamily="2" charset="-122"/>
                <a:ea typeface="华文楷体" panose="02010600040101010101" pitchFamily="2" charset="-122"/>
              </a:rPr>
              <a:t>圈画和分析</a:t>
            </a:r>
            <a:r>
              <a:rPr lang="zh-CN" altLang="zh-CN" sz="2200" dirty="0">
                <a:latin typeface="华文楷体" panose="02010600040101010101" pitchFamily="2" charset="-122"/>
                <a:ea typeface="华文楷体" panose="02010600040101010101" pitchFamily="2" charset="-122"/>
              </a:rPr>
              <a:t>的过程中，老师又提醒我们为什么头发要写两次，我们通过讨论发现前后两处的头发描写有照应，可以更好地表现主题，老师告诉我们，这是细节的反复，并提醒我们文中还有没有其他的细节反复，我们</a:t>
            </a:r>
            <a:r>
              <a:rPr lang="zh-CN" altLang="zh-CN" sz="2200" dirty="0">
                <a:solidFill>
                  <a:srgbClr val="FF0000"/>
                </a:solidFill>
                <a:latin typeface="华文楷体" panose="02010600040101010101" pitchFamily="2" charset="-122"/>
                <a:ea typeface="华文楷体" panose="02010600040101010101" pitchFamily="2" charset="-122"/>
              </a:rPr>
              <a:t>再次有重点</a:t>
            </a:r>
            <a:r>
              <a:rPr lang="zh-CN" altLang="en-US" sz="2200" dirty="0">
                <a:solidFill>
                  <a:srgbClr val="FF0000"/>
                </a:solidFill>
                <a:latin typeface="华文楷体" panose="02010600040101010101" pitchFamily="2" charset="-122"/>
                <a:ea typeface="华文楷体" panose="02010600040101010101" pitchFamily="2" charset="-122"/>
              </a:rPr>
              <a:t>地</a:t>
            </a:r>
            <a:r>
              <a:rPr lang="zh-CN" altLang="zh-CN" sz="2200" dirty="0">
                <a:solidFill>
                  <a:srgbClr val="FF0000"/>
                </a:solidFill>
                <a:latin typeface="华文楷体" panose="02010600040101010101" pitchFamily="2" charset="-122"/>
                <a:ea typeface="华文楷体" panose="02010600040101010101" pitchFamily="2" charset="-122"/>
              </a:rPr>
              <a:t>阅读课文</a:t>
            </a:r>
            <a:r>
              <a:rPr lang="zh-CN" altLang="zh-CN" sz="2200" dirty="0">
                <a:latin typeface="华文楷体" panose="02010600040101010101" pitchFamily="2" charset="-122"/>
                <a:ea typeface="华文楷体" panose="02010600040101010101" pitchFamily="2" charset="-122"/>
              </a:rPr>
              <a:t>，发现文中对父亲的脚、父亲的草鞋也反复写了多次，这样的反复描写可以更好地突出人物形象。</a:t>
            </a: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343472" y="836712"/>
            <a:ext cx="9649072" cy="5025543"/>
          </a:xfrm>
          <a:prstGeom prst="rect">
            <a:avLst/>
          </a:prstGeom>
          <a:noFill/>
        </p:spPr>
        <p:txBody>
          <a:bodyPr wrap="square" rtlCol="0">
            <a:spAutoFit/>
          </a:bodyPr>
          <a:lstStyle/>
          <a:p>
            <a:pPr algn="just">
              <a:lnSpc>
                <a:spcPct val="150000"/>
              </a:lnSpc>
            </a:pPr>
            <a:r>
              <a:rPr lang="zh-CN" altLang="en-US" sz="2400" dirty="0">
                <a:latin typeface="华文楷体" panose="02010600040101010101" pitchFamily="2" charset="-122"/>
                <a:ea typeface="华文楷体" panose="02010600040101010101" pitchFamily="2" charset="-122"/>
              </a:rPr>
              <a:t>　　</a:t>
            </a:r>
            <a:r>
              <a:rPr lang="zh-CN" altLang="zh-CN" sz="2400" dirty="0">
                <a:latin typeface="华文楷体" panose="02010600040101010101" pitchFamily="2" charset="-122"/>
                <a:ea typeface="华文楷体" panose="02010600040101010101" pitchFamily="2" charset="-122"/>
              </a:rPr>
              <a:t>组</a:t>
            </a:r>
            <a:r>
              <a:rPr lang="en-US" altLang="zh-CN" sz="2400" dirty="0">
                <a:latin typeface="华文楷体" panose="02010600040101010101" pitchFamily="2" charset="-122"/>
                <a:ea typeface="华文楷体" panose="02010600040101010101" pitchFamily="2" charset="-122"/>
              </a:rPr>
              <a:t>4</a:t>
            </a:r>
            <a:r>
              <a:rPr lang="zh-CN" altLang="zh-CN" sz="2400" dirty="0">
                <a:latin typeface="华文楷体" panose="02010600040101010101" pitchFamily="2" charset="-122"/>
                <a:ea typeface="华文楷体" panose="02010600040101010101" pitchFamily="2" charset="-122"/>
              </a:rPr>
              <a:t>：我们组初读之后拟出了学习文章的详略安排并分析其作用。我们在初读后发现文章很长，那么文章是怎么安排详略的呢？</a:t>
            </a:r>
            <a:endParaRPr lang="en-US" altLang="zh-CN" sz="2400" dirty="0">
              <a:latin typeface="华文楷体" panose="02010600040101010101" pitchFamily="2" charset="-122"/>
              <a:ea typeface="华文楷体" panose="02010600040101010101" pitchFamily="2" charset="-122"/>
            </a:endParaRPr>
          </a:p>
          <a:p>
            <a:pPr algn="just">
              <a:lnSpc>
                <a:spcPct val="150000"/>
              </a:lnSpc>
            </a:pPr>
            <a:r>
              <a:rPr lang="en-US" altLang="zh-CN" sz="2400" dirty="0">
                <a:latin typeface="华文楷体" panose="02010600040101010101" pitchFamily="2" charset="-122"/>
                <a:ea typeface="华文楷体" panose="02010600040101010101" pitchFamily="2" charset="-122"/>
              </a:rPr>
              <a:t>         </a:t>
            </a:r>
            <a:r>
              <a:rPr lang="zh-CN" altLang="zh-CN" sz="2400" dirty="0">
                <a:latin typeface="华文楷体" panose="02010600040101010101" pitchFamily="2" charset="-122"/>
                <a:ea typeface="华文楷体" panose="02010600040101010101" pitchFamily="2" charset="-122"/>
              </a:rPr>
              <a:t>我们用结合批注和概括的方法，发现课文对三级青石板的内容，父亲的洗脚，父亲抬老屋门口的青石板，父亲在新台阶建成后的神态动作等这些内容详写了，而父亲造新房子的过程略写了。</a:t>
            </a:r>
            <a:endParaRPr lang="en-US" altLang="zh-CN" sz="2400" dirty="0">
              <a:latin typeface="华文楷体" panose="02010600040101010101" pitchFamily="2" charset="-122"/>
              <a:ea typeface="华文楷体" panose="02010600040101010101" pitchFamily="2" charset="-122"/>
            </a:endParaRPr>
          </a:p>
          <a:p>
            <a:pPr algn="just">
              <a:lnSpc>
                <a:spcPct val="150000"/>
              </a:lnSpc>
            </a:pPr>
            <a:r>
              <a:rPr lang="en-US" altLang="zh-CN" sz="2400" dirty="0">
                <a:latin typeface="华文楷体" panose="02010600040101010101" pitchFamily="2" charset="-122"/>
                <a:ea typeface="华文楷体" panose="02010600040101010101" pitchFamily="2" charset="-122"/>
              </a:rPr>
              <a:t>        </a:t>
            </a:r>
            <a:r>
              <a:rPr lang="zh-CN" altLang="zh-CN" sz="2400" dirty="0">
                <a:latin typeface="华文楷体" panose="02010600040101010101" pitchFamily="2" charset="-122"/>
                <a:ea typeface="华文楷体" panose="02010600040101010101" pitchFamily="2" charset="-122"/>
              </a:rPr>
              <a:t>理出文章的详略之后，我们又用结合题目，结合主旨的方法再次阅读课文，反复讨论之后我们觉得课文的详略安排是为中心服务的</a:t>
            </a:r>
            <a:r>
              <a:rPr lang="zh-CN" altLang="en-US" sz="2400" dirty="0">
                <a:latin typeface="华文楷体" panose="02010600040101010101" pitchFamily="2" charset="-122"/>
                <a:ea typeface="华文楷体" panose="02010600040101010101" pitchFamily="2" charset="-122"/>
              </a:rPr>
              <a:t>。</a:t>
            </a:r>
            <a:r>
              <a:rPr lang="zh-CN" altLang="zh-CN" sz="2400" dirty="0">
                <a:latin typeface="华文楷体" panose="02010600040101010101" pitchFamily="2" charset="-122"/>
                <a:ea typeface="华文楷体" panose="02010600040101010101" pitchFamily="2" charset="-122"/>
              </a:rPr>
              <a:t>与中心有关的，能突出中心的要详写，反之略写</a:t>
            </a:r>
            <a:r>
              <a:rPr lang="zh-CN" altLang="en-US" sz="2400" dirty="0">
                <a:latin typeface="华文楷体" panose="02010600040101010101" pitchFamily="2" charset="-122"/>
                <a:ea typeface="华文楷体" panose="02010600040101010101" pitchFamily="2" charset="-122"/>
              </a:rPr>
              <a:t>。</a:t>
            </a:r>
            <a:r>
              <a:rPr lang="zh-CN" altLang="zh-CN" sz="2400" dirty="0">
                <a:latin typeface="华文楷体" panose="02010600040101010101" pitchFamily="2" charset="-122"/>
                <a:ea typeface="华文楷体" panose="02010600040101010101" pitchFamily="2" charset="-122"/>
              </a:rPr>
              <a:t>我们也发现，详写的部分都与台阶有关，与父亲有关，这样可以突出人物形象。</a:t>
            </a: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343472" y="836712"/>
            <a:ext cx="9649072" cy="5025543"/>
          </a:xfrm>
          <a:prstGeom prst="rect">
            <a:avLst/>
          </a:prstGeom>
          <a:noFill/>
        </p:spPr>
        <p:txBody>
          <a:bodyPr wrap="square" rtlCol="0">
            <a:spAutoFit/>
          </a:bodyPr>
          <a:lstStyle/>
          <a:p>
            <a:pPr>
              <a:lnSpc>
                <a:spcPct val="150000"/>
              </a:lnSpc>
            </a:pPr>
            <a:r>
              <a:rPr lang="en-US" altLang="zh-CN" sz="2400" dirty="0">
                <a:latin typeface="华文楷体" panose="02010600040101010101" pitchFamily="2" charset="-122"/>
                <a:ea typeface="华文楷体" panose="02010600040101010101" pitchFamily="2" charset="-122"/>
              </a:rPr>
              <a:t>         </a:t>
            </a:r>
            <a:r>
              <a:rPr lang="zh-CN" altLang="zh-CN" sz="2400" dirty="0">
                <a:latin typeface="华文楷体" panose="02010600040101010101" pitchFamily="2" charset="-122"/>
                <a:ea typeface="华文楷体" panose="02010600040101010101" pitchFamily="2" charset="-122"/>
              </a:rPr>
              <a:t>我们组再次阅读时用圈画的方法把文中运用修辞的句子找出来了，然后再用鉴赏的方法再次阅读，用朗读的方法加以品味</a:t>
            </a:r>
            <a:r>
              <a:rPr lang="zh-CN" altLang="en-US" sz="2400" dirty="0">
                <a:latin typeface="华文楷体" panose="02010600040101010101" pitchFamily="2" charset="-122"/>
                <a:ea typeface="华文楷体" panose="02010600040101010101" pitchFamily="2" charset="-122"/>
              </a:rPr>
              <a:t>。</a:t>
            </a:r>
            <a:r>
              <a:rPr lang="zh-CN" altLang="zh-CN" sz="2400" dirty="0">
                <a:latin typeface="华文楷体" panose="02010600040101010101" pitchFamily="2" charset="-122"/>
                <a:ea typeface="华文楷体" panose="02010600040101010101" pitchFamily="2" charset="-122"/>
              </a:rPr>
              <a:t>我们在第五自然段中读到父亲在洗完脚之后踏在硬实的青石板上像踩在棉花上似的轻飘飘的，这里用比喻的手法写出了父亲的辛劳，父亲的朴实。父亲花了大半辈子建好九级台阶后</a:t>
            </a:r>
            <a:r>
              <a:rPr lang="zh-CN" altLang="en-US" sz="2400" dirty="0">
                <a:latin typeface="华文楷体" panose="02010600040101010101" pitchFamily="2" charset="-122"/>
                <a:ea typeface="华文楷体" panose="02010600040101010101" pitchFamily="2" charset="-122"/>
              </a:rPr>
              <a:t>，</a:t>
            </a:r>
            <a:r>
              <a:rPr lang="zh-CN" altLang="zh-CN" sz="2400" dirty="0">
                <a:latin typeface="华文楷体" panose="02010600040101010101" pitchFamily="2" charset="-122"/>
                <a:ea typeface="华文楷体" panose="02010600040101010101" pitchFamily="2" charset="-122"/>
              </a:rPr>
              <a:t>父亲也老了，父亲在挑水时，文中对扁担运用了拟人的手法，“那根很老的毛竹扁担受了震动，便‘嘎叽’地惨叫了一声”，写扁担的惨叫和扁担的老其实是在暗示父亲的年老。所以我们体会到运用修辞手法可以把原本抽象的事物说得更形象，可以更好地表现人物性格。</a:t>
            </a: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07368" y="44624"/>
            <a:ext cx="3571900" cy="923330"/>
          </a:xfrm>
          <a:prstGeom prst="rect">
            <a:avLst/>
          </a:prstGeom>
          <a:noFill/>
        </p:spPr>
        <p:txBody>
          <a:bodyPr wrap="square" rtlCol="0">
            <a:spAutoFit/>
          </a:bodyPr>
          <a:lstStyle/>
          <a:p>
            <a:r>
              <a:rPr lang="zh-CN" altLang="en-US" sz="3600" dirty="0">
                <a:latin typeface="黑体" pitchFamily="49" charset="-122"/>
                <a:ea typeface="黑体" pitchFamily="49" charset="-122"/>
              </a:rPr>
              <a:t>说教材</a:t>
            </a:r>
            <a:r>
              <a:rPr lang="zh-CN" altLang="en-US" sz="5400" dirty="0"/>
              <a:t>：</a:t>
            </a:r>
          </a:p>
        </p:txBody>
      </p:sp>
      <p:sp>
        <p:nvSpPr>
          <p:cNvPr id="4" name="TextBox 3"/>
          <p:cNvSpPr txBox="1"/>
          <p:nvPr/>
        </p:nvSpPr>
        <p:spPr>
          <a:xfrm>
            <a:off x="966238" y="1207238"/>
            <a:ext cx="9688020" cy="2221762"/>
          </a:xfrm>
          <a:prstGeom prst="rect">
            <a:avLst/>
          </a:prstGeom>
          <a:noFill/>
        </p:spPr>
        <p:txBody>
          <a:bodyPr wrap="square" rtlCol="0">
            <a:spAutoFit/>
          </a:bodyPr>
          <a:lstStyle/>
          <a:p>
            <a:pPr>
              <a:lnSpc>
                <a:spcPct val="150000"/>
              </a:lnSpc>
            </a:pPr>
            <a:r>
              <a:rPr lang="zh-CN" altLang="en-US" sz="2400" b="1" dirty="0">
                <a:latin typeface="华文楷体"/>
              </a:rPr>
              <a:t>　　</a:t>
            </a:r>
            <a:r>
              <a:rPr lang="zh-CN" altLang="zh-CN" sz="2400" b="1" dirty="0">
                <a:latin typeface="黑体" panose="02010609060101010101" pitchFamily="49" charset="-122"/>
                <a:ea typeface="黑体" panose="02010609060101010101" pitchFamily="49" charset="-122"/>
              </a:rPr>
              <a:t>小说的主要情节</a:t>
            </a:r>
            <a:r>
              <a:rPr lang="zh-CN" altLang="zh-CN" sz="2400" dirty="0">
                <a:latin typeface="黑体" panose="02010609060101010101" pitchFamily="49" charset="-122"/>
                <a:ea typeface="黑体" panose="02010609060101010101" pitchFamily="49" charset="-122"/>
              </a:rPr>
              <a:t>：</a:t>
            </a:r>
            <a:r>
              <a:rPr lang="zh-CN" altLang="zh-CN" sz="2400" dirty="0">
                <a:latin typeface="楷体" pitchFamily="49" charset="-122"/>
                <a:ea typeface="楷体" pitchFamily="49" charset="-122"/>
              </a:rPr>
              <a:t>父亲总觉得“我们”家的台阶低，望着人家高高的台阶，羡慕不已，他不甘心低人一等，立下宏愿，也要造一栋有高台阶的新屋。为此，父亲开始了艰辛、漫长、执着的准备工作。历经艰苦卓绝的拼搏，终于建成梦寐以求的九级台阶的新屋。</a:t>
            </a:r>
            <a:endParaRPr lang="zh-CN" altLang="en-US" sz="2400" dirty="0">
              <a:latin typeface="楷体" pitchFamily="49" charset="-122"/>
              <a:ea typeface="楷体" pitchFamily="49" charset="-122"/>
            </a:endParaRPr>
          </a:p>
        </p:txBody>
      </p:sp>
      <p:sp>
        <p:nvSpPr>
          <p:cNvPr id="5" name="TextBox 4"/>
          <p:cNvSpPr txBox="1"/>
          <p:nvPr/>
        </p:nvSpPr>
        <p:spPr>
          <a:xfrm>
            <a:off x="1559496" y="3980072"/>
            <a:ext cx="7715304" cy="2326855"/>
          </a:xfrm>
          <a:prstGeom prst="rect">
            <a:avLst/>
          </a:prstGeom>
          <a:noFill/>
        </p:spPr>
        <p:txBody>
          <a:bodyPr wrap="square" rtlCol="0">
            <a:spAutoFit/>
          </a:bodyPr>
          <a:lstStyle/>
          <a:p>
            <a:pPr>
              <a:lnSpc>
                <a:spcPct val="150000"/>
              </a:lnSpc>
            </a:pPr>
            <a:r>
              <a:rPr lang="zh-CN" altLang="en-US" sz="2400" b="1" dirty="0">
                <a:latin typeface="黑体" panose="02010609060101010101" pitchFamily="49" charset="-122"/>
                <a:ea typeface="黑体" panose="02010609060101010101" pitchFamily="49" charset="-122"/>
              </a:rPr>
              <a:t>人物形象：</a:t>
            </a:r>
            <a:r>
              <a:rPr lang="zh-CN" altLang="zh-CN" sz="2400" dirty="0">
                <a:latin typeface="楷体" pitchFamily="49" charset="-122"/>
                <a:ea typeface="楷体" pitchFamily="49" charset="-122"/>
              </a:rPr>
              <a:t>父亲要强，有志气，不甘人后，</a:t>
            </a:r>
            <a:endParaRPr lang="en-US" altLang="zh-CN" sz="2400" dirty="0">
              <a:latin typeface="楷体" pitchFamily="49" charset="-122"/>
              <a:ea typeface="楷体" pitchFamily="49" charset="-122"/>
            </a:endParaRPr>
          </a:p>
          <a:p>
            <a:pPr>
              <a:lnSpc>
                <a:spcPct val="150000"/>
              </a:lnSpc>
            </a:pPr>
            <a:r>
              <a:rPr lang="en-US" altLang="zh-CN" sz="2400" dirty="0">
                <a:latin typeface="楷体" pitchFamily="49" charset="-122"/>
                <a:ea typeface="楷体" pitchFamily="49" charset="-122"/>
              </a:rPr>
              <a:t>          </a:t>
            </a:r>
            <a:r>
              <a:rPr lang="zh-CN" altLang="zh-CN" sz="2400" dirty="0">
                <a:latin typeface="楷体" pitchFamily="49" charset="-122"/>
                <a:ea typeface="楷体" pitchFamily="49" charset="-122"/>
              </a:rPr>
              <a:t>他执着又坚韧，</a:t>
            </a:r>
            <a:endParaRPr lang="en-US" altLang="zh-CN" sz="2400" dirty="0">
              <a:latin typeface="楷体" pitchFamily="49" charset="-122"/>
              <a:ea typeface="楷体" pitchFamily="49" charset="-122"/>
            </a:endParaRPr>
          </a:p>
          <a:p>
            <a:pPr>
              <a:lnSpc>
                <a:spcPct val="150000"/>
              </a:lnSpc>
            </a:pPr>
            <a:r>
              <a:rPr lang="en-US" altLang="zh-CN" sz="2400" dirty="0">
                <a:latin typeface="楷体" pitchFamily="49" charset="-122"/>
                <a:ea typeface="楷体" pitchFamily="49" charset="-122"/>
              </a:rPr>
              <a:t>          </a:t>
            </a:r>
            <a:r>
              <a:rPr lang="zh-CN" altLang="zh-CN" sz="2400" dirty="0">
                <a:latin typeface="楷体" pitchFamily="49" charset="-122"/>
                <a:ea typeface="楷体" pitchFamily="49" charset="-122"/>
              </a:rPr>
              <a:t>他吃苦耐劳，</a:t>
            </a:r>
            <a:endParaRPr lang="en-US" altLang="zh-CN" sz="2400" dirty="0">
              <a:latin typeface="楷体" pitchFamily="49" charset="-122"/>
              <a:ea typeface="楷体" pitchFamily="49" charset="-122"/>
            </a:endParaRPr>
          </a:p>
          <a:p>
            <a:pPr>
              <a:lnSpc>
                <a:spcPct val="150000"/>
              </a:lnSpc>
            </a:pPr>
            <a:r>
              <a:rPr lang="en-US" altLang="zh-CN" sz="2400" dirty="0">
                <a:latin typeface="楷体" pitchFamily="49" charset="-122"/>
                <a:ea typeface="楷体" pitchFamily="49" charset="-122"/>
              </a:rPr>
              <a:t>          </a:t>
            </a:r>
            <a:r>
              <a:rPr lang="zh-CN" altLang="zh-CN" sz="2400" dirty="0">
                <a:latin typeface="楷体" pitchFamily="49" charset="-122"/>
                <a:ea typeface="楷体" pitchFamily="49" charset="-122"/>
              </a:rPr>
              <a:t>老实厚道，又谦卑</a:t>
            </a:r>
            <a:r>
              <a:rPr lang="zh-CN" altLang="zh-CN" sz="2800" dirty="0"/>
              <a:t>。</a:t>
            </a:r>
            <a:endParaRPr lang="zh-CN" altLang="en-US" sz="2800" dirty="0"/>
          </a:p>
        </p:txBody>
      </p:sp>
    </p:spTree>
    <p:extLst>
      <p:ext uri="{BB962C8B-B14F-4D97-AF65-F5344CB8AC3E}">
        <p14:creationId xmlns:p14="http://schemas.microsoft.com/office/powerpoint/2010/main" val="1521821462"/>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plus(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1"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1"/>
      <p:bldP spid="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81126" y="785795"/>
            <a:ext cx="8786874" cy="2098651"/>
          </a:xfrm>
          <a:prstGeom prst="rect">
            <a:avLst/>
          </a:prstGeom>
          <a:noFill/>
        </p:spPr>
        <p:txBody>
          <a:bodyPr wrap="square" rtlCol="0">
            <a:spAutoFit/>
          </a:bodyPr>
          <a:lstStyle/>
          <a:p>
            <a:r>
              <a:rPr lang="zh-CN" altLang="zh-CN" sz="2800" b="1" dirty="0">
                <a:latin typeface="黑体" panose="02010609060101010101" pitchFamily="49" charset="-122"/>
                <a:ea typeface="黑体" panose="02010609060101010101" pitchFamily="49" charset="-122"/>
              </a:rPr>
              <a:t>任务</a:t>
            </a:r>
            <a:r>
              <a:rPr lang="zh-CN" altLang="en-US" sz="2800" b="1" dirty="0">
                <a:latin typeface="黑体" panose="02010609060101010101" pitchFamily="49" charset="-122"/>
                <a:ea typeface="黑体" panose="02010609060101010101" pitchFamily="49" charset="-122"/>
              </a:rPr>
              <a:t>三</a:t>
            </a:r>
            <a:r>
              <a:rPr lang="zh-CN" altLang="zh-CN" sz="2800" b="1" dirty="0">
                <a:latin typeface="黑体" panose="02010609060101010101" pitchFamily="49" charset="-122"/>
                <a:ea typeface="黑体" panose="02010609060101010101" pitchFamily="49" charset="-122"/>
              </a:rPr>
              <a:t>：小组展示</a:t>
            </a:r>
            <a:endParaRPr lang="zh-CN" altLang="zh-CN" sz="2800" dirty="0">
              <a:latin typeface="黑体" panose="02010609060101010101" pitchFamily="49" charset="-122"/>
              <a:ea typeface="黑体" panose="02010609060101010101" pitchFamily="49" charset="-122"/>
            </a:endParaRPr>
          </a:p>
          <a:p>
            <a:pPr>
              <a:lnSpc>
                <a:spcPct val="150000"/>
              </a:lnSpc>
            </a:pPr>
            <a:r>
              <a:rPr lang="zh-CN" altLang="en-US" sz="2400" dirty="0">
                <a:latin typeface="楷体" pitchFamily="49" charset="-122"/>
                <a:ea typeface="楷体" pitchFamily="49" charset="-122"/>
              </a:rPr>
              <a:t>　　</a:t>
            </a:r>
            <a:endParaRPr lang="en-US" altLang="zh-CN" sz="2400" dirty="0">
              <a:latin typeface="楷体" pitchFamily="49" charset="-122"/>
              <a:ea typeface="楷体" pitchFamily="49" charset="-122"/>
            </a:endParaRPr>
          </a:p>
          <a:p>
            <a:pPr>
              <a:lnSpc>
                <a:spcPct val="150000"/>
              </a:lnSpc>
            </a:pPr>
            <a:r>
              <a:rPr lang="zh-CN" altLang="en-US" sz="2400" dirty="0">
                <a:latin typeface="楷体" pitchFamily="49" charset="-122"/>
                <a:ea typeface="楷体" pitchFamily="49" charset="-122"/>
              </a:rPr>
              <a:t>　　</a:t>
            </a:r>
            <a:r>
              <a:rPr lang="zh-CN" altLang="zh-CN" sz="2400" dirty="0">
                <a:latin typeface="楷体" pitchFamily="49" charset="-122"/>
                <a:ea typeface="楷体" pitchFamily="49" charset="-122"/>
              </a:rPr>
              <a:t>每组发言</a:t>
            </a:r>
            <a:r>
              <a:rPr lang="en-US" altLang="zh-CN" sz="2400" dirty="0">
                <a:latin typeface="楷体" pitchFamily="49" charset="-122"/>
                <a:ea typeface="楷体" pitchFamily="49" charset="-122"/>
              </a:rPr>
              <a:t>3</a:t>
            </a:r>
            <a:r>
              <a:rPr lang="zh-CN" altLang="zh-CN" sz="2400" dirty="0">
                <a:latin typeface="楷体" pitchFamily="49" charset="-122"/>
                <a:ea typeface="楷体" pitchFamily="49" charset="-122"/>
              </a:rPr>
              <a:t>分钟左右，一人发言一人板书关键词；</a:t>
            </a:r>
          </a:p>
          <a:p>
            <a:pPr>
              <a:lnSpc>
                <a:spcPct val="150000"/>
              </a:lnSpc>
            </a:pPr>
            <a:r>
              <a:rPr lang="zh-CN" altLang="en-US" sz="2400" dirty="0">
                <a:latin typeface="楷体" pitchFamily="49" charset="-122"/>
                <a:ea typeface="楷体" pitchFamily="49" charset="-122"/>
              </a:rPr>
              <a:t>　　</a:t>
            </a:r>
            <a:r>
              <a:rPr lang="zh-CN" altLang="zh-CN" sz="2400" dirty="0">
                <a:latin typeface="楷体" pitchFamily="49" charset="-122"/>
                <a:ea typeface="楷体" pitchFamily="49" charset="-122"/>
              </a:rPr>
              <a:t>其余同学中书本中做好记录。</a:t>
            </a:r>
          </a:p>
        </p:txBody>
      </p:sp>
      <p:sp>
        <p:nvSpPr>
          <p:cNvPr id="6" name="TextBox 5"/>
          <p:cNvSpPr txBox="1"/>
          <p:nvPr/>
        </p:nvSpPr>
        <p:spPr>
          <a:xfrm>
            <a:off x="1881126" y="3212976"/>
            <a:ext cx="9329690" cy="3185487"/>
          </a:xfrm>
          <a:prstGeom prst="rect">
            <a:avLst/>
          </a:prstGeom>
          <a:noFill/>
        </p:spPr>
        <p:txBody>
          <a:bodyPr wrap="square" rtlCol="0">
            <a:spAutoFit/>
          </a:bodyPr>
          <a:lstStyle/>
          <a:p>
            <a:pPr algn="just">
              <a:lnSpc>
                <a:spcPct val="150000"/>
              </a:lnSpc>
            </a:pPr>
            <a:r>
              <a:rPr lang="zh-CN" altLang="en-US" b="1" dirty="0">
                <a:latin typeface="黑体" panose="02010609060101010101" pitchFamily="49" charset="-122"/>
                <a:ea typeface="黑体" panose="02010609060101010101" pitchFamily="49" charset="-122"/>
              </a:rPr>
              <a:t>　　</a:t>
            </a:r>
            <a:r>
              <a:rPr lang="zh-CN" altLang="zh-CN" sz="2200" b="1" dirty="0">
                <a:latin typeface="黑体" panose="02010609060101010101" pitchFamily="49" charset="-122"/>
                <a:ea typeface="黑体" panose="02010609060101010101" pitchFamily="49" charset="-122"/>
              </a:rPr>
              <a:t>设计意图：</a:t>
            </a:r>
            <a:r>
              <a:rPr lang="zh-CN" altLang="en-US" sz="2200" dirty="0">
                <a:solidFill>
                  <a:srgbClr val="FF0000"/>
                </a:solidFill>
                <a:latin typeface="楷体" pitchFamily="49" charset="-122"/>
                <a:ea typeface="楷体" pitchFamily="49" charset="-122"/>
              </a:rPr>
              <a:t>以“用</a:t>
            </a:r>
            <a:r>
              <a:rPr lang="en-US" altLang="zh-CN" sz="2200" dirty="0">
                <a:solidFill>
                  <a:srgbClr val="FF0000"/>
                </a:solidFill>
                <a:latin typeface="楷体" pitchFamily="49" charset="-122"/>
                <a:ea typeface="楷体" pitchFamily="49" charset="-122"/>
              </a:rPr>
              <a:t>……</a:t>
            </a:r>
            <a:r>
              <a:rPr lang="zh-CN" altLang="en-US" sz="2200" dirty="0">
                <a:solidFill>
                  <a:srgbClr val="FF0000"/>
                </a:solidFill>
                <a:latin typeface="楷体" pitchFamily="49" charset="-122"/>
                <a:ea typeface="楷体" pitchFamily="49" charset="-122"/>
              </a:rPr>
              <a:t>阅读方法读出了</a:t>
            </a:r>
            <a:r>
              <a:rPr lang="en-US" altLang="zh-CN" sz="2200" dirty="0">
                <a:solidFill>
                  <a:srgbClr val="FF0000"/>
                </a:solidFill>
                <a:latin typeface="楷体" pitchFamily="49" charset="-122"/>
                <a:ea typeface="楷体" pitchFamily="49" charset="-122"/>
              </a:rPr>
              <a:t>……</a:t>
            </a:r>
            <a:r>
              <a:rPr lang="zh-CN" altLang="en-US" sz="2200" dirty="0">
                <a:solidFill>
                  <a:srgbClr val="FF0000"/>
                </a:solidFill>
                <a:latin typeface="楷体" pitchFamily="49" charset="-122"/>
                <a:ea typeface="楷体" pitchFamily="49" charset="-122"/>
              </a:rPr>
              <a:t>”的结构在整理汇报时，学生更会关注平时所学的阅读方法，同时</a:t>
            </a:r>
            <a:r>
              <a:rPr lang="zh-CN" altLang="zh-CN" sz="2200" dirty="0">
                <a:solidFill>
                  <a:srgbClr val="FF0000"/>
                </a:solidFill>
                <a:latin typeface="楷体" pitchFamily="49" charset="-122"/>
                <a:ea typeface="楷体" pitchFamily="49" charset="-122"/>
              </a:rPr>
              <a:t>在</a:t>
            </a:r>
            <a:r>
              <a:rPr lang="zh-CN" altLang="en-US" sz="2200" dirty="0">
                <a:solidFill>
                  <a:srgbClr val="FF0000"/>
                </a:solidFill>
                <a:latin typeface="楷体" pitchFamily="49" charset="-122"/>
                <a:ea typeface="楷体" pitchFamily="49" charset="-122"/>
              </a:rPr>
              <a:t>交流的</a:t>
            </a:r>
            <a:r>
              <a:rPr lang="zh-CN" altLang="zh-CN" sz="2200" dirty="0">
                <a:solidFill>
                  <a:srgbClr val="FF0000"/>
                </a:solidFill>
                <a:latin typeface="楷体" pitchFamily="49" charset="-122"/>
                <a:ea typeface="楷体" pitchFamily="49" charset="-122"/>
              </a:rPr>
              <a:t>思维碰撞中丰富自己的阅读体验，使学生对本文的理解能更全面更深入。语文学习就是培养学生的听说读写的能力，那么以小组为单位的展示交流可以锻炼展示学生的语言组织能力和要点概括能力，同时对其他学生而言也是训练了听记能力。</a:t>
            </a:r>
          </a:p>
          <a:p>
            <a:endParaRPr lang="zh-CN" altLang="zh-CN" dirty="0"/>
          </a:p>
          <a:p>
            <a:endParaRPr lang="zh-CN" altLang="zh-CN" b="1" dirty="0"/>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80713" y="1556792"/>
            <a:ext cx="5357850" cy="615553"/>
          </a:xfrm>
          <a:prstGeom prst="rect">
            <a:avLst/>
          </a:prstGeom>
          <a:noFill/>
        </p:spPr>
        <p:txBody>
          <a:bodyPr wrap="square" rtlCol="0">
            <a:spAutoFit/>
          </a:bodyPr>
          <a:lstStyle/>
          <a:p>
            <a:r>
              <a:rPr lang="zh-CN" altLang="en-US" sz="3400" b="1" dirty="0">
                <a:latin typeface="黑体" panose="02010609060101010101" pitchFamily="49" charset="-122"/>
                <a:ea typeface="黑体" panose="02010609060101010101" pitchFamily="49" charset="-122"/>
              </a:rPr>
              <a:t>小结：</a:t>
            </a:r>
          </a:p>
        </p:txBody>
      </p:sp>
      <p:sp>
        <p:nvSpPr>
          <p:cNvPr id="5" name="TextBox 4"/>
          <p:cNvSpPr txBox="1"/>
          <p:nvPr/>
        </p:nvSpPr>
        <p:spPr>
          <a:xfrm>
            <a:off x="1880713" y="2636912"/>
            <a:ext cx="7929618" cy="1799019"/>
          </a:xfrm>
          <a:prstGeom prst="rect">
            <a:avLst/>
          </a:prstGeom>
          <a:noFill/>
        </p:spPr>
        <p:txBody>
          <a:bodyPr wrap="square" rtlCol="0">
            <a:spAutoFit/>
          </a:bodyPr>
          <a:lstStyle/>
          <a:p>
            <a:pPr algn="just">
              <a:lnSpc>
                <a:spcPct val="150000"/>
              </a:lnSpc>
            </a:pPr>
            <a:r>
              <a:rPr lang="zh-CN" altLang="en-US" sz="2600" dirty="0">
                <a:latin typeface="楷体" pitchFamily="49" charset="-122"/>
                <a:ea typeface="楷体" pitchFamily="49" charset="-122"/>
              </a:rPr>
              <a:t>　　</a:t>
            </a:r>
            <a:r>
              <a:rPr lang="zh-CN" altLang="zh-CN" sz="2600" dirty="0">
                <a:latin typeface="楷体" pitchFamily="49" charset="-122"/>
                <a:ea typeface="楷体" pitchFamily="49" charset="-122"/>
              </a:rPr>
              <a:t>我们通过自学本文，讨论交流后有什么收获？</a:t>
            </a:r>
            <a:endParaRPr lang="en-US" altLang="zh-CN" sz="2600" dirty="0">
              <a:latin typeface="楷体" pitchFamily="49" charset="-122"/>
              <a:ea typeface="楷体" pitchFamily="49" charset="-122"/>
            </a:endParaRPr>
          </a:p>
          <a:p>
            <a:pPr algn="just">
              <a:lnSpc>
                <a:spcPct val="150000"/>
              </a:lnSpc>
            </a:pPr>
            <a:r>
              <a:rPr lang="zh-CN" altLang="en-US" sz="2600" dirty="0">
                <a:latin typeface="楷体" pitchFamily="49" charset="-122"/>
                <a:ea typeface="楷体" pitchFamily="49" charset="-122"/>
              </a:rPr>
              <a:t>　　</a:t>
            </a:r>
            <a:r>
              <a:rPr lang="zh-CN" altLang="zh-CN" sz="2600" dirty="0">
                <a:latin typeface="楷体" pitchFamily="49" charset="-122"/>
                <a:ea typeface="楷体" pitchFamily="49" charset="-122"/>
              </a:rPr>
              <a:t>请学生总结，教师在学生的课堂板书中用不同颜色的粉笔圈画重点。</a:t>
            </a: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51384" y="188640"/>
            <a:ext cx="5357850" cy="584775"/>
          </a:xfrm>
          <a:prstGeom prst="rect">
            <a:avLst/>
          </a:prstGeom>
          <a:noFill/>
        </p:spPr>
        <p:txBody>
          <a:bodyPr wrap="square" rtlCol="0">
            <a:spAutoFit/>
          </a:bodyPr>
          <a:lstStyle/>
          <a:p>
            <a:r>
              <a:rPr lang="zh-CN" altLang="en-US" sz="3200" b="1" dirty="0">
                <a:latin typeface="黑体" panose="02010609060101010101" pitchFamily="49" charset="-122"/>
                <a:ea typeface="黑体" panose="02010609060101010101" pitchFamily="49" charset="-122"/>
              </a:rPr>
              <a:t>预设小结内容：</a:t>
            </a:r>
          </a:p>
        </p:txBody>
      </p:sp>
      <p:sp>
        <p:nvSpPr>
          <p:cNvPr id="5" name="TextBox 4"/>
          <p:cNvSpPr txBox="1"/>
          <p:nvPr/>
        </p:nvSpPr>
        <p:spPr>
          <a:xfrm>
            <a:off x="551384" y="1052736"/>
            <a:ext cx="10657184" cy="3883755"/>
          </a:xfrm>
          <a:prstGeom prst="rect">
            <a:avLst/>
          </a:prstGeom>
          <a:noFill/>
        </p:spPr>
        <p:txBody>
          <a:bodyPr wrap="square" rtlCol="0">
            <a:spAutoFit/>
          </a:bodyPr>
          <a:lstStyle/>
          <a:p>
            <a:pPr algn="just">
              <a:lnSpc>
                <a:spcPct val="150000"/>
              </a:lnSpc>
            </a:pPr>
            <a:r>
              <a:rPr lang="en-US" altLang="zh-CN" sz="2400" dirty="0">
                <a:latin typeface="楷体" pitchFamily="49" charset="-122"/>
                <a:ea typeface="楷体" pitchFamily="49" charset="-122"/>
              </a:rPr>
              <a:t>    1.</a:t>
            </a:r>
            <a:r>
              <a:rPr lang="zh-CN" altLang="zh-CN" sz="2400" dirty="0">
                <a:latin typeface="楷体" pitchFamily="49" charset="-122"/>
                <a:ea typeface="楷体" pitchFamily="49" charset="-122"/>
              </a:rPr>
              <a:t>小说的结构包括起因、发展、高潮和结局四个部分，以后学习小说可以从这四个方面入手把握文章主要内容。</a:t>
            </a:r>
          </a:p>
          <a:p>
            <a:pPr algn="just">
              <a:lnSpc>
                <a:spcPct val="150000"/>
              </a:lnSpc>
            </a:pPr>
            <a:r>
              <a:rPr lang="en-US" altLang="zh-CN" sz="2400" dirty="0">
                <a:latin typeface="楷体" pitchFamily="49" charset="-122"/>
                <a:ea typeface="楷体" pitchFamily="49" charset="-122"/>
              </a:rPr>
              <a:t>    2.</a:t>
            </a:r>
            <a:r>
              <a:rPr lang="zh-CN" altLang="zh-CN" sz="2400" dirty="0">
                <a:latin typeface="楷体" pitchFamily="49" charset="-122"/>
                <a:ea typeface="楷体" pitchFamily="49" charset="-122"/>
              </a:rPr>
              <a:t>这篇文章不仅有大量的细节描写，而且还把细节进行反复，在反复细节描写中前后照应或对比，从而来揭示中心。</a:t>
            </a:r>
          </a:p>
          <a:p>
            <a:pPr algn="just">
              <a:lnSpc>
                <a:spcPct val="150000"/>
              </a:lnSpc>
            </a:pPr>
            <a:r>
              <a:rPr lang="en-US" altLang="zh-CN" sz="2400" dirty="0">
                <a:latin typeface="楷体" pitchFamily="49" charset="-122"/>
                <a:ea typeface="楷体" pitchFamily="49" charset="-122"/>
              </a:rPr>
              <a:t>    3.</a:t>
            </a:r>
            <a:r>
              <a:rPr lang="zh-CN" altLang="zh-CN" sz="2400" dirty="0">
                <a:latin typeface="楷体" pitchFamily="49" charset="-122"/>
                <a:ea typeface="楷体" pitchFamily="49" charset="-122"/>
              </a:rPr>
              <a:t>学到了环境描写暗示人物心理，推动情节发展。</a:t>
            </a:r>
          </a:p>
          <a:p>
            <a:pPr algn="just">
              <a:lnSpc>
                <a:spcPct val="150000"/>
              </a:lnSpc>
            </a:pPr>
            <a:r>
              <a:rPr lang="en-US" altLang="zh-CN" sz="2400" dirty="0">
                <a:latin typeface="楷体" pitchFamily="49" charset="-122"/>
                <a:ea typeface="楷体" pitchFamily="49" charset="-122"/>
              </a:rPr>
              <a:t>    4.</a:t>
            </a:r>
            <a:r>
              <a:rPr lang="zh-CN" altLang="zh-CN" sz="2400" dirty="0">
                <a:latin typeface="楷体" pitchFamily="49" charset="-122"/>
                <a:ea typeface="楷体" pitchFamily="49" charset="-122"/>
              </a:rPr>
              <a:t>我们还深刻理解了题目</a:t>
            </a:r>
            <a:r>
              <a:rPr lang="en-US" altLang="zh-CN" sz="2400" dirty="0">
                <a:latin typeface="楷体" pitchFamily="49" charset="-122"/>
                <a:ea typeface="楷体" pitchFamily="49" charset="-122"/>
              </a:rPr>
              <a:t>“</a:t>
            </a:r>
            <a:r>
              <a:rPr lang="zh-CN" altLang="zh-CN" sz="2400" dirty="0">
                <a:latin typeface="楷体" pitchFamily="49" charset="-122"/>
                <a:ea typeface="楷体" pitchFamily="49" charset="-122"/>
              </a:rPr>
              <a:t>台阶</a:t>
            </a:r>
            <a:r>
              <a:rPr lang="en-US" altLang="zh-CN" sz="2400" dirty="0">
                <a:latin typeface="楷体" pitchFamily="49" charset="-122"/>
                <a:ea typeface="楷体" pitchFamily="49" charset="-122"/>
              </a:rPr>
              <a:t>”</a:t>
            </a:r>
            <a:r>
              <a:rPr lang="zh-CN" altLang="zh-CN" sz="2400" dirty="0">
                <a:latin typeface="楷体" pitchFamily="49" charset="-122"/>
                <a:ea typeface="楷体" pitchFamily="49" charset="-122"/>
              </a:rPr>
              <a:t>的含义，深入并多层次地理解了文章</a:t>
            </a:r>
            <a:r>
              <a:rPr lang="zh-CN" altLang="en-US" sz="2400" dirty="0">
                <a:latin typeface="楷体" pitchFamily="49" charset="-122"/>
                <a:ea typeface="楷体" pitchFamily="49" charset="-122"/>
              </a:rPr>
              <a:t>的</a:t>
            </a:r>
            <a:r>
              <a:rPr lang="zh-CN" altLang="zh-CN" sz="2400" dirty="0">
                <a:latin typeface="楷体" pitchFamily="49" charset="-122"/>
                <a:ea typeface="楷体" pitchFamily="49" charset="-122"/>
              </a:rPr>
              <a:t>主题，学会要多角度多层次理解小说主题。</a:t>
            </a:r>
          </a:p>
        </p:txBody>
      </p:sp>
      <p:sp>
        <p:nvSpPr>
          <p:cNvPr id="6" name="TextBox 5"/>
          <p:cNvSpPr txBox="1"/>
          <p:nvPr/>
        </p:nvSpPr>
        <p:spPr>
          <a:xfrm>
            <a:off x="695400" y="5215812"/>
            <a:ext cx="10369152" cy="943528"/>
          </a:xfrm>
          <a:prstGeom prst="rect">
            <a:avLst/>
          </a:prstGeom>
          <a:noFill/>
        </p:spPr>
        <p:txBody>
          <a:bodyPr wrap="square" rtlCol="0">
            <a:spAutoFit/>
          </a:bodyPr>
          <a:lstStyle/>
          <a:p>
            <a:pPr>
              <a:lnSpc>
                <a:spcPct val="150000"/>
              </a:lnSpc>
            </a:pPr>
            <a:r>
              <a:rPr lang="en-US" altLang="zh-CN" sz="2000" b="1" dirty="0">
                <a:latin typeface="楷体" pitchFamily="49" charset="-122"/>
                <a:ea typeface="楷体" pitchFamily="49" charset="-122"/>
              </a:rPr>
              <a:t>    </a:t>
            </a:r>
            <a:r>
              <a:rPr lang="zh-CN" altLang="zh-CN" sz="2000" b="1" dirty="0">
                <a:latin typeface="楷体" pitchFamily="49" charset="-122"/>
                <a:ea typeface="楷体" pitchFamily="49" charset="-122"/>
              </a:rPr>
              <a:t>设计意图：</a:t>
            </a:r>
            <a:r>
              <a:rPr lang="zh-CN" altLang="zh-CN" sz="2000" dirty="0">
                <a:solidFill>
                  <a:srgbClr val="FF0000"/>
                </a:solidFill>
                <a:latin typeface="楷体" pitchFamily="49" charset="-122"/>
                <a:ea typeface="楷体" pitchFamily="49" charset="-122"/>
              </a:rPr>
              <a:t>结合学生板书要学生总结课堂所得，一方面可以肯定学生课堂学习的有效性，同时也暗示学生课堂要专心听记，从而慢慢养成良好习惯。 </a:t>
            </a: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024034" y="1285860"/>
            <a:ext cx="5357850" cy="646331"/>
          </a:xfrm>
          <a:prstGeom prst="rect">
            <a:avLst/>
          </a:prstGeom>
          <a:noFill/>
        </p:spPr>
        <p:txBody>
          <a:bodyPr wrap="square" rtlCol="0">
            <a:spAutoFit/>
          </a:bodyPr>
          <a:lstStyle/>
          <a:p>
            <a:r>
              <a:rPr lang="zh-CN" altLang="en-US" sz="3600" b="1" dirty="0">
                <a:latin typeface="黑体" panose="02010609060101010101" pitchFamily="49" charset="-122"/>
                <a:ea typeface="黑体" panose="02010609060101010101" pitchFamily="49" charset="-122"/>
              </a:rPr>
              <a:t>作业：</a:t>
            </a:r>
          </a:p>
        </p:txBody>
      </p:sp>
      <p:sp>
        <p:nvSpPr>
          <p:cNvPr id="5" name="TextBox 4"/>
          <p:cNvSpPr txBox="1"/>
          <p:nvPr/>
        </p:nvSpPr>
        <p:spPr>
          <a:xfrm>
            <a:off x="2783632" y="2624776"/>
            <a:ext cx="8286808" cy="523220"/>
          </a:xfrm>
          <a:prstGeom prst="rect">
            <a:avLst/>
          </a:prstGeom>
          <a:noFill/>
        </p:spPr>
        <p:txBody>
          <a:bodyPr wrap="square" rtlCol="0">
            <a:spAutoFit/>
          </a:bodyPr>
          <a:lstStyle/>
          <a:p>
            <a:r>
              <a:rPr lang="zh-CN" altLang="zh-CN" sz="2800" dirty="0">
                <a:latin typeface="楷体" pitchFamily="49" charset="-122"/>
                <a:ea typeface="楷体" pitchFamily="49" charset="-122"/>
              </a:rPr>
              <a:t>运用熟读精思法自读李森祥的另一篇文章《远行》。</a:t>
            </a:r>
          </a:p>
        </p:txBody>
      </p:sp>
      <p:sp>
        <p:nvSpPr>
          <p:cNvPr id="6" name="TextBox 5"/>
          <p:cNvSpPr txBox="1"/>
          <p:nvPr/>
        </p:nvSpPr>
        <p:spPr>
          <a:xfrm>
            <a:off x="2179079" y="3902138"/>
            <a:ext cx="8746216" cy="1113766"/>
          </a:xfrm>
          <a:prstGeom prst="rect">
            <a:avLst/>
          </a:prstGeom>
          <a:noFill/>
        </p:spPr>
        <p:txBody>
          <a:bodyPr wrap="square" rtlCol="0">
            <a:spAutoFit/>
          </a:bodyPr>
          <a:lstStyle/>
          <a:p>
            <a:pPr>
              <a:lnSpc>
                <a:spcPct val="150000"/>
              </a:lnSpc>
            </a:pPr>
            <a:r>
              <a:rPr lang="en-US" altLang="zh-CN" sz="2400" b="1" dirty="0">
                <a:latin typeface="楷体" pitchFamily="49" charset="-122"/>
                <a:ea typeface="楷体" pitchFamily="49" charset="-122"/>
              </a:rPr>
              <a:t>    </a:t>
            </a:r>
            <a:r>
              <a:rPr lang="zh-CN" altLang="zh-CN" sz="2400" b="1" dirty="0">
                <a:latin typeface="楷体" pitchFamily="49" charset="-122"/>
                <a:ea typeface="楷体" pitchFamily="49" charset="-122"/>
              </a:rPr>
              <a:t>设计意图：</a:t>
            </a:r>
            <a:r>
              <a:rPr lang="zh-CN" altLang="zh-CN" sz="2400" dirty="0">
                <a:solidFill>
                  <a:srgbClr val="FF0000"/>
                </a:solidFill>
                <a:latin typeface="楷体" pitchFamily="49" charset="-122"/>
                <a:ea typeface="楷体" pitchFamily="49" charset="-122"/>
              </a:rPr>
              <a:t>用本课文习得的方法阅读同一作家的作品，进一步体会李森祥写平凡小人物的创作风格。</a:t>
            </a: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595670" y="2643183"/>
            <a:ext cx="5357850" cy="1200329"/>
          </a:xfrm>
          <a:prstGeom prst="rect">
            <a:avLst/>
          </a:prstGeom>
          <a:noFill/>
        </p:spPr>
        <p:txBody>
          <a:bodyPr wrap="square" rtlCol="0">
            <a:spAutoFit/>
          </a:bodyPr>
          <a:lstStyle/>
          <a:p>
            <a:r>
              <a:rPr lang="zh-CN" altLang="en-US" sz="7200" dirty="0"/>
              <a:t>谢谢大家！</a:t>
            </a: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91580" y="389113"/>
            <a:ext cx="7786742" cy="584775"/>
          </a:xfrm>
          <a:prstGeom prst="rect">
            <a:avLst/>
          </a:prstGeom>
          <a:noFill/>
        </p:spPr>
        <p:txBody>
          <a:bodyPr wrap="square" rtlCol="0">
            <a:spAutoFit/>
          </a:bodyPr>
          <a:lstStyle/>
          <a:p>
            <a:r>
              <a:rPr lang="zh-CN" altLang="en-US" sz="3200" b="1" dirty="0">
                <a:latin typeface="黑体" panose="02010609060101010101" pitchFamily="49" charset="-122"/>
                <a:ea typeface="黑体" panose="02010609060101010101" pitchFamily="49" charset="-122"/>
              </a:rPr>
              <a:t>细节描写：</a:t>
            </a:r>
          </a:p>
        </p:txBody>
      </p:sp>
      <p:sp>
        <p:nvSpPr>
          <p:cNvPr id="5" name="TextBox 4"/>
          <p:cNvSpPr txBox="1"/>
          <p:nvPr/>
        </p:nvSpPr>
        <p:spPr>
          <a:xfrm>
            <a:off x="623392" y="3717032"/>
            <a:ext cx="9937104" cy="2221762"/>
          </a:xfrm>
          <a:prstGeom prst="rect">
            <a:avLst/>
          </a:prstGeom>
          <a:noFill/>
        </p:spPr>
        <p:txBody>
          <a:bodyPr wrap="square" rtlCol="0">
            <a:spAutoFit/>
          </a:bodyPr>
          <a:lstStyle/>
          <a:p>
            <a:pPr>
              <a:lnSpc>
                <a:spcPct val="150000"/>
              </a:lnSpc>
            </a:pPr>
            <a:r>
              <a:rPr lang="zh-CN" altLang="en-US" sz="2400" dirty="0">
                <a:latin typeface="楷体" pitchFamily="49" charset="-122"/>
                <a:ea typeface="楷体" pitchFamily="49" charset="-122"/>
              </a:rPr>
              <a:t>    许多纸筒落在父亲的头上肩膀上，父亲的两手没处放似的，抄着不是，贴在胯骨上也不是。他仿佛觉得有许多目光在望他，就尽力把胸挺得高些，无奈，他的背是驼惯了的，胸无法挺得高。因而，父亲明明该高兴，却露出些尴尬的笑。</a:t>
            </a:r>
          </a:p>
        </p:txBody>
      </p:sp>
      <p:sp>
        <p:nvSpPr>
          <p:cNvPr id="7" name="TextBox 6"/>
          <p:cNvSpPr txBox="1"/>
          <p:nvPr/>
        </p:nvSpPr>
        <p:spPr>
          <a:xfrm>
            <a:off x="767408" y="1391722"/>
            <a:ext cx="9865096" cy="1667764"/>
          </a:xfrm>
          <a:prstGeom prst="rect">
            <a:avLst/>
          </a:prstGeom>
          <a:noFill/>
        </p:spPr>
        <p:txBody>
          <a:bodyPr wrap="square" rtlCol="0">
            <a:spAutoFit/>
          </a:bodyPr>
          <a:lstStyle/>
          <a:p>
            <a:pPr>
              <a:lnSpc>
                <a:spcPct val="150000"/>
              </a:lnSpc>
            </a:pPr>
            <a:r>
              <a:rPr lang="zh-CN" altLang="en-US" sz="2400" dirty="0">
                <a:latin typeface="楷体" pitchFamily="49" charset="-122"/>
                <a:ea typeface="楷体" pitchFamily="49" charset="-122"/>
              </a:rPr>
              <a:t>    父亲头发上像是飘了一层细雨，每一根细发都艰难地挑着一颗乃至数颗小水珠，随着父亲踏黄泥的节奏一起一伏。晃破了便滚到额头上，额头上一会儿就滚满了黄豆大的露珠。</a:t>
            </a:r>
          </a:p>
        </p:txBody>
      </p:sp>
    </p:spTree>
    <p:extLst>
      <p:ext uri="{BB962C8B-B14F-4D97-AF65-F5344CB8AC3E}">
        <p14:creationId xmlns:p14="http://schemas.microsoft.com/office/powerpoint/2010/main" val="1521821462"/>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0304" y="289682"/>
            <a:ext cx="7786742" cy="523220"/>
          </a:xfrm>
          <a:prstGeom prst="rect">
            <a:avLst/>
          </a:prstGeom>
          <a:noFill/>
        </p:spPr>
        <p:txBody>
          <a:bodyPr wrap="square" rtlCol="0">
            <a:spAutoFit/>
          </a:bodyPr>
          <a:lstStyle/>
          <a:p>
            <a:r>
              <a:rPr lang="zh-CN" altLang="en-US" sz="2800" b="1" dirty="0">
                <a:latin typeface="黑体" panose="02010609060101010101" pitchFamily="49" charset="-122"/>
                <a:ea typeface="黑体" panose="02010609060101010101" pitchFamily="49" charset="-122"/>
              </a:rPr>
              <a:t>细节反复：凸显人物性格</a:t>
            </a:r>
          </a:p>
        </p:txBody>
      </p:sp>
      <p:sp>
        <p:nvSpPr>
          <p:cNvPr id="5" name="TextBox 4"/>
          <p:cNvSpPr txBox="1"/>
          <p:nvPr/>
        </p:nvSpPr>
        <p:spPr>
          <a:xfrm>
            <a:off x="911424" y="4214818"/>
            <a:ext cx="9937104" cy="559769"/>
          </a:xfrm>
          <a:prstGeom prst="rect">
            <a:avLst/>
          </a:prstGeom>
          <a:noFill/>
        </p:spPr>
        <p:txBody>
          <a:bodyPr wrap="square" rtlCol="0">
            <a:spAutoFit/>
          </a:bodyPr>
          <a:lstStyle/>
          <a:p>
            <a:pPr>
              <a:lnSpc>
                <a:spcPct val="150000"/>
              </a:lnSpc>
            </a:pPr>
            <a:r>
              <a:rPr lang="zh-CN" altLang="en-US" sz="2400" dirty="0">
                <a:latin typeface="楷体" pitchFamily="49" charset="-122"/>
                <a:ea typeface="楷体" pitchFamily="49" charset="-122"/>
              </a:rPr>
              <a:t>    那极短的发，似收割过的庄稼茬，高低不齐，灰白而失去了生机。</a:t>
            </a:r>
          </a:p>
        </p:txBody>
      </p:sp>
      <p:sp>
        <p:nvSpPr>
          <p:cNvPr id="7" name="TextBox 6"/>
          <p:cNvSpPr txBox="1"/>
          <p:nvPr/>
        </p:nvSpPr>
        <p:spPr>
          <a:xfrm>
            <a:off x="911424" y="1790100"/>
            <a:ext cx="10369152" cy="1667764"/>
          </a:xfrm>
          <a:prstGeom prst="rect">
            <a:avLst/>
          </a:prstGeom>
          <a:noFill/>
        </p:spPr>
        <p:txBody>
          <a:bodyPr wrap="square" rtlCol="0">
            <a:spAutoFit/>
          </a:bodyPr>
          <a:lstStyle/>
          <a:p>
            <a:pPr>
              <a:lnSpc>
                <a:spcPct val="150000"/>
              </a:lnSpc>
            </a:pPr>
            <a:r>
              <a:rPr lang="zh-CN" altLang="en-US" sz="2400" dirty="0">
                <a:latin typeface="楷体" pitchFamily="49" charset="-122"/>
                <a:ea typeface="楷体" pitchFamily="49" charset="-122"/>
              </a:rPr>
              <a:t>    父亲头发上像是飘了一层细雨，每一根细发都艰难地挑着一颗乃至数颗小水珠，随着父亲踏黄泥的节奏一起一伏。晃破了便滚到额头上，额头上一会儿就滚满了黄豆大的露珠。</a:t>
            </a:r>
          </a:p>
        </p:txBody>
      </p:sp>
      <p:sp>
        <p:nvSpPr>
          <p:cNvPr id="6" name="TextBox 5"/>
          <p:cNvSpPr txBox="1"/>
          <p:nvPr/>
        </p:nvSpPr>
        <p:spPr>
          <a:xfrm>
            <a:off x="1487488" y="1108191"/>
            <a:ext cx="2857520" cy="461665"/>
          </a:xfrm>
          <a:prstGeom prst="rect">
            <a:avLst/>
          </a:prstGeom>
          <a:noFill/>
        </p:spPr>
        <p:txBody>
          <a:bodyPr wrap="square" rtlCol="0">
            <a:spAutoFit/>
          </a:bodyPr>
          <a:lstStyle/>
          <a:p>
            <a:r>
              <a:rPr lang="zh-CN" altLang="en-US" sz="2400" dirty="0">
                <a:solidFill>
                  <a:srgbClr val="FF0000"/>
                </a:solidFill>
                <a:latin typeface="黑体" panose="02010609060101010101" pitchFamily="49" charset="-122"/>
                <a:ea typeface="黑体" panose="02010609060101010101" pitchFamily="49" charset="-122"/>
              </a:rPr>
              <a:t>头发的反复描写</a:t>
            </a:r>
          </a:p>
        </p:txBody>
      </p:sp>
      <p:sp>
        <p:nvSpPr>
          <p:cNvPr id="8" name="TextBox 7"/>
          <p:cNvSpPr txBox="1"/>
          <p:nvPr/>
        </p:nvSpPr>
        <p:spPr>
          <a:xfrm>
            <a:off x="10068902" y="3105834"/>
            <a:ext cx="1857388" cy="646331"/>
          </a:xfrm>
          <a:prstGeom prst="rect">
            <a:avLst/>
          </a:prstGeom>
          <a:noFill/>
        </p:spPr>
        <p:txBody>
          <a:bodyPr wrap="square" rtlCol="0">
            <a:spAutoFit/>
          </a:bodyPr>
          <a:lstStyle/>
          <a:p>
            <a:r>
              <a:rPr lang="zh-CN" altLang="en-US" sz="3600" b="1" dirty="0">
                <a:solidFill>
                  <a:srgbClr val="FF0000"/>
                </a:solidFill>
                <a:latin typeface="黑体" panose="02010609060101010101" pitchFamily="49" charset="-122"/>
                <a:ea typeface="黑体" panose="02010609060101010101" pitchFamily="49" charset="-122"/>
              </a:rPr>
              <a:t>对比</a:t>
            </a:r>
          </a:p>
        </p:txBody>
      </p:sp>
    </p:spTree>
    <p:extLst>
      <p:ext uri="{BB962C8B-B14F-4D97-AF65-F5344CB8AC3E}">
        <p14:creationId xmlns:p14="http://schemas.microsoft.com/office/powerpoint/2010/main" val="1521821462"/>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500" fill="hold"/>
                                        <p:tgtEl>
                                          <p:spTgt spid="5"/>
                                        </p:tgtEl>
                                        <p:attrNameLst>
                                          <p:attrName>ppt_x</p:attrName>
                                        </p:attrNameLst>
                                      </p:cBhvr>
                                      <p:tavLst>
                                        <p:tav tm="0">
                                          <p:val>
                                            <p:strVal val="#ppt_x"/>
                                          </p:val>
                                        </p:tav>
                                        <p:tav tm="100000">
                                          <p:val>
                                            <p:strVal val="#ppt_x"/>
                                          </p:val>
                                        </p:tav>
                                      </p:tavLst>
                                    </p:anim>
                                    <p:anim calcmode="lin" valueType="num">
                                      <p:cBhvr additive="base">
                                        <p:cTn id="2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6"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2398" y="176703"/>
            <a:ext cx="7786742" cy="523220"/>
          </a:xfrm>
          <a:prstGeom prst="rect">
            <a:avLst/>
          </a:prstGeom>
          <a:noFill/>
        </p:spPr>
        <p:txBody>
          <a:bodyPr wrap="square" rtlCol="0">
            <a:spAutoFit/>
          </a:bodyPr>
          <a:lstStyle/>
          <a:p>
            <a:r>
              <a:rPr lang="zh-CN" altLang="en-US" sz="2800" b="1" dirty="0">
                <a:latin typeface="黑体" panose="02010609060101010101" pitchFamily="49" charset="-122"/>
                <a:ea typeface="黑体" panose="02010609060101010101" pitchFamily="49" charset="-122"/>
              </a:rPr>
              <a:t>细节反复：凸显人物性格</a:t>
            </a:r>
          </a:p>
        </p:txBody>
      </p:sp>
      <p:sp>
        <p:nvSpPr>
          <p:cNvPr id="5" name="TextBox 4"/>
          <p:cNvSpPr txBox="1"/>
          <p:nvPr/>
        </p:nvSpPr>
        <p:spPr>
          <a:xfrm>
            <a:off x="1055440" y="4000504"/>
            <a:ext cx="8969650" cy="1113766"/>
          </a:xfrm>
          <a:prstGeom prst="rect">
            <a:avLst/>
          </a:prstGeom>
          <a:noFill/>
        </p:spPr>
        <p:txBody>
          <a:bodyPr wrap="square" rtlCol="0">
            <a:spAutoFit/>
          </a:bodyPr>
          <a:lstStyle/>
          <a:p>
            <a:pPr>
              <a:lnSpc>
                <a:spcPct val="150000"/>
              </a:lnSpc>
            </a:pPr>
            <a:r>
              <a:rPr lang="zh-CN" altLang="en-US" sz="2400" dirty="0">
                <a:latin typeface="楷体" pitchFamily="49" charset="-122"/>
                <a:ea typeface="楷体" pitchFamily="49" charset="-122"/>
              </a:rPr>
              <a:t>小时候“我”在三级台阶上一级一级往上跳，再一级一级往下跳。</a:t>
            </a:r>
            <a:endParaRPr lang="en-US" altLang="zh-CN" sz="2400" dirty="0">
              <a:latin typeface="楷体" pitchFamily="49" charset="-122"/>
              <a:ea typeface="楷体" pitchFamily="49" charset="-122"/>
            </a:endParaRPr>
          </a:p>
          <a:p>
            <a:pPr>
              <a:lnSpc>
                <a:spcPct val="150000"/>
              </a:lnSpc>
            </a:pPr>
            <a:r>
              <a:rPr lang="zh-CN" altLang="en-US" sz="2400" dirty="0">
                <a:latin typeface="楷体" pitchFamily="49" charset="-122"/>
                <a:ea typeface="楷体" pitchFamily="49" charset="-122"/>
              </a:rPr>
              <a:t>新台阶落成后，“我”已不想跳，我已经是大人了。</a:t>
            </a:r>
          </a:p>
        </p:txBody>
      </p:sp>
      <p:sp>
        <p:nvSpPr>
          <p:cNvPr id="7" name="TextBox 6"/>
          <p:cNvSpPr txBox="1"/>
          <p:nvPr/>
        </p:nvSpPr>
        <p:spPr>
          <a:xfrm>
            <a:off x="1055440" y="1500174"/>
            <a:ext cx="8969650" cy="2221762"/>
          </a:xfrm>
          <a:prstGeom prst="rect">
            <a:avLst/>
          </a:prstGeom>
          <a:noFill/>
        </p:spPr>
        <p:txBody>
          <a:bodyPr wrap="square" rtlCol="0">
            <a:spAutoFit/>
          </a:bodyPr>
          <a:lstStyle/>
          <a:p>
            <a:pPr>
              <a:lnSpc>
                <a:spcPct val="150000"/>
              </a:lnSpc>
            </a:pPr>
            <a:r>
              <a:rPr lang="zh-CN" altLang="en-US" sz="2400" dirty="0">
                <a:latin typeface="楷体" pitchFamily="49" charset="-122"/>
                <a:ea typeface="楷体" pitchFamily="49" charset="-122"/>
              </a:rPr>
              <a:t>第五自然段：表现了父亲终年辛劳。</a:t>
            </a:r>
            <a:endParaRPr lang="en-US" altLang="zh-CN" sz="2400" dirty="0">
              <a:latin typeface="楷体" pitchFamily="49" charset="-122"/>
              <a:ea typeface="楷体" pitchFamily="49" charset="-122"/>
            </a:endParaRPr>
          </a:p>
          <a:p>
            <a:pPr>
              <a:lnSpc>
                <a:spcPct val="150000"/>
              </a:lnSpc>
            </a:pPr>
            <a:r>
              <a:rPr lang="zh-CN" altLang="en-US" sz="2400" dirty="0">
                <a:latin typeface="楷体" pitchFamily="49" charset="-122"/>
                <a:ea typeface="楷体" pitchFamily="49" charset="-122"/>
              </a:rPr>
              <a:t>第十九自然段：表现父亲的勤劳。</a:t>
            </a:r>
            <a:endParaRPr lang="en-US" altLang="zh-CN" sz="2400" dirty="0">
              <a:latin typeface="楷体" pitchFamily="49" charset="-122"/>
              <a:ea typeface="楷体" pitchFamily="49" charset="-122"/>
            </a:endParaRPr>
          </a:p>
          <a:p>
            <a:pPr>
              <a:lnSpc>
                <a:spcPct val="150000"/>
              </a:lnSpc>
            </a:pPr>
            <a:r>
              <a:rPr lang="zh-CN" altLang="en-US" sz="2400" dirty="0">
                <a:latin typeface="楷体" pitchFamily="49" charset="-122"/>
                <a:ea typeface="楷体" pitchFamily="49" charset="-122"/>
              </a:rPr>
              <a:t>第二十四自然段：表现父亲的认真。</a:t>
            </a:r>
            <a:endParaRPr lang="en-US" altLang="zh-CN" sz="2400" dirty="0">
              <a:latin typeface="楷体" pitchFamily="49" charset="-122"/>
              <a:ea typeface="楷体" pitchFamily="49" charset="-122"/>
            </a:endParaRPr>
          </a:p>
          <a:p>
            <a:pPr>
              <a:lnSpc>
                <a:spcPct val="150000"/>
              </a:lnSpc>
            </a:pPr>
            <a:r>
              <a:rPr lang="zh-CN" altLang="en-US" sz="2400" dirty="0">
                <a:latin typeface="楷体" pitchFamily="49" charset="-122"/>
                <a:ea typeface="楷体" pitchFamily="49" charset="-122"/>
              </a:rPr>
              <a:t>第二十八自然段：父亲的不适。</a:t>
            </a:r>
          </a:p>
        </p:txBody>
      </p:sp>
      <p:sp>
        <p:nvSpPr>
          <p:cNvPr id="6" name="TextBox 5"/>
          <p:cNvSpPr txBox="1"/>
          <p:nvPr/>
        </p:nvSpPr>
        <p:spPr>
          <a:xfrm>
            <a:off x="1057372" y="838438"/>
            <a:ext cx="2857520" cy="461665"/>
          </a:xfrm>
          <a:prstGeom prst="rect">
            <a:avLst/>
          </a:prstGeom>
          <a:noFill/>
        </p:spPr>
        <p:txBody>
          <a:bodyPr wrap="square" rtlCol="0">
            <a:spAutoFit/>
          </a:bodyPr>
          <a:lstStyle/>
          <a:p>
            <a:r>
              <a:rPr lang="zh-CN" altLang="en-US" sz="2400" dirty="0">
                <a:solidFill>
                  <a:srgbClr val="FF0000"/>
                </a:solidFill>
                <a:latin typeface="黑体" panose="02010609060101010101" pitchFamily="49" charset="-122"/>
                <a:ea typeface="黑体" panose="02010609060101010101" pitchFamily="49" charset="-122"/>
              </a:rPr>
              <a:t>脚的前后四次描写</a:t>
            </a:r>
          </a:p>
        </p:txBody>
      </p:sp>
      <p:sp>
        <p:nvSpPr>
          <p:cNvPr id="8" name="TextBox 7"/>
          <p:cNvSpPr txBox="1"/>
          <p:nvPr/>
        </p:nvSpPr>
        <p:spPr>
          <a:xfrm>
            <a:off x="8239140" y="2857497"/>
            <a:ext cx="2214578" cy="646331"/>
          </a:xfrm>
          <a:prstGeom prst="rect">
            <a:avLst/>
          </a:prstGeom>
          <a:noFill/>
        </p:spPr>
        <p:txBody>
          <a:bodyPr wrap="square" rtlCol="0">
            <a:spAutoFit/>
          </a:bodyPr>
          <a:lstStyle/>
          <a:p>
            <a:r>
              <a:rPr lang="zh-CN" altLang="en-US" sz="3600" b="1" dirty="0">
                <a:solidFill>
                  <a:srgbClr val="FF0000"/>
                </a:solidFill>
              </a:rPr>
              <a:t>照应</a:t>
            </a:r>
          </a:p>
        </p:txBody>
      </p:sp>
    </p:spTree>
    <p:extLst>
      <p:ext uri="{BB962C8B-B14F-4D97-AF65-F5344CB8AC3E}">
        <p14:creationId xmlns:p14="http://schemas.microsoft.com/office/powerpoint/2010/main" val="1521821462"/>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1+#ppt_w/2"/>
                                          </p:val>
                                        </p:tav>
                                        <p:tav tm="100000">
                                          <p:val>
                                            <p:strVal val="#ppt_x"/>
                                          </p:val>
                                        </p:tav>
                                      </p:tavLst>
                                    </p:anim>
                                    <p:anim calcmode="lin" valueType="num">
                                      <p:cBhvr additive="base">
                                        <p:cTn id="18"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ppt_x"/>
                                          </p:val>
                                        </p:tav>
                                        <p:tav tm="100000">
                                          <p:val>
                                            <p:strVal val="#ppt_x"/>
                                          </p:val>
                                        </p:tav>
                                      </p:tavLst>
                                    </p:anim>
                                    <p:anim calcmode="lin" valueType="num">
                                      <p:cBhvr additive="base">
                                        <p:cTn id="2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6"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55440" y="500042"/>
            <a:ext cx="9073008" cy="3600986"/>
          </a:xfrm>
          <a:prstGeom prst="rect">
            <a:avLst/>
          </a:prstGeom>
          <a:noFill/>
        </p:spPr>
        <p:txBody>
          <a:bodyPr wrap="square" rtlCol="0">
            <a:spAutoFit/>
          </a:bodyPr>
          <a:lstStyle/>
          <a:p>
            <a:r>
              <a:rPr lang="zh-CN" altLang="en-US" sz="2800" b="1" dirty="0">
                <a:latin typeface="黑体" panose="02010609060101010101" pitchFamily="49" charset="-122"/>
                <a:ea typeface="黑体" panose="02010609060101010101" pitchFamily="49" charset="-122"/>
              </a:rPr>
              <a:t>文章主题：</a:t>
            </a:r>
            <a:endParaRPr lang="en-US" altLang="zh-CN" sz="2800" b="1" dirty="0">
              <a:latin typeface="黑体" panose="02010609060101010101" pitchFamily="49" charset="-122"/>
              <a:ea typeface="黑体" panose="02010609060101010101" pitchFamily="49" charset="-122"/>
            </a:endParaRPr>
          </a:p>
          <a:p>
            <a:pPr algn="just">
              <a:lnSpc>
                <a:spcPct val="150000"/>
              </a:lnSpc>
            </a:pPr>
            <a:r>
              <a:rPr lang="en-US" altLang="zh-CN" sz="2400" b="1" dirty="0"/>
              <a:t>         </a:t>
            </a:r>
            <a:r>
              <a:rPr lang="zh-CN" altLang="zh-CN" sz="2400" dirty="0">
                <a:latin typeface="楷体" pitchFamily="49" charset="-122"/>
                <a:ea typeface="楷体" pitchFamily="49" charset="-122"/>
              </a:rPr>
              <a:t>表现父亲的勤劳朴实、勇敢坚毅</a:t>
            </a:r>
            <a:r>
              <a:rPr lang="zh-CN" altLang="en-US" sz="2400" dirty="0">
                <a:latin typeface="楷体" pitchFamily="49" charset="-122"/>
                <a:ea typeface="楷体" pitchFamily="49" charset="-122"/>
              </a:rPr>
              <a:t>。</a:t>
            </a:r>
            <a:endParaRPr lang="en-US" altLang="zh-CN" sz="2400" dirty="0">
              <a:latin typeface="楷体" pitchFamily="49" charset="-122"/>
              <a:ea typeface="楷体" pitchFamily="49" charset="-122"/>
            </a:endParaRPr>
          </a:p>
          <a:p>
            <a:pPr algn="just">
              <a:lnSpc>
                <a:spcPct val="150000"/>
              </a:lnSpc>
            </a:pPr>
            <a:r>
              <a:rPr lang="en-US" altLang="zh-CN" sz="2400" dirty="0">
                <a:latin typeface="楷体" pitchFamily="49" charset="-122"/>
                <a:ea typeface="楷体" pitchFamily="49" charset="-122"/>
              </a:rPr>
              <a:t>    </a:t>
            </a:r>
            <a:r>
              <a:rPr lang="zh-CN" altLang="zh-CN" sz="2400" dirty="0">
                <a:latin typeface="楷体" pitchFamily="49" charset="-122"/>
                <a:ea typeface="楷体" pitchFamily="49" charset="-122"/>
              </a:rPr>
              <a:t>表达了对父亲的赞美，父亲的品质影响着</a:t>
            </a:r>
            <a:r>
              <a:rPr lang="en-US" altLang="zh-CN" sz="2400" dirty="0">
                <a:latin typeface="楷体" pitchFamily="49" charset="-122"/>
                <a:ea typeface="楷体" pitchFamily="49" charset="-122"/>
              </a:rPr>
              <a:t>“</a:t>
            </a:r>
            <a:r>
              <a:rPr lang="zh-CN" altLang="zh-CN" sz="2400" dirty="0">
                <a:latin typeface="楷体" pitchFamily="49" charset="-122"/>
                <a:ea typeface="楷体" pitchFamily="49" charset="-122"/>
              </a:rPr>
              <a:t>我</a:t>
            </a:r>
            <a:r>
              <a:rPr lang="en-US" altLang="zh-CN" sz="2400" dirty="0">
                <a:latin typeface="楷体" pitchFamily="49" charset="-122"/>
                <a:ea typeface="楷体" pitchFamily="49" charset="-122"/>
              </a:rPr>
              <a:t>”</a:t>
            </a:r>
            <a:r>
              <a:rPr lang="zh-CN" altLang="zh-CN" sz="2400" dirty="0">
                <a:latin typeface="楷体" pitchFamily="49" charset="-122"/>
                <a:ea typeface="楷体" pitchFamily="49" charset="-122"/>
              </a:rPr>
              <a:t>，感染着</a:t>
            </a:r>
            <a:r>
              <a:rPr lang="en-US" altLang="zh-CN" sz="2400" dirty="0">
                <a:latin typeface="楷体" pitchFamily="49" charset="-122"/>
                <a:ea typeface="楷体" pitchFamily="49" charset="-122"/>
              </a:rPr>
              <a:t>“</a:t>
            </a:r>
            <a:r>
              <a:rPr lang="zh-CN" altLang="zh-CN" sz="2400" dirty="0">
                <a:latin typeface="楷体" pitchFamily="49" charset="-122"/>
                <a:ea typeface="楷体" pitchFamily="49" charset="-122"/>
              </a:rPr>
              <a:t>我</a:t>
            </a:r>
            <a:r>
              <a:rPr lang="en-US" altLang="zh-CN" sz="2400" dirty="0">
                <a:latin typeface="楷体" pitchFamily="49" charset="-122"/>
                <a:ea typeface="楷体" pitchFamily="49" charset="-122"/>
              </a:rPr>
              <a:t>”</a:t>
            </a:r>
            <a:r>
              <a:rPr lang="zh-CN" altLang="zh-CN" sz="2400" dirty="0">
                <a:latin typeface="楷体" pitchFamily="49" charset="-122"/>
                <a:ea typeface="楷体" pitchFamily="49" charset="-122"/>
              </a:rPr>
              <a:t>，父亲是</a:t>
            </a:r>
            <a:r>
              <a:rPr lang="en-US" altLang="zh-CN" sz="2400" dirty="0">
                <a:latin typeface="楷体" pitchFamily="49" charset="-122"/>
                <a:ea typeface="楷体" pitchFamily="49" charset="-122"/>
              </a:rPr>
              <a:t>“</a:t>
            </a:r>
            <a:r>
              <a:rPr lang="zh-CN" altLang="zh-CN" sz="2400" dirty="0">
                <a:latin typeface="楷体" pitchFamily="49" charset="-122"/>
                <a:ea typeface="楷体" pitchFamily="49" charset="-122"/>
              </a:rPr>
              <a:t>我</a:t>
            </a:r>
            <a:r>
              <a:rPr lang="en-US" altLang="zh-CN" sz="2400" dirty="0">
                <a:latin typeface="楷体" pitchFamily="49" charset="-122"/>
                <a:ea typeface="楷体" pitchFamily="49" charset="-122"/>
              </a:rPr>
              <a:t>”</a:t>
            </a:r>
            <a:r>
              <a:rPr lang="zh-CN" altLang="zh-CN" sz="2400" dirty="0">
                <a:latin typeface="楷体" pitchFamily="49" charset="-122"/>
                <a:ea typeface="楷体" pitchFamily="49" charset="-122"/>
              </a:rPr>
              <a:t>成长的台阶</a:t>
            </a:r>
            <a:r>
              <a:rPr lang="zh-CN" altLang="en-US" sz="2400" dirty="0">
                <a:latin typeface="楷体" pitchFamily="49" charset="-122"/>
                <a:ea typeface="楷体" pitchFamily="49" charset="-122"/>
              </a:rPr>
              <a:t>。</a:t>
            </a:r>
            <a:endParaRPr lang="en-US" altLang="zh-CN" sz="2400" dirty="0">
              <a:latin typeface="楷体" pitchFamily="49" charset="-122"/>
              <a:ea typeface="楷体" pitchFamily="49" charset="-122"/>
            </a:endParaRPr>
          </a:p>
          <a:p>
            <a:pPr algn="just">
              <a:lnSpc>
                <a:spcPct val="150000"/>
              </a:lnSpc>
            </a:pPr>
            <a:r>
              <a:rPr lang="en-US" altLang="zh-CN" sz="2400" dirty="0">
                <a:latin typeface="楷体" pitchFamily="49" charset="-122"/>
                <a:ea typeface="楷体" pitchFamily="49" charset="-122"/>
              </a:rPr>
              <a:t>    </a:t>
            </a:r>
            <a:r>
              <a:rPr lang="zh-CN" altLang="zh-CN" sz="2400" dirty="0">
                <a:latin typeface="楷体" pitchFamily="49" charset="-122"/>
                <a:ea typeface="楷体" pitchFamily="49" charset="-122"/>
              </a:rPr>
              <a:t>他们艰苦创业，以父亲为代表的这些一无所有但依旧艰苦创业的草根阶层，更是我们民族文化中最厚重的那级台阶。</a:t>
            </a:r>
          </a:p>
          <a:p>
            <a:endParaRPr lang="zh-CN" altLang="en-US" sz="2000" dirty="0"/>
          </a:p>
        </p:txBody>
      </p:sp>
      <p:sp>
        <p:nvSpPr>
          <p:cNvPr id="9" name="TextBox 8"/>
          <p:cNvSpPr txBox="1"/>
          <p:nvPr/>
        </p:nvSpPr>
        <p:spPr>
          <a:xfrm>
            <a:off x="1055440" y="3996552"/>
            <a:ext cx="8858312" cy="523220"/>
          </a:xfrm>
          <a:prstGeom prst="rect">
            <a:avLst/>
          </a:prstGeom>
          <a:noFill/>
        </p:spPr>
        <p:txBody>
          <a:bodyPr wrap="square" rtlCol="0">
            <a:spAutoFit/>
          </a:bodyPr>
          <a:lstStyle/>
          <a:p>
            <a:r>
              <a:rPr lang="zh-CN" altLang="en-US" sz="2800" b="1" dirty="0">
                <a:latin typeface="黑体" panose="02010609060101010101" pitchFamily="49" charset="-122"/>
                <a:ea typeface="黑体" panose="02010609060101010101" pitchFamily="49" charset="-122"/>
              </a:rPr>
              <a:t>详略得当：</a:t>
            </a:r>
          </a:p>
        </p:txBody>
      </p:sp>
      <p:sp>
        <p:nvSpPr>
          <p:cNvPr id="6" name="TextBox 5"/>
          <p:cNvSpPr txBox="1"/>
          <p:nvPr/>
        </p:nvSpPr>
        <p:spPr>
          <a:xfrm>
            <a:off x="1559496" y="4566590"/>
            <a:ext cx="8858312" cy="400110"/>
          </a:xfrm>
          <a:prstGeom prst="rect">
            <a:avLst/>
          </a:prstGeom>
          <a:noFill/>
        </p:spPr>
        <p:txBody>
          <a:bodyPr wrap="square" rtlCol="0">
            <a:spAutoFit/>
          </a:bodyPr>
          <a:lstStyle/>
          <a:p>
            <a:r>
              <a:rPr lang="zh-CN" altLang="en-US" sz="2000" dirty="0">
                <a:latin typeface="华文楷体" panose="02010600040101010101" pitchFamily="2" charset="-122"/>
                <a:ea typeface="华文楷体" panose="02010600040101010101" pitchFamily="2" charset="-122"/>
              </a:rPr>
              <a:t>凡是与台阶有直接关系的内容不惜重墨。</a:t>
            </a:r>
            <a:endParaRPr lang="en-US" altLang="zh-CN" sz="2000" dirty="0">
              <a:latin typeface="华文楷体" panose="02010600040101010101" pitchFamily="2" charset="-122"/>
              <a:ea typeface="华文楷体" panose="02010600040101010101" pitchFamily="2" charset="-122"/>
            </a:endParaRPr>
          </a:p>
        </p:txBody>
      </p:sp>
      <p:sp>
        <p:nvSpPr>
          <p:cNvPr id="7" name="TextBox 6"/>
          <p:cNvSpPr txBox="1"/>
          <p:nvPr/>
        </p:nvSpPr>
        <p:spPr>
          <a:xfrm>
            <a:off x="1559496" y="5285400"/>
            <a:ext cx="8858312" cy="400110"/>
          </a:xfrm>
          <a:prstGeom prst="rect">
            <a:avLst/>
          </a:prstGeom>
          <a:noFill/>
        </p:spPr>
        <p:txBody>
          <a:bodyPr wrap="square" rtlCol="0">
            <a:spAutoFit/>
          </a:bodyPr>
          <a:lstStyle/>
          <a:p>
            <a:r>
              <a:rPr lang="zh-CN" altLang="en-US" sz="2000" dirty="0">
                <a:latin typeface="华文楷体" panose="02010600040101010101" pitchFamily="2" charset="-122"/>
                <a:ea typeface="华文楷体" panose="02010600040101010101" pitchFamily="2" charset="-122"/>
              </a:rPr>
              <a:t>与台阶无关的内容惜墨如金，点到为止。</a:t>
            </a:r>
            <a:endParaRPr lang="en-US" altLang="zh-CN" sz="2000" dirty="0">
              <a:latin typeface="华文楷体" panose="02010600040101010101" pitchFamily="2" charset="-122"/>
              <a:ea typeface="华文楷体" panose="02010600040101010101" pitchFamily="2" charset="-122"/>
            </a:endParaRPr>
          </a:p>
        </p:txBody>
      </p:sp>
      <p:sp>
        <p:nvSpPr>
          <p:cNvPr id="8" name="TextBox 7"/>
          <p:cNvSpPr txBox="1"/>
          <p:nvPr/>
        </p:nvSpPr>
        <p:spPr>
          <a:xfrm>
            <a:off x="1559496" y="5957848"/>
            <a:ext cx="8858312" cy="400110"/>
          </a:xfrm>
          <a:prstGeom prst="rect">
            <a:avLst/>
          </a:prstGeom>
          <a:noFill/>
        </p:spPr>
        <p:txBody>
          <a:bodyPr wrap="square" rtlCol="0">
            <a:spAutoFit/>
          </a:bodyPr>
          <a:lstStyle/>
          <a:p>
            <a:r>
              <a:rPr lang="zh-CN" altLang="en-US" sz="2000" dirty="0">
                <a:latin typeface="华文楷体" panose="02010600040101010101" pitchFamily="2" charset="-122"/>
                <a:ea typeface="华文楷体" panose="02010600040101010101" pitchFamily="2" charset="-122"/>
              </a:rPr>
              <a:t>围绕台阶能表现人物性格的详写。</a:t>
            </a:r>
            <a:endParaRPr lang="en-US" altLang="zh-CN" sz="2000" dirty="0">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ox(in)">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6" grpId="0"/>
      <p:bldP spid="7"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271464" y="1412776"/>
            <a:ext cx="9793088" cy="3926331"/>
          </a:xfrm>
          <a:prstGeom prst="rect">
            <a:avLst/>
          </a:prstGeom>
          <a:noFill/>
        </p:spPr>
        <p:txBody>
          <a:bodyPr wrap="square" rtlCol="0">
            <a:spAutoFit/>
          </a:bodyPr>
          <a:lstStyle/>
          <a:p>
            <a:pPr algn="just">
              <a:lnSpc>
                <a:spcPct val="150000"/>
              </a:lnSpc>
            </a:pPr>
            <a:r>
              <a:rPr lang="zh-CN" altLang="en-US" sz="2800" b="1" dirty="0">
                <a:latin typeface="华文楷体" panose="02010600040101010101" pitchFamily="2" charset="-122"/>
                <a:ea typeface="华文楷体" panose="02010600040101010101" pitchFamily="2" charset="-122"/>
              </a:rPr>
              <a:t>单元位置：</a:t>
            </a:r>
            <a:endParaRPr lang="en-US" altLang="zh-CN" sz="2800" b="1" dirty="0">
              <a:latin typeface="华文楷体" panose="02010600040101010101" pitchFamily="2" charset="-122"/>
              <a:ea typeface="华文楷体" panose="02010600040101010101" pitchFamily="2" charset="-122"/>
            </a:endParaRPr>
          </a:p>
          <a:p>
            <a:pPr algn="just">
              <a:lnSpc>
                <a:spcPct val="150000"/>
              </a:lnSpc>
            </a:pPr>
            <a:r>
              <a:rPr lang="en-US" altLang="zh-CN" sz="2400" dirty="0">
                <a:latin typeface="华文楷体" panose="02010600040101010101" pitchFamily="2" charset="-122"/>
                <a:ea typeface="华文楷体" panose="02010600040101010101" pitchFamily="2" charset="-122"/>
              </a:rPr>
              <a:t>         </a:t>
            </a:r>
            <a:r>
              <a:rPr lang="zh-CN" altLang="zh-CN" sz="2400" dirty="0">
                <a:latin typeface="华文楷体" panose="02010600040101010101" pitchFamily="2" charset="-122"/>
                <a:ea typeface="华文楷体" panose="02010600040101010101" pitchFamily="2" charset="-122"/>
              </a:rPr>
              <a:t>这篇课文是七下第三单元的一篇</a:t>
            </a:r>
            <a:r>
              <a:rPr lang="zh-CN" altLang="zh-CN" sz="2400" dirty="0">
                <a:solidFill>
                  <a:srgbClr val="FF0000"/>
                </a:solidFill>
                <a:latin typeface="华文楷体" panose="02010600040101010101" pitchFamily="2" charset="-122"/>
                <a:ea typeface="华文楷体" panose="02010600040101010101" pitchFamily="2" charset="-122"/>
              </a:rPr>
              <a:t>自读课文</a:t>
            </a:r>
            <a:r>
              <a:rPr lang="zh-CN" altLang="zh-CN" sz="2400" dirty="0">
                <a:latin typeface="华文楷体" panose="02010600040101010101" pitchFamily="2" charset="-122"/>
                <a:ea typeface="华文楷体" panose="02010600040101010101" pitchFamily="2" charset="-122"/>
              </a:rPr>
              <a:t>，本单元要求掌握</a:t>
            </a:r>
            <a:r>
              <a:rPr lang="zh-CN" altLang="zh-CN" sz="2400" dirty="0">
                <a:solidFill>
                  <a:srgbClr val="FF0000"/>
                </a:solidFill>
                <a:latin typeface="华文楷体" panose="02010600040101010101" pitchFamily="2" charset="-122"/>
                <a:ea typeface="华文楷体" panose="02010600040101010101" pitchFamily="2" charset="-122"/>
              </a:rPr>
              <a:t>熟读精思的方法</a:t>
            </a:r>
            <a:r>
              <a:rPr lang="zh-CN" altLang="zh-CN" sz="2400" dirty="0">
                <a:latin typeface="华文楷体" panose="02010600040101010101" pitchFamily="2" charset="-122"/>
                <a:ea typeface="华文楷体" panose="02010600040101010101" pitchFamily="2" charset="-122"/>
              </a:rPr>
              <a:t>阅读内涵深刻的文章，本文上承《阿长与</a:t>
            </a:r>
            <a:r>
              <a:rPr lang="en-US" altLang="zh-CN" sz="2400" dirty="0">
                <a:latin typeface="华文楷体" panose="02010600040101010101" pitchFamily="2" charset="-122"/>
                <a:ea typeface="华文楷体" panose="02010600040101010101" pitchFamily="2" charset="-122"/>
              </a:rPr>
              <a:t>&lt;</a:t>
            </a:r>
            <a:r>
              <a:rPr lang="zh-CN" altLang="zh-CN" sz="2400" dirty="0">
                <a:latin typeface="华文楷体" panose="02010600040101010101" pitchFamily="2" charset="-122"/>
                <a:ea typeface="华文楷体" panose="02010600040101010101" pitchFamily="2" charset="-122"/>
              </a:rPr>
              <a:t>山海经</a:t>
            </a:r>
            <a:r>
              <a:rPr lang="en-US" altLang="zh-CN" sz="2400" dirty="0">
                <a:latin typeface="华文楷体" panose="02010600040101010101" pitchFamily="2" charset="-122"/>
                <a:ea typeface="华文楷体" panose="02010600040101010101" pitchFamily="2" charset="-122"/>
              </a:rPr>
              <a:t>&gt;</a:t>
            </a:r>
            <a:r>
              <a:rPr lang="zh-CN" altLang="zh-CN" sz="2400" dirty="0">
                <a:latin typeface="华文楷体" panose="02010600040101010101" pitchFamily="2" charset="-122"/>
                <a:ea typeface="华文楷体" panose="02010600040101010101" pitchFamily="2" charset="-122"/>
              </a:rPr>
              <a:t>》《老王》中从</a:t>
            </a:r>
            <a:r>
              <a:rPr lang="zh-CN" altLang="zh-CN" sz="2400" dirty="0">
                <a:solidFill>
                  <a:srgbClr val="FF0000"/>
                </a:solidFill>
                <a:latin typeface="华文楷体" panose="02010600040101010101" pitchFamily="2" charset="-122"/>
                <a:ea typeface="华文楷体" panose="02010600040101010101" pitchFamily="2" charset="-122"/>
              </a:rPr>
              <a:t>标题、详略安排、角度选择、细节反复处熟读精思</a:t>
            </a:r>
            <a:r>
              <a:rPr lang="zh-CN" altLang="zh-CN" sz="2400" dirty="0">
                <a:latin typeface="华文楷体" panose="02010600040101010101" pitchFamily="2" charset="-122"/>
                <a:ea typeface="华文楷体" panose="02010600040101010101" pitchFamily="2" charset="-122"/>
              </a:rPr>
              <a:t>的方法，下启《卖油翁》从</a:t>
            </a:r>
            <a:r>
              <a:rPr lang="zh-CN" altLang="zh-CN" sz="2400" dirty="0">
                <a:solidFill>
                  <a:srgbClr val="FF0000"/>
                </a:solidFill>
                <a:latin typeface="华文楷体" panose="02010600040101010101" pitchFamily="2" charset="-122"/>
                <a:ea typeface="华文楷体" panose="02010600040101010101" pitchFamily="2" charset="-122"/>
              </a:rPr>
              <a:t>动作描写、神态描写</a:t>
            </a:r>
            <a:r>
              <a:rPr lang="zh-CN" altLang="zh-CN" sz="2400" dirty="0">
                <a:latin typeface="华文楷体" panose="02010600040101010101" pitchFamily="2" charset="-122"/>
                <a:ea typeface="华文楷体" panose="02010600040101010101" pitchFamily="2" charset="-122"/>
              </a:rPr>
              <a:t>赏析人物形象的熟读精思法，《台阶》一文的学习可以通过学生的</a:t>
            </a:r>
            <a:r>
              <a:rPr lang="zh-CN" altLang="zh-CN" sz="2400" dirty="0">
                <a:solidFill>
                  <a:srgbClr val="FF0000"/>
                </a:solidFill>
                <a:latin typeface="华文楷体" panose="02010600040101010101" pitchFamily="2" charset="-122"/>
                <a:ea typeface="华文楷体" panose="02010600040101010101" pitchFamily="2" charset="-122"/>
              </a:rPr>
              <a:t>自读</a:t>
            </a:r>
            <a:r>
              <a:rPr lang="zh-CN" altLang="zh-CN" sz="2400" dirty="0">
                <a:latin typeface="华文楷体" panose="02010600040101010101" pitchFamily="2" charset="-122"/>
                <a:ea typeface="华文楷体" panose="02010600040101010101" pitchFamily="2" charset="-122"/>
              </a:rPr>
              <a:t>进一步掌握</a:t>
            </a:r>
            <a:r>
              <a:rPr lang="zh-CN" altLang="zh-CN" sz="2400" dirty="0">
                <a:solidFill>
                  <a:srgbClr val="FF0000"/>
                </a:solidFill>
                <a:latin typeface="华文楷体" panose="02010600040101010101" pitchFamily="2" charset="-122"/>
                <a:ea typeface="华文楷体" panose="02010600040101010101" pitchFamily="2" charset="-122"/>
              </a:rPr>
              <a:t>熟读精思</a:t>
            </a:r>
            <a:r>
              <a:rPr lang="zh-CN" altLang="zh-CN" sz="2400" dirty="0">
                <a:latin typeface="华文楷体" panose="02010600040101010101" pitchFamily="2" charset="-122"/>
                <a:ea typeface="华文楷体" panose="02010600040101010101" pitchFamily="2" charset="-122"/>
              </a:rPr>
              <a:t>法。</a:t>
            </a:r>
          </a:p>
          <a:p>
            <a:pPr algn="just">
              <a:lnSpc>
                <a:spcPct val="150000"/>
              </a:lnSpc>
            </a:pPr>
            <a:endParaRPr lang="zh-CN" altLang="en-US" sz="2000" b="1" dirty="0">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23392" y="190120"/>
            <a:ext cx="3571900" cy="646331"/>
          </a:xfrm>
          <a:prstGeom prst="rect">
            <a:avLst/>
          </a:prstGeom>
          <a:noFill/>
        </p:spPr>
        <p:txBody>
          <a:bodyPr wrap="square" rtlCol="0">
            <a:spAutoFit/>
          </a:bodyPr>
          <a:lstStyle/>
          <a:p>
            <a:r>
              <a:rPr lang="zh-CN" altLang="en-US" sz="3600" b="1" dirty="0">
                <a:latin typeface="黑体" panose="02010609060101010101" pitchFamily="49" charset="-122"/>
                <a:ea typeface="黑体" panose="02010609060101010101" pitchFamily="49" charset="-122"/>
              </a:rPr>
              <a:t>说学情：</a:t>
            </a:r>
          </a:p>
        </p:txBody>
      </p:sp>
      <p:sp>
        <p:nvSpPr>
          <p:cNvPr id="4" name="TextBox 3"/>
          <p:cNvSpPr txBox="1"/>
          <p:nvPr/>
        </p:nvSpPr>
        <p:spPr>
          <a:xfrm>
            <a:off x="5238744" y="1285861"/>
            <a:ext cx="3143272" cy="461665"/>
          </a:xfrm>
          <a:prstGeom prst="rect">
            <a:avLst/>
          </a:prstGeom>
          <a:noFill/>
        </p:spPr>
        <p:txBody>
          <a:bodyPr wrap="square" rtlCol="0">
            <a:spAutoFit/>
          </a:bodyPr>
          <a:lstStyle/>
          <a:p>
            <a:r>
              <a:rPr lang="zh-CN" altLang="en-US" sz="2400" dirty="0">
                <a:latin typeface="楷体" pitchFamily="49" charset="-122"/>
                <a:ea typeface="楷体" pitchFamily="49" charset="-122"/>
              </a:rPr>
              <a:t>课文所学阅读方法</a:t>
            </a:r>
          </a:p>
        </p:txBody>
      </p:sp>
      <p:sp>
        <p:nvSpPr>
          <p:cNvPr id="5" name="TextBox 4"/>
          <p:cNvSpPr txBox="1"/>
          <p:nvPr/>
        </p:nvSpPr>
        <p:spPr>
          <a:xfrm>
            <a:off x="5238744" y="2143117"/>
            <a:ext cx="3143272" cy="461665"/>
          </a:xfrm>
          <a:prstGeom prst="rect">
            <a:avLst/>
          </a:prstGeom>
          <a:noFill/>
        </p:spPr>
        <p:txBody>
          <a:bodyPr wrap="square" rtlCol="0">
            <a:spAutoFit/>
          </a:bodyPr>
          <a:lstStyle/>
          <a:p>
            <a:r>
              <a:rPr lang="zh-CN" altLang="en-US" sz="2400" dirty="0">
                <a:latin typeface="楷体" pitchFamily="49" charset="-122"/>
                <a:ea typeface="楷体" pitchFamily="49" charset="-122"/>
              </a:rPr>
              <a:t>阅读提示、单元提示</a:t>
            </a:r>
          </a:p>
        </p:txBody>
      </p:sp>
      <p:sp>
        <p:nvSpPr>
          <p:cNvPr id="6" name="TextBox 5"/>
          <p:cNvSpPr txBox="1"/>
          <p:nvPr/>
        </p:nvSpPr>
        <p:spPr>
          <a:xfrm>
            <a:off x="5310182" y="3000373"/>
            <a:ext cx="3143272" cy="461665"/>
          </a:xfrm>
          <a:prstGeom prst="rect">
            <a:avLst/>
          </a:prstGeom>
          <a:noFill/>
        </p:spPr>
        <p:txBody>
          <a:bodyPr wrap="square" rtlCol="0">
            <a:spAutoFit/>
          </a:bodyPr>
          <a:lstStyle/>
          <a:p>
            <a:r>
              <a:rPr lang="zh-CN" altLang="en-US" sz="2400" dirty="0">
                <a:latin typeface="楷体" pitchFamily="49" charset="-122"/>
                <a:ea typeface="楷体" pitchFamily="49" charset="-122"/>
              </a:rPr>
              <a:t>课文批注</a:t>
            </a:r>
          </a:p>
        </p:txBody>
      </p:sp>
      <p:sp>
        <p:nvSpPr>
          <p:cNvPr id="7" name="TextBox 6"/>
          <p:cNvSpPr txBox="1"/>
          <p:nvPr/>
        </p:nvSpPr>
        <p:spPr>
          <a:xfrm>
            <a:off x="5310182" y="3714753"/>
            <a:ext cx="4929222" cy="461665"/>
          </a:xfrm>
          <a:prstGeom prst="rect">
            <a:avLst/>
          </a:prstGeom>
          <a:noFill/>
        </p:spPr>
        <p:txBody>
          <a:bodyPr wrap="square" rtlCol="0">
            <a:spAutoFit/>
          </a:bodyPr>
          <a:lstStyle/>
          <a:p>
            <a:r>
              <a:rPr lang="zh-CN" altLang="zh-CN" sz="2400" dirty="0">
                <a:latin typeface="楷体" pitchFamily="49" charset="-122"/>
                <a:ea typeface="楷体" pitchFamily="49" charset="-122"/>
              </a:rPr>
              <a:t>字斟字酌，揣摩品味语言</a:t>
            </a:r>
            <a:endParaRPr lang="zh-CN" altLang="en-US" sz="2400" dirty="0">
              <a:latin typeface="楷体" pitchFamily="49" charset="-122"/>
              <a:ea typeface="楷体" pitchFamily="49" charset="-122"/>
            </a:endParaRPr>
          </a:p>
        </p:txBody>
      </p:sp>
      <p:sp>
        <p:nvSpPr>
          <p:cNvPr id="8" name="左大括号 7"/>
          <p:cNvSpPr/>
          <p:nvPr/>
        </p:nvSpPr>
        <p:spPr>
          <a:xfrm>
            <a:off x="4738678" y="1357298"/>
            <a:ext cx="214314" cy="300039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9" name="TextBox 8"/>
          <p:cNvSpPr txBox="1"/>
          <p:nvPr/>
        </p:nvSpPr>
        <p:spPr>
          <a:xfrm>
            <a:off x="1809720" y="2571744"/>
            <a:ext cx="3143272" cy="523220"/>
          </a:xfrm>
          <a:prstGeom prst="rect">
            <a:avLst/>
          </a:prstGeom>
          <a:noFill/>
        </p:spPr>
        <p:txBody>
          <a:bodyPr wrap="square" rtlCol="0">
            <a:spAutoFit/>
          </a:bodyPr>
          <a:lstStyle/>
          <a:p>
            <a:r>
              <a:rPr lang="zh-CN" altLang="en-US" sz="2800" dirty="0">
                <a:solidFill>
                  <a:srgbClr val="FF0000"/>
                </a:solidFill>
                <a:latin typeface="华文楷体" panose="02010600040101010101" pitchFamily="2" charset="-122"/>
                <a:ea typeface="华文楷体" panose="02010600040101010101" pitchFamily="2" charset="-122"/>
              </a:rPr>
              <a:t>已有自读方法</a:t>
            </a:r>
          </a:p>
        </p:txBody>
      </p:sp>
      <p:sp>
        <p:nvSpPr>
          <p:cNvPr id="10" name="TextBox 9"/>
          <p:cNvSpPr txBox="1"/>
          <p:nvPr/>
        </p:nvSpPr>
        <p:spPr>
          <a:xfrm>
            <a:off x="2095472" y="4643447"/>
            <a:ext cx="7429552" cy="830997"/>
          </a:xfrm>
          <a:prstGeom prst="rect">
            <a:avLst/>
          </a:prstGeom>
          <a:noFill/>
        </p:spPr>
        <p:txBody>
          <a:bodyPr wrap="square" rtlCol="0">
            <a:spAutoFit/>
          </a:bodyPr>
          <a:lstStyle/>
          <a:p>
            <a:r>
              <a:rPr lang="zh-CN" altLang="en-US" sz="2400" dirty="0">
                <a:latin typeface="楷体" pitchFamily="49" charset="-122"/>
                <a:ea typeface="楷体" pitchFamily="49" charset="-122"/>
              </a:rPr>
              <a:t>本单元初步了解熟读精思法。</a:t>
            </a:r>
            <a:endParaRPr lang="en-US" altLang="zh-CN" sz="2400" dirty="0">
              <a:latin typeface="楷体" pitchFamily="49" charset="-122"/>
              <a:ea typeface="楷体" pitchFamily="49" charset="-122"/>
            </a:endParaRPr>
          </a:p>
          <a:p>
            <a:endParaRPr lang="zh-CN" altLang="en-US" sz="2400" dirty="0">
              <a:latin typeface="楷体" pitchFamily="49" charset="-122"/>
              <a:ea typeface="楷体" pitchFamily="49" charset="-122"/>
            </a:endParaRPr>
          </a:p>
        </p:txBody>
      </p:sp>
      <p:sp>
        <p:nvSpPr>
          <p:cNvPr id="11" name="TextBox 10"/>
          <p:cNvSpPr txBox="1"/>
          <p:nvPr/>
        </p:nvSpPr>
        <p:spPr>
          <a:xfrm>
            <a:off x="2095472" y="5429265"/>
            <a:ext cx="7429552" cy="830997"/>
          </a:xfrm>
          <a:prstGeom prst="rect">
            <a:avLst/>
          </a:prstGeom>
          <a:noFill/>
        </p:spPr>
        <p:txBody>
          <a:bodyPr wrap="square" rtlCol="0">
            <a:spAutoFit/>
          </a:bodyPr>
          <a:lstStyle/>
          <a:p>
            <a:r>
              <a:rPr lang="zh-CN" altLang="en-US" sz="2400" dirty="0">
                <a:latin typeface="楷体" pitchFamily="49" charset="-122"/>
                <a:ea typeface="楷体" pitchFamily="49" charset="-122"/>
              </a:rPr>
              <a:t>小说情节结构、小说人物和小说主题。</a:t>
            </a:r>
            <a:endParaRPr lang="en-US" altLang="zh-CN" sz="2400" dirty="0">
              <a:latin typeface="楷体" pitchFamily="49" charset="-122"/>
              <a:ea typeface="楷体" pitchFamily="49" charset="-122"/>
            </a:endParaRPr>
          </a:p>
          <a:p>
            <a:endParaRPr lang="zh-CN" altLang="en-US" sz="2400" dirty="0">
              <a:latin typeface="楷体" pitchFamily="49" charset="-122"/>
              <a:ea typeface="楷体" pitchFamily="49" charset="-122"/>
            </a:endParaRPr>
          </a:p>
        </p:txBody>
      </p:sp>
    </p:spTree>
    <p:extLst>
      <p:ext uri="{BB962C8B-B14F-4D97-AF65-F5344CB8AC3E}">
        <p14:creationId xmlns:p14="http://schemas.microsoft.com/office/powerpoint/2010/main" val="1521821462"/>
      </p:ext>
    </p:extLst>
  </p:cSld>
  <p:clrMapOvr>
    <a:masterClrMapping/>
  </p:clrMapOvr>
  <mc:AlternateContent xmlns:mc="http://schemas.openxmlformats.org/markup-compatibility/2006" xmlns:p14="http://schemas.microsoft.com/office/powerpoint/2010/main">
    <mc:Choice Requires="p14">
      <p:transition spd="slow" p14:dur="40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diamond(in)">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diamond(in)">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diamond(in)">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linds(horizont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linds(horizontal)">
                                      <p:cBhvr>
                                        <p:cTn id="4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animBg="1"/>
      <p:bldP spid="9" grpId="0"/>
      <p:bldP spid="10" grpId="0"/>
      <p:bldP spid="11"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500</TotalTime>
  <Words>2495</Words>
  <Application>Microsoft Office PowerPoint</Application>
  <PresentationFormat>宽屏</PresentationFormat>
  <Paragraphs>166</Paragraphs>
  <Slides>34</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34</vt:i4>
      </vt:variant>
    </vt:vector>
  </HeadingPairs>
  <TitlesOfParts>
    <vt:vector size="42" baseType="lpstr">
      <vt:lpstr>黑体</vt:lpstr>
      <vt:lpstr>华文楷体</vt:lpstr>
      <vt:lpstr>楷体</vt:lpstr>
      <vt:lpstr>宋体</vt:lpstr>
      <vt:lpstr>Arial</vt:lpstr>
      <vt:lpstr>Calibri</vt:lpstr>
      <vt:lpstr>Tahoma</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xtzj</dc:creator>
  <cp:lastModifiedBy>ZTY</cp:lastModifiedBy>
  <cp:revision>55</cp:revision>
  <dcterms:created xsi:type="dcterms:W3CDTF">2018-12-28T05:07:00Z</dcterms:created>
  <dcterms:modified xsi:type="dcterms:W3CDTF">2019-03-01T06:12:30Z</dcterms:modified>
</cp:coreProperties>
</file>