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7" r:id="rId3"/>
    <p:sldId id="257" r:id="rId4"/>
    <p:sldId id="258" r:id="rId5"/>
    <p:sldId id="280" r:id="rId6"/>
    <p:sldId id="278" r:id="rId7"/>
    <p:sldId id="281" r:id="rId8"/>
    <p:sldId id="268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0" r:id="rId18"/>
    <p:sldId id="292" r:id="rId19"/>
    <p:sldId id="293" r:id="rId20"/>
    <p:sldId id="295" r:id="rId21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8D857C"/>
    <a:srgbClr val="D1DCDE"/>
    <a:srgbClr val="B4CBA5"/>
    <a:srgbClr val="E59782"/>
    <a:srgbClr val="000099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5274" autoAdjust="0"/>
  </p:normalViewPr>
  <p:slideViewPr>
    <p:cSldViewPr>
      <p:cViewPr varScale="1">
        <p:scale>
          <a:sx n="146" d="100"/>
          <a:sy n="146" d="100"/>
        </p:scale>
        <p:origin x="108" y="318"/>
      </p:cViewPr>
      <p:guideLst>
        <p:guide orient="horz" pos="1620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971461F0-470C-4587-8429-B97A99FD1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3B09576-6507-4919-8A49-2DC2B50301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E3D9DC8E-E621-497F-A1B7-1ADB91EC0A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7B443F21-5A46-473A-9D62-7615BC928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EEAC05C-9B5C-420B-A98E-D349DC3F7D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75090D3-0A36-4A30-BDEB-D7F877CE5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 noProof="1">
                <a:latin typeface="Calibri" pitchFamily="34" charset="0"/>
              </a:defRPr>
            </a:lvl1pPr>
          </a:lstStyle>
          <a:p>
            <a:fld id="{B2BAC848-2F44-466A-A06E-663B42EB7434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4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AD3F6584-0C06-496E-9624-8DE32279F83B}" type="slidenum">
              <a:rPr altLang="en-US">
                <a:latin typeface="Calibri" pitchFamily="34" charset="0"/>
              </a:rPr>
              <a:pPr/>
              <a:t>1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04EB02BD-3BC1-44F9-B9C6-EEEA2D1E2F6F}" type="slidenum">
              <a:rPr altLang="en-US">
                <a:latin typeface="Calibri" pitchFamily="34" charset="0"/>
              </a:rPr>
              <a:pPr/>
              <a:t>3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25D4ED4-705F-49EB-94B0-89EDB7788701}" type="slidenum">
              <a:rPr altLang="en-US">
                <a:latin typeface="Calibri" pitchFamily="34" charset="0"/>
              </a:rPr>
              <a:pPr/>
              <a:t>4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64A8098-4542-46D5-91B0-C1E8DB0B5F04}" type="slidenum">
              <a:rPr altLang="en-US">
                <a:latin typeface="Calibri" pitchFamily="34" charset="0"/>
              </a:rPr>
              <a:pPr/>
              <a:t>5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356DFC4B-6532-41E8-B0F7-F43A8246EED6}" type="slidenum">
              <a:rPr altLang="en-US">
                <a:latin typeface="Calibri" pitchFamily="34" charset="0"/>
              </a:rPr>
              <a:pPr/>
              <a:t>6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CD17692E-D96D-474D-A43C-E1C3745CF5F5}" type="slidenum">
              <a:rPr altLang="en-US">
                <a:latin typeface="Calibri" pitchFamily="34" charset="0"/>
              </a:rPr>
              <a:pPr/>
              <a:t>7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9471F5AC-9951-4C66-93AC-F6D9C09539D3}" type="slidenum">
              <a:rPr altLang="en-US">
                <a:latin typeface="Calibri" pitchFamily="34" charset="0"/>
              </a:rPr>
              <a:pPr/>
              <a:t>8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9"/>
            <a:ext cx="7772400" cy="110271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E5BF8-DAA4-4C4F-8127-DEDE51E5F4BD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052006"/>
      </p:ext>
    </p:extLst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DD1C-BA49-4280-9049-33A83A02A6F6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276453"/>
      </p:ext>
    </p:extLst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BAD1-1F67-4421-A597-BA5D60CCA2B1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634411"/>
      </p:ext>
    </p:extLst>
  </p:cSld>
  <p:clrMapOvr>
    <a:masterClrMapping/>
  </p:clrMapOvr>
  <p:transition spd="slow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58413-22CE-44B7-AEF0-2C85256DA5E3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759272"/>
      </p:ext>
    </p:extLst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457CA-C0FA-49A9-A779-977FB17213CC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784009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4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F97F6-7D59-45FF-9D6F-5C9E06CED1A6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728043"/>
      </p:ext>
    </p:extLst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1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62109-C122-4160-A637-1AD679FFEC9F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524637"/>
      </p:ext>
    </p:extLst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442"/>
            <a:ext cx="4041775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15D1F-C558-4352-9EE5-94E7007BFD38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587408"/>
      </p:ext>
    </p:extLst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A1261-9205-4B09-8004-0ACECE0DFCF1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851274"/>
      </p:ext>
    </p:extLst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8C6C8-9442-4EA1-A8CC-91CC1205D78F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865755"/>
      </p:ext>
    </p:extLst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0386">
            <a:off x="176213" y="87313"/>
            <a:ext cx="7937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4098925"/>
            <a:ext cx="7366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1">
            <a:extLst>
              <a:ext uri="{FF2B5EF4-FFF2-40B4-BE49-F238E27FC236}">
                <a16:creationId xmlns:a16="http://schemas.microsoft.com/office/drawing/2014/main" xmlns="" id="{81EBED6B-EE56-407D-8B60-86431610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xmlns="" id="{582938DF-9537-4766-B49C-95542E5C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xmlns="" id="{79826801-6BC0-406B-9487-908C3E82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0A8E-F0B0-47CD-80A5-410A6B100042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28844"/>
      </p:ext>
    </p:extLst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514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D9C80-2909-41FE-B26F-00133907705D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65490"/>
      </p:ext>
    </p:extLst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D356475-DC85-42F6-A1C2-01708FC0D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1A1B06-0B9C-449A-B87E-AE0F8B5FE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4DD823-43A2-4658-9C01-32374DD61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900" noProof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597CEA6-9A3E-46AE-8A9A-DB5DA8E6000D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20" r:id="rId8"/>
    <p:sldLayoutId id="2147483716" r:id="rId9"/>
    <p:sldLayoutId id="2147483717" r:id="rId10"/>
    <p:sldLayoutId id="2147483718" r:id="rId11"/>
    <p:sldLayoutId id="2147483719" r:id="rId12"/>
  </p:sldLayoutIdLst>
  <p:transition spd="slow"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15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51882DA0-FC27-494C-9B6C-AB6F0A95E81D}"/>
              </a:ext>
            </a:extLst>
          </p:cNvPr>
          <p:cNvSpPr/>
          <p:nvPr/>
        </p:nvSpPr>
        <p:spPr>
          <a:xfrm>
            <a:off x="1021735" y="857384"/>
            <a:ext cx="7051355" cy="325045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405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品读</a:t>
            </a:r>
            <a:r>
              <a:rPr lang="en-US" altLang="zh-CN" sz="405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405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老王</a:t>
            </a:r>
            <a:r>
              <a:rPr lang="en-US" altLang="zh-CN" sz="405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405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一文中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405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的作者</a:t>
            </a:r>
            <a:r>
              <a:rPr lang="en-US" altLang="zh-CN" sz="405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405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愧怍</a:t>
            </a:r>
            <a:r>
              <a:rPr lang="en-US" altLang="zh-CN" sz="405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405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之情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181475" y="1006475"/>
            <a:ext cx="552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15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15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15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15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15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en-US">
              <a:solidFill>
                <a:schemeClr val="bg1"/>
              </a:solidFill>
              <a:latin typeface="方正正中黑简体"/>
              <a:ea typeface="方正正中黑简体"/>
              <a:cs typeface="方正正中黑简体"/>
            </a:endParaRPr>
          </a:p>
        </p:txBody>
      </p:sp>
      <p:pic>
        <p:nvPicPr>
          <p:cNvPr id="3" name="图片 2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-5381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116138"/>
            <a:ext cx="2592387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0"/>
            <a:ext cx="7127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28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文本框 1"/>
          <p:cNvSpPr txBox="1">
            <a:spLocks noChangeArrowheads="1"/>
          </p:cNvSpPr>
          <p:nvPr/>
        </p:nvSpPr>
        <p:spPr bwMode="auto">
          <a:xfrm>
            <a:off x="1492250" y="111125"/>
            <a:ext cx="397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15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15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15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15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>
                <a:solidFill>
                  <a:srgbClr val="080808"/>
                </a:solidFill>
                <a:latin typeface="华文楷体" pitchFamily="2" charset="-122"/>
                <a:ea typeface="华文楷体" pitchFamily="2" charset="-122"/>
              </a:rPr>
              <a:t>部编版初中语文七年级下册</a:t>
            </a:r>
          </a:p>
        </p:txBody>
      </p:sp>
      <p:sp>
        <p:nvSpPr>
          <p:cNvPr id="4107" name="文本框 3"/>
          <p:cNvSpPr txBox="1">
            <a:spLocks noChangeArrowheads="1"/>
          </p:cNvSpPr>
          <p:nvPr/>
        </p:nvSpPr>
        <p:spPr bwMode="auto">
          <a:xfrm>
            <a:off x="2789238" y="4192588"/>
            <a:ext cx="417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杭州市建兰中学    李春波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>
            <a:extLst>
              <a:ext uri="{FF2B5EF4-FFF2-40B4-BE49-F238E27FC236}">
                <a16:creationId xmlns:a16="http://schemas.microsoft.com/office/drawing/2014/main" xmlns="" id="{C06ACBCA-9B03-4BAD-841F-98D8CE492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038" y="1284288"/>
            <a:ext cx="7772400" cy="1101725"/>
          </a:xfrm>
        </p:spPr>
        <p:txBody>
          <a:bodyPr lIns="68580" tIns="34290" rIns="68580" bIns="34290"/>
          <a:lstStyle/>
          <a:p>
            <a:pPr eaLnBrk="1" hangingPunct="1">
              <a:defRPr/>
            </a:pPr>
            <a:r>
              <a:rPr lang="zh-CN" altLang="en-US" sz="4050" b="1" noProof="1">
                <a:solidFill>
                  <a:srgbClr val="C00000"/>
                </a:solidFill>
                <a:ea typeface="华文楷体" panose="02010600040101010101" pitchFamily="2" charset="-122"/>
              </a:rPr>
              <a:t>聚焦文字一，细品</a:t>
            </a:r>
            <a:r>
              <a:rPr lang="zh-CN" altLang="en-US" sz="405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4050" b="1" noProof="1">
                <a:solidFill>
                  <a:srgbClr val="C00000"/>
                </a:solidFill>
                <a:ea typeface="华文楷体" panose="02010600040101010101" pitchFamily="2" charset="-122"/>
              </a:rPr>
              <a:t>愧</a:t>
            </a:r>
            <a:r>
              <a:rPr lang="zh-CN" altLang="en-US" sz="405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4050" b="1" noProof="1">
                <a:solidFill>
                  <a:srgbClr val="C00000"/>
                </a:solidFill>
                <a:ea typeface="华文楷体" panose="02010600040101010101" pitchFamily="2" charset="-122"/>
              </a:rPr>
              <a:t>情。</a:t>
            </a:r>
            <a:r>
              <a:rPr lang="zh-CN" altLang="en-US" sz="4050" b="1" dirty="0">
                <a:solidFill>
                  <a:srgbClr val="C00000"/>
                </a:solidFill>
                <a:ea typeface="华文楷体" panose="02010600040101010101" pitchFamily="2" charset="-122"/>
              </a:rPr>
              <a:t/>
            </a:r>
            <a:br>
              <a:rPr lang="zh-CN" altLang="en-US" sz="4050" b="1" dirty="0">
                <a:solidFill>
                  <a:srgbClr val="C00000"/>
                </a:solidFill>
                <a:ea typeface="华文楷体" panose="02010600040101010101" pitchFamily="2" charset="-122"/>
              </a:rPr>
            </a:br>
            <a:endParaRPr lang="zh-CN" altLang="en-US" sz="4050" noProof="1">
              <a:ea typeface="华文楷体" panose="02010600040101010101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9A0E16E-47C4-4ACA-81CF-E352C509E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lIns="68580" tIns="34290" rIns="68580" bIns="34290" rtlCol="0"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0484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0730">
            <a:off x="701675" y="2794001"/>
            <a:ext cx="21050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 noChangeArrowheads="1"/>
          </p:cNvSpPr>
          <p:nvPr>
            <p:ph idx="1"/>
          </p:nvPr>
        </p:nvSpPr>
        <p:spPr>
          <a:xfrm>
            <a:off x="306388" y="844550"/>
            <a:ext cx="8586787" cy="3751263"/>
          </a:xfrm>
        </p:spPr>
        <p:txBody>
          <a:bodyPr lIns="68580" tIns="34290" rIns="68580" bIns="34290"/>
          <a:lstStyle/>
          <a:p>
            <a:pPr eaLnBrk="1" hangingPunct="1">
              <a:lnSpc>
                <a:spcPct val="130000"/>
              </a:lnSpc>
            </a:pPr>
            <a:r>
              <a:rPr lang="zh-CN" altLang="en-US" sz="2700" b="1" smtClean="0">
                <a:solidFill>
                  <a:srgbClr val="333333"/>
                </a:solidFill>
                <a:latin typeface="华文楷体" pitchFamily="2" charset="-122"/>
                <a:ea typeface="华文楷体" pitchFamily="2" charset="-122"/>
              </a:rPr>
              <a:t>        他面如死灰，两只眼上都结着一层翳，分不清哪一只瞎、哪一只不瞎。说得可笑些，他简直像棺材里倒出来的，就像我想像里的僵尸，骷髅上绷着一层枯黄的干皮，打上一棍就会散成一堆白骨。我吃惊地说：“啊呀，老王，你好些了吗？”</a:t>
            </a:r>
          </a:p>
          <a:p>
            <a:pPr eaLnBrk="1" hangingPunct="1">
              <a:lnSpc>
                <a:spcPct val="130000"/>
              </a:lnSpc>
            </a:pPr>
            <a:endParaRPr lang="zh-CN" altLang="en-US" sz="2700" smtClean="0">
              <a:solidFill>
                <a:srgbClr val="0033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352800"/>
            <a:ext cx="280511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endParaRPr lang="zh-CN" altLang="en-US" smtClean="0"/>
          </a:p>
        </p:txBody>
      </p:sp>
      <p:sp>
        <p:nvSpPr>
          <p:cNvPr id="22531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681038"/>
            <a:ext cx="8229600" cy="3914775"/>
          </a:xfrm>
        </p:spPr>
        <p:txBody>
          <a:bodyPr lIns="68580" tIns="34290" rIns="68580" bIns="34290"/>
          <a:lstStyle/>
          <a:p>
            <a:pPr eaLnBrk="1" hangingPunct="1">
              <a:lnSpc>
                <a:spcPct val="120000"/>
              </a:lnSpc>
            </a:pPr>
            <a:r>
              <a:rPr lang="zh-CN" altLang="en-US" sz="2700" b="1" smtClean="0">
                <a:solidFill>
                  <a:srgbClr val="333333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2700" b="1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有一天，我在家听到打门，开门看见老王直直地站在门口，他很瘦很瘦，简直皮包骨头，</a:t>
            </a:r>
            <a:r>
              <a:rPr lang="zh-CN" altLang="en-US" sz="2700" b="1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像一棵没有根的、叶已落尽的枯树，风一吹都会倒；脸上没有一点血色，两只眼睛都结着一层翳，</a:t>
            </a:r>
            <a:r>
              <a:rPr lang="zh-CN" altLang="en-US" sz="2700" b="1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他一定看不清路了。几个月不见，他竟病成了这样！我连忙上前拉住他，扶他进来，说：“啊呀，老王，你怎么了？”</a:t>
            </a:r>
          </a:p>
          <a:p>
            <a:pPr eaLnBrk="1" hangingPunct="1">
              <a:lnSpc>
                <a:spcPct val="120000"/>
              </a:lnSpc>
            </a:pPr>
            <a:endParaRPr lang="zh-CN" altLang="en-US" sz="2700" b="1" smtClean="0">
              <a:solidFill>
                <a:srgbClr val="8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endParaRPr lang="zh-CN" altLang="en-US" smtClean="0"/>
          </a:p>
        </p:txBody>
      </p:sp>
      <p:sp>
        <p:nvSpPr>
          <p:cNvPr id="15363" name="内容占位符 2">
            <a:extLst>
              <a:ext uri="{FF2B5EF4-FFF2-40B4-BE49-F238E27FC236}">
                <a16:creationId xmlns:a16="http://schemas.microsoft.com/office/drawing/2014/main" xmlns="" id="{C6168CD9-3702-49ED-9A2B-2B33E31D7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4675"/>
            <a:ext cx="8229600" cy="4021138"/>
          </a:xfrm>
        </p:spPr>
        <p:txBody>
          <a:bodyPr lIns="68580" tIns="34290" rIns="68580" bIns="34290"/>
          <a:lstStyle/>
          <a:p>
            <a:pPr marL="0" indent="0" eaLnBrk="1" hangingPunct="1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zh-CN" sz="2700" b="1" noProof="1">
                <a:solidFill>
                  <a:schemeClr val="hlin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700" b="1" noProof="1">
                <a:solidFill>
                  <a:schemeClr val="hlin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700" b="1" noProof="1">
                <a:latin typeface="华文楷体" panose="02010600040101010101" pitchFamily="2" charset="-122"/>
                <a:ea typeface="华文楷体" panose="02010600040101010101" pitchFamily="2" charset="-122"/>
              </a:rPr>
              <a:t>看看老师写的这段，再回头看看文本中的，她有值得愧怍的吗？</a:t>
            </a:r>
          </a:p>
          <a:p>
            <a:pPr marL="0" indent="0" eaLnBrk="1" hangingPunct="1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zh-CN" altLang="en-US" sz="2700" b="1" noProof="1">
                <a:latin typeface="华文楷体" panose="02010600040101010101" pitchFamily="2" charset="-122"/>
                <a:ea typeface="华文楷体" panose="02010600040101010101" pitchFamily="2" charset="-122"/>
              </a:rPr>
              <a:t>        如果是你喜欢的老师病了或你的亲人病了，你是否会这样写？哪些字眼你不会写？</a:t>
            </a:r>
          </a:p>
          <a:p>
            <a:pPr marL="0" indent="0" eaLnBrk="1" hangingPunct="1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zh-CN" altLang="en-US" sz="2700" b="1" noProof="1">
                <a:latin typeface="华文楷体" panose="02010600040101010101" pitchFamily="2" charset="-122"/>
                <a:ea typeface="华文楷体" panose="02010600040101010101" pitchFamily="2" charset="-122"/>
              </a:rPr>
              <a:t>        你又会怎样写？</a:t>
            </a:r>
            <a:endParaRPr lang="zh-CN" altLang="en-US" sz="2700" b="1" noProof="1">
              <a:solidFill>
                <a:srgbClr val="8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defRPr/>
            </a:pPr>
            <a:endParaRPr lang="zh-CN" altLang="en-US" sz="2700" noProof="1">
              <a:solidFill>
                <a:srgbClr val="8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1885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endParaRPr lang="zh-CN" altLang="en-US" smtClean="0"/>
          </a:p>
        </p:txBody>
      </p:sp>
      <p:sp>
        <p:nvSpPr>
          <p:cNvPr id="24579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736600"/>
            <a:ext cx="8229600" cy="3859213"/>
          </a:xfrm>
        </p:spPr>
        <p:txBody>
          <a:bodyPr lIns="68580" tIns="34290" rIns="68580" bIns="34290"/>
          <a:lstStyle/>
          <a:p>
            <a:pPr eaLnBrk="1" hangingPunct="1">
              <a:lnSpc>
                <a:spcPct val="130000"/>
              </a:lnSpc>
            </a:pPr>
            <a:r>
              <a:rPr lang="zh-CN" altLang="en-US" b="1" smtClean="0">
                <a:solidFill>
                  <a:srgbClr val="002060"/>
                </a:solidFill>
              </a:rPr>
              <a:t>         </a:t>
            </a:r>
            <a:r>
              <a:rPr lang="zh-CN" altLang="en-US" sz="2700" b="1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他面如死灰，两只眼上都结着一层翳，分不清哪一只</a:t>
            </a:r>
            <a:r>
              <a:rPr lang="zh-CN" altLang="en-US" sz="2700" b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瞎</a:t>
            </a:r>
            <a:r>
              <a:rPr lang="zh-CN" altLang="en-US" sz="2700" b="1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、哪一只</a:t>
            </a:r>
            <a:r>
              <a:rPr lang="zh-CN" altLang="en-US" sz="2700" b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不瞎</a:t>
            </a:r>
            <a:r>
              <a:rPr lang="zh-CN" altLang="en-US" sz="2700" b="1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。说得</a:t>
            </a:r>
            <a:r>
              <a:rPr lang="zh-CN" altLang="en-US" sz="2700" b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可笑</a:t>
            </a:r>
            <a:r>
              <a:rPr lang="zh-CN" altLang="en-US" sz="2700" b="1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些，他简直像</a:t>
            </a:r>
            <a:r>
              <a:rPr lang="zh-CN" altLang="en-US" sz="2700" b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棺材</a:t>
            </a:r>
            <a:r>
              <a:rPr lang="zh-CN" altLang="en-US" sz="2700" b="1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里倒出来的，就像我想像里的</a:t>
            </a:r>
            <a:r>
              <a:rPr lang="zh-CN" altLang="en-US" sz="2700" b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僵尸</a:t>
            </a:r>
            <a:r>
              <a:rPr lang="zh-CN" altLang="en-US" sz="2700" b="1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700" b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骷髅</a:t>
            </a:r>
            <a:r>
              <a:rPr lang="zh-CN" altLang="en-US" sz="2700" b="1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上绷着一层枯黄的干皮，</a:t>
            </a:r>
            <a:r>
              <a:rPr lang="zh-CN" altLang="en-US" sz="2700" b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打上一棍</a:t>
            </a:r>
            <a:r>
              <a:rPr lang="zh-CN" altLang="en-US" sz="2700" b="1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就会散成一堆白骨。我吃惊地说：“啊呀，老王，</a:t>
            </a:r>
            <a:r>
              <a:rPr lang="zh-CN" altLang="en-US" sz="2700" b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你好些了吗</a:t>
            </a:r>
            <a:r>
              <a:rPr lang="en-US" altLang="zh-CN" sz="2700" b="1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?”</a:t>
            </a:r>
            <a:endParaRPr lang="zh-CN" altLang="en-US" sz="270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2213"/>
            <a:ext cx="22098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endParaRPr lang="zh-CN" altLang="en-US" smtClean="0"/>
          </a:p>
        </p:txBody>
      </p:sp>
      <p:sp>
        <p:nvSpPr>
          <p:cNvPr id="25603" name="内容占位符 2"/>
          <p:cNvSpPr>
            <a:spLocks noGrp="1" noChangeArrowheads="1"/>
          </p:cNvSpPr>
          <p:nvPr>
            <p:ph idx="1"/>
          </p:nvPr>
        </p:nvSpPr>
        <p:spPr>
          <a:xfrm>
            <a:off x="250825" y="412750"/>
            <a:ext cx="8694738" cy="3805238"/>
          </a:xfrm>
        </p:spPr>
        <p:txBody>
          <a:bodyPr lIns="68580" tIns="34290" rIns="68580" bIns="34290"/>
          <a:lstStyle/>
          <a:p>
            <a:pPr eaLnBrk="1" hangingPunct="1">
              <a:lnSpc>
                <a:spcPct val="130000"/>
              </a:lnSpc>
            </a:pPr>
            <a:r>
              <a:rPr lang="zh-CN" altLang="en-US" sz="2700" b="1" smtClean="0">
                <a:solidFill>
                  <a:srgbClr val="800000"/>
                </a:solidFill>
                <a:ea typeface="华文楷体" pitchFamily="2" charset="-122"/>
              </a:rPr>
              <a:t>        </a:t>
            </a:r>
            <a:r>
              <a:rPr lang="zh-CN" altLang="en-US" sz="2700" b="1" smtClean="0">
                <a:ea typeface="华文楷体" pitchFamily="2" charset="-122"/>
              </a:rPr>
              <a:t>同学们再想象一下：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zh-CN" altLang="en-US" sz="2700" b="1" smtClean="0">
                <a:ea typeface="华文楷体" pitchFamily="2" charset="-122"/>
              </a:rPr>
              <a:t>            这个时候，如果你是关心老王的话，你看到他这个样子，你说的第一句话会是什么？老王进来了，你会说什么？想象一下，如果这是你真心关心的人，你会说什么</a:t>
            </a:r>
            <a:r>
              <a:rPr lang="zh-CN" altLang="en-US" sz="2700" b="1" smtClean="0">
                <a:ea typeface="华文楷体" pitchFamily="2" charset="-122"/>
                <a:sym typeface="宋体" pitchFamily="2" charset="-122"/>
              </a:rPr>
              <a:t>？</a:t>
            </a:r>
          </a:p>
          <a:p>
            <a:pPr eaLnBrk="1" hangingPunct="1">
              <a:lnSpc>
                <a:spcPct val="130000"/>
              </a:lnSpc>
            </a:pPr>
            <a:endParaRPr lang="zh-CN" altLang="en-US" sz="2700" b="1" smtClean="0">
              <a:ea typeface="华文楷体" pitchFamily="2" charset="-122"/>
              <a:sym typeface="宋体" pitchFamily="2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875"/>
            <a:ext cx="22637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 noChangeArrowheads="1"/>
          </p:cNvSpPr>
          <p:nvPr>
            <p:ph type="ctrTitle"/>
          </p:nvPr>
        </p:nvSpPr>
        <p:spPr>
          <a:xfrm>
            <a:off x="1008063" y="1654175"/>
            <a:ext cx="7772400" cy="1103313"/>
          </a:xfrm>
        </p:spPr>
        <p:txBody>
          <a:bodyPr lIns="68580" tIns="34290" rIns="68580" bIns="34290"/>
          <a:lstStyle/>
          <a:p>
            <a:pPr eaLnBrk="1" hangingPunct="1"/>
            <a:r>
              <a:rPr lang="zh-CN" altLang="en-US" sz="3600" b="1" smtClean="0">
                <a:solidFill>
                  <a:srgbClr val="800000"/>
                </a:solidFill>
                <a:ea typeface="华文楷体" pitchFamily="2" charset="-122"/>
              </a:rPr>
              <a:t>聚焦文字二，细品</a:t>
            </a:r>
            <a:r>
              <a:rPr lang="zh-CN" altLang="en-US" sz="3600" b="1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3600" b="1" smtClean="0">
                <a:solidFill>
                  <a:srgbClr val="800000"/>
                </a:solidFill>
                <a:ea typeface="华文楷体" pitchFamily="2" charset="-122"/>
              </a:rPr>
              <a:t>愧</a:t>
            </a:r>
            <a:r>
              <a:rPr lang="zh-CN" altLang="en-US" sz="3600" b="1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3600" b="1" smtClean="0">
                <a:solidFill>
                  <a:srgbClr val="800000"/>
                </a:solidFill>
                <a:ea typeface="华文楷体" pitchFamily="2" charset="-122"/>
              </a:rPr>
              <a:t>情。</a:t>
            </a:r>
            <a:r>
              <a:rPr lang="zh-CN" altLang="en-US" sz="3000" b="1" smtClean="0">
                <a:solidFill>
                  <a:srgbClr val="333333"/>
                </a:solidFill>
              </a:rPr>
              <a:t/>
            </a:r>
            <a:br>
              <a:rPr lang="zh-CN" altLang="en-US" sz="3000" b="1" smtClean="0">
                <a:solidFill>
                  <a:srgbClr val="333333"/>
                </a:solidFill>
              </a:rPr>
            </a:br>
            <a:endParaRPr lang="zh-CN" altLang="en-US" sz="3000" smtClean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FFE3987-A995-492A-916A-482F33FF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lIns="68580" tIns="34290" rIns="68580" bIns="34290" rtlCol="0"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6628" name="图片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75"/>
            <a:ext cx="19065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endParaRPr lang="zh-CN" altLang="en-US" smtClean="0"/>
          </a:p>
        </p:txBody>
      </p:sp>
      <p:sp>
        <p:nvSpPr>
          <p:cNvPr id="27651" name="内容占位符 2"/>
          <p:cNvSpPr>
            <a:spLocks noGrp="1" noChangeArrowheads="1"/>
          </p:cNvSpPr>
          <p:nvPr>
            <p:ph idx="1"/>
          </p:nvPr>
        </p:nvSpPr>
        <p:spPr>
          <a:xfrm>
            <a:off x="468313" y="466725"/>
            <a:ext cx="8229600" cy="3394075"/>
          </a:xfrm>
        </p:spPr>
        <p:txBody>
          <a:bodyPr lIns="68580" tIns="34290" rIns="68580" bIns="34290"/>
          <a:lstStyle/>
          <a:p>
            <a:pPr marL="0" indent="0" eaLnBrk="1" hangingPunct="1">
              <a:lnSpc>
                <a:spcPts val="4900"/>
              </a:lnSpc>
              <a:buFont typeface="Wingdings" pitchFamily="2" charset="2"/>
              <a:buNone/>
            </a:pPr>
            <a:r>
              <a:rPr lang="zh-CN" altLang="en-US" smtClean="0"/>
              <a:t>         </a:t>
            </a:r>
            <a:r>
              <a:rPr lang="zh-CN" altLang="en-US" sz="2700" b="1" smtClean="0">
                <a:solidFill>
                  <a:srgbClr val="0033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过了十多天，我碰见老王同院的老李。我问“老王怎么了?好些没有?”</a:t>
            </a:r>
          </a:p>
          <a:p>
            <a:pPr marL="0" indent="0" eaLnBrk="1" hangingPunct="1">
              <a:lnSpc>
                <a:spcPts val="4900"/>
              </a:lnSpc>
              <a:buFont typeface="Wingdings" pitchFamily="2" charset="2"/>
              <a:buNone/>
            </a:pPr>
            <a:r>
              <a:rPr lang="zh-CN" altLang="en-US" sz="2700" b="1" smtClean="0">
                <a:solidFill>
                  <a:srgbClr val="0033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      “早埋了。”</a:t>
            </a:r>
          </a:p>
          <a:p>
            <a:pPr marL="0" indent="0" eaLnBrk="1" hangingPunct="1">
              <a:lnSpc>
                <a:spcPts val="4900"/>
              </a:lnSpc>
              <a:buFont typeface="Wingdings" pitchFamily="2" charset="2"/>
              <a:buNone/>
            </a:pPr>
            <a:r>
              <a:rPr lang="zh-CN" altLang="en-US" sz="2700" b="1" smtClean="0">
                <a:solidFill>
                  <a:srgbClr val="0033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      “呀，他什么时候······？”</a:t>
            </a:r>
          </a:p>
          <a:p>
            <a:pPr marL="0" indent="0" eaLnBrk="1" hangingPunct="1">
              <a:lnSpc>
                <a:spcPts val="4900"/>
              </a:lnSpc>
              <a:buFont typeface="Wingdings" pitchFamily="2" charset="2"/>
              <a:buNone/>
            </a:pPr>
            <a:r>
              <a:rPr lang="zh-CN" altLang="en-US" sz="2700" b="1" smtClean="0">
                <a:solidFill>
                  <a:srgbClr val="0033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      “什么时候死的?就是到您那儿的第二天。”</a:t>
            </a:r>
          </a:p>
          <a:p>
            <a:pPr marL="0" indent="0" eaLnBrk="1" hangingPunct="1">
              <a:lnSpc>
                <a:spcPts val="4900"/>
              </a:lnSpc>
              <a:buFont typeface="Wingdings" pitchFamily="2" charset="2"/>
              <a:buNone/>
            </a:pPr>
            <a:r>
              <a:rPr lang="zh-CN" altLang="en-US" sz="2700" b="1" smtClean="0">
                <a:solidFill>
                  <a:srgbClr val="0033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        他还讲老王身上缠了多少尺全新的白布——因为老王是回民，埋在什么沟里。我也不懂，没多问。</a:t>
            </a:r>
            <a:endParaRPr lang="zh-CN" altLang="en-US" sz="2700" smtClean="0">
              <a:solidFill>
                <a:srgbClr val="0033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endParaRPr lang="zh-CN" altLang="en-US" smtClean="0"/>
          </a:p>
        </p:txBody>
      </p:sp>
      <p:sp>
        <p:nvSpPr>
          <p:cNvPr id="28675" name="内容占位符 2"/>
          <p:cNvSpPr>
            <a:spLocks noGrp="1" noChangeArrowheads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pPr eaLnBrk="1" hangingPunct="1">
              <a:lnSpc>
                <a:spcPct val="130000"/>
              </a:lnSpc>
            </a:pPr>
            <a:r>
              <a:rPr lang="en-US" altLang="zh-CN" b="1" smtClean="0">
                <a:solidFill>
                  <a:srgbClr val="333333"/>
                </a:solidFill>
              </a:rPr>
              <a:t>          </a:t>
            </a:r>
            <a:r>
              <a:rPr lang="zh-CN" altLang="en-US" sz="3000" b="1" smtClean="0">
                <a:solidFill>
                  <a:srgbClr val="800000"/>
                </a:solidFill>
                <a:ea typeface="华文楷体" pitchFamily="2" charset="-122"/>
              </a:rPr>
              <a:t>十多天以后，我碰见老王同院的老李。偶遇了老李，两个人有了这么一段对话。你觉得老李和</a:t>
            </a:r>
            <a:r>
              <a:rPr lang="zh-CN" altLang="en-US" sz="3000" b="1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3000" b="1" smtClean="0">
                <a:solidFill>
                  <a:srgbClr val="800000"/>
                </a:solidFill>
                <a:ea typeface="华文楷体" pitchFamily="2" charset="-122"/>
              </a:rPr>
              <a:t>我</a:t>
            </a:r>
            <a:r>
              <a:rPr lang="zh-CN" altLang="en-US" sz="3000" b="1" smtClean="0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3000" b="1" smtClean="0">
                <a:solidFill>
                  <a:srgbClr val="800000"/>
                </a:solidFill>
                <a:ea typeface="华文楷体" pitchFamily="2" charset="-122"/>
              </a:rPr>
              <a:t>会是什么样的语气在对话？</a:t>
            </a:r>
            <a:endParaRPr lang="zh-CN" altLang="en-US" sz="3000" smtClean="0">
              <a:solidFill>
                <a:srgbClr val="800000"/>
              </a:solidFill>
              <a:ea typeface="华文楷体" pitchFamily="2" charset="-122"/>
            </a:endParaRPr>
          </a:p>
        </p:txBody>
      </p:sp>
    </p:spTree>
  </p:cSld>
  <p:clrMapOvr>
    <a:masterClrMapping/>
  </p:clrMapOvr>
  <p:transition spd="slow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endParaRPr lang="zh-CN" altLang="en-US" smtClean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4C88E2C-3E67-45EB-8BA8-D52F8C45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0825"/>
            <a:ext cx="8229600" cy="4344988"/>
          </a:xfrm>
        </p:spPr>
        <p:txBody>
          <a:bodyPr lIns="68580" tIns="34290" rIns="68580" bIns="34290">
            <a:normAutofit lnSpcReduction="10000"/>
          </a:bodyPr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过了十多天，我碰见老王同院的老李。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我问：老王怎么了？好些没有？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男生：早埋了。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女生：呀，他什么时候……？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男生：什么时候死的？就是到您那儿的第二天。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女生：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男生：老王死的时候身上缠了很多白布，埋在</a:t>
            </a:r>
            <a:r>
              <a:rPr lang="en-US" altLang="zh-CN" b="1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**</a:t>
            </a:r>
            <a:r>
              <a:rPr lang="zh-CN" altLang="en-US" b="1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沟里了。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女生：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7063"/>
            <a:ext cx="8229600" cy="857250"/>
          </a:xfrm>
        </p:spPr>
        <p:txBody>
          <a:bodyPr lIns="68580" tIns="34290" rIns="68580" bIns="34290"/>
          <a:lstStyle/>
          <a:p>
            <a:pPr eaLnBrk="1" hangingPunct="1"/>
            <a:r>
              <a:rPr lang="zh-CN" altLang="en-US" sz="3600" b="1" smtClean="0">
                <a:solidFill>
                  <a:srgbClr val="FF0000"/>
                </a:solidFill>
                <a:ea typeface="华文楷体" pitchFamily="2" charset="-122"/>
              </a:rPr>
              <a:t>教学目标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B160F610-0F4E-4F8E-8267-6FBF4D65D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779588"/>
            <a:ext cx="7518400" cy="3859212"/>
          </a:xfrm>
        </p:spPr>
        <p:txBody>
          <a:bodyPr lIns="68580" tIns="34290" rIns="68580" bIns="34290"/>
          <a:lstStyle/>
          <a:p>
            <a:pPr eaLnBrk="1" hangingPunct="1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en-US" altLang="zh-CN" sz="27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zh-CN" altLang="en-US" sz="27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抓住关键语句，运用熟读精思的阅读策略，探究作者对老王心怀“愧怍”的深刻原因，感受作者的自我批判精神。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endParaRPr lang="zh-CN" altLang="en-US" smtClean="0"/>
          </a:p>
        </p:txBody>
      </p:sp>
      <p:sp>
        <p:nvSpPr>
          <p:cNvPr id="30723" name="内容占位符 2"/>
          <p:cNvSpPr>
            <a:spLocks noGrp="1" noChangeArrowheads="1"/>
          </p:cNvSpPr>
          <p:nvPr>
            <p:ph idx="1"/>
          </p:nvPr>
        </p:nvSpPr>
        <p:spPr>
          <a:xfrm>
            <a:off x="250825" y="357188"/>
            <a:ext cx="8748713" cy="4021137"/>
          </a:xfrm>
        </p:spPr>
        <p:txBody>
          <a:bodyPr lIns="68580" tIns="34290" rIns="68580" bIns="34290"/>
          <a:lstStyle/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zh-CN" altLang="en-US" sz="3000" b="1" smtClean="0">
                <a:solidFill>
                  <a:srgbClr val="800000"/>
                </a:solidFill>
                <a:ea typeface="华文楷体" pitchFamily="2" charset="-122"/>
              </a:rPr>
              <a:t>            </a:t>
            </a:r>
            <a:r>
              <a:rPr lang="zh-CN" altLang="en-US" sz="3000" b="1" smtClean="0">
                <a:ea typeface="华文楷体" pitchFamily="2" charset="-122"/>
              </a:rPr>
              <a:t>回首往事，杨绛心中充满了愧怍，充满了自责。</a:t>
            </a:r>
            <a:r>
              <a:rPr lang="en-US" altLang="zh-CN" sz="3000" b="1" smtClean="0"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3000" b="1" smtClean="0">
                <a:ea typeface="华文楷体" pitchFamily="2" charset="-122"/>
              </a:rPr>
              <a:t>我</a:t>
            </a:r>
            <a:r>
              <a:rPr lang="en-US" altLang="zh-CN" sz="3000" b="1" smtClean="0"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3000" b="1" smtClean="0">
                <a:ea typeface="华文楷体" pitchFamily="2" charset="-122"/>
              </a:rPr>
              <a:t>竟然这样对待老王。特别是对待这样一个在自己最不堪的境遇下，寄予过自己最真诚与热烈的情感的人。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zh-CN" altLang="en-US" sz="3000" b="1" smtClean="0">
                <a:ea typeface="华文楷体" pitchFamily="2" charset="-122"/>
              </a:rPr>
              <a:t>          《老王》一文写得深沉隽永，值得我们好好品读。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879850"/>
            <a:ext cx="197961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87450" y="1708150"/>
            <a:ext cx="70675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15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15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15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15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 noProof="1">
                <a:ea typeface="华文楷体" pitchFamily="2" charset="-122"/>
              </a:rPr>
              <a:t>一个幸运的人</a:t>
            </a:r>
            <a:endParaRPr lang="zh-CN" altLang="zh-CN" sz="3600" b="1" noProof="1">
              <a:ea typeface="华文楷体" pitchFamily="2" charset="-122"/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 noProof="1">
                <a:ea typeface="华文楷体" pitchFamily="2" charset="-122"/>
              </a:rPr>
              <a:t>对不幸的人的愧怍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085975"/>
            <a:ext cx="282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4751">
            <a:off x="-14288" y="4075113"/>
            <a:ext cx="1412876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0"/>
            <a:ext cx="21558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60363" y="304800"/>
            <a:ext cx="837088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15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15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15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15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700" b="1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2700" b="1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老王是一个善良的苦人儿，对于这样一个人，作者一家付出了很多爱心：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solidFill>
                  <a:srgbClr val="333333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2700" b="1">
                <a:latin typeface="华文楷体" pitchFamily="2" charset="-122"/>
                <a:ea typeface="华文楷体" pitchFamily="2" charset="-122"/>
              </a:rPr>
              <a:t>1.杨绛经常坐老王的三轮，照顾他的生意。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latin typeface="华文楷体" pitchFamily="2" charset="-122"/>
                <a:ea typeface="华文楷体" pitchFamily="2" charset="-122"/>
              </a:rPr>
              <a:t>        2.杨绛在老王送冰时不要减半收费。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latin typeface="华文楷体" pitchFamily="2" charset="-122"/>
                <a:ea typeface="华文楷体" pitchFamily="2" charset="-122"/>
              </a:rPr>
              <a:t>　　3.杨绛一家坐老王的车，老王不要钱，他们也会给。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latin typeface="华文楷体" pitchFamily="2" charset="-122"/>
                <a:ea typeface="华文楷体" pitchFamily="2" charset="-122"/>
              </a:rPr>
              <a:t>        4.老王送来的香油鸡蛋，我们都给他钱 。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latin typeface="华文楷体" pitchFamily="2" charset="-122"/>
                <a:ea typeface="华文楷体" pitchFamily="2" charset="-122"/>
              </a:rPr>
              <a:t>        5.杨绛的女儿发现老王是夜盲症后给他吃了大瓶的鱼肝油。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-9525"/>
            <a:ext cx="28067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50825" y="304800"/>
            <a:ext cx="8047038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15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15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15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15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300">
                <a:solidFill>
                  <a:srgbClr val="800000"/>
                </a:solidFill>
              </a:rPr>
              <a:t> </a:t>
            </a:r>
            <a:r>
              <a:rPr lang="zh-CN" altLang="en-US" sz="3300" b="1">
                <a:solidFill>
                  <a:srgbClr val="800000"/>
                </a:solidFill>
                <a:latin typeface="华文楷体" pitchFamily="2" charset="-122"/>
                <a:ea typeface="华文楷体" pitchFamily="2" charset="-122"/>
              </a:rPr>
              <a:t>零度写法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000" b="1">
                <a:latin typeface="华文楷体" pitchFamily="2" charset="-122"/>
                <a:ea typeface="华文楷体" pitchFamily="2" charset="-122"/>
              </a:rPr>
              <a:t>        零度写作是一种以“零度”的感情投入到写作行为当中去的状态。 作者以第三者的立场不偏不倚，不躁不急，心平气和去写当时之真。 零度写作将炽热的感情沉下来，看似冷静淡漠，实则表达得更深沉 。</a:t>
            </a:r>
            <a:endParaRPr lang="zh-CN" altLang="en-US" sz="300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0"/>
            <a:ext cx="1644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2"/>
          <p:cNvSpPr txBox="1">
            <a:spLocks noChangeArrowheads="1"/>
          </p:cNvSpPr>
          <p:nvPr/>
        </p:nvSpPr>
        <p:spPr bwMode="auto">
          <a:xfrm>
            <a:off x="522288" y="844550"/>
            <a:ext cx="810101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15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15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15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15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>
                <a:solidFill>
                  <a:srgbClr val="C00000"/>
                </a:solidFill>
                <a:ea typeface="华文楷体" pitchFamily="2" charset="-122"/>
              </a:rPr>
              <a:t>　　细读文本，找寻</a:t>
            </a:r>
            <a:r>
              <a:rPr lang="zh-CN" altLang="en-US" sz="36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3600" b="1">
                <a:solidFill>
                  <a:srgbClr val="C00000"/>
                </a:solidFill>
                <a:ea typeface="华文楷体" pitchFamily="2" charset="-122"/>
              </a:rPr>
              <a:t>愧</a:t>
            </a:r>
            <a:r>
              <a:rPr lang="zh-CN" altLang="en-US" sz="36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3600" b="1">
                <a:solidFill>
                  <a:srgbClr val="C00000"/>
                </a:solidFill>
                <a:ea typeface="华文楷体" pitchFamily="2" charset="-122"/>
              </a:rPr>
              <a:t>点</a:t>
            </a:r>
            <a:endParaRPr lang="zh-CN" altLang="en-US" sz="3600">
              <a:solidFill>
                <a:srgbClr val="C00000"/>
              </a:solidFill>
              <a:ea typeface="华文楷体" pitchFamily="2" charset="-122"/>
            </a:endParaRP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300" b="1">
                <a:solidFill>
                  <a:srgbClr val="333333"/>
                </a:solidFill>
                <a:latin typeface="华文楷体" pitchFamily="2" charset="-122"/>
                <a:ea typeface="华文楷体" pitchFamily="2" charset="-122"/>
              </a:rPr>
              <a:t>　　请同学们细读文章7到21自然段，你发现杨绛做错了什么，让她心生愧怍呢？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-9525"/>
            <a:ext cx="28067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141538" y="131763"/>
            <a:ext cx="928846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15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15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15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15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</a:rPr>
              <a:t>不知他什么病</a:t>
            </a:r>
            <a:endParaRPr lang="en-US" altLang="zh-CN" sz="2700" b="1">
              <a:solidFill>
                <a:srgbClr val="333333"/>
              </a:solidFill>
              <a:ea typeface="华文楷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</a:rPr>
              <a:t>不知他吃什么药</a:t>
            </a:r>
            <a:endParaRPr lang="en-US" altLang="zh-CN" sz="2700" b="1">
              <a:solidFill>
                <a:srgbClr val="333333"/>
              </a:solidFill>
              <a:ea typeface="华文楷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solidFill>
                  <a:srgbClr val="C00000"/>
                </a:solidFill>
                <a:ea typeface="华文楷体" pitchFamily="2" charset="-122"/>
              </a:rPr>
              <a:t>站</a:t>
            </a: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</a:rPr>
              <a:t>在楼梯口，</a:t>
            </a:r>
            <a:r>
              <a:rPr lang="zh-CN" altLang="en-US" sz="2700" b="1">
                <a:solidFill>
                  <a:srgbClr val="C00000"/>
                </a:solidFill>
                <a:ea typeface="华文楷体" pitchFamily="2" charset="-122"/>
              </a:rPr>
              <a:t>看</a:t>
            </a: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</a:rPr>
              <a:t>他下楼</a:t>
            </a:r>
            <a:endParaRPr lang="en-US" altLang="zh-CN" sz="2700" b="1">
              <a:solidFill>
                <a:srgbClr val="333333"/>
              </a:solidFill>
              <a:ea typeface="华文楷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</a:rPr>
              <a:t>没请</a:t>
            </a: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  <a:sym typeface="Arial" pitchFamily="34" charset="0"/>
              </a:rPr>
              <a:t>他</a:t>
            </a: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</a:rPr>
              <a:t>坐坐</a:t>
            </a:r>
            <a:endParaRPr lang="en-US" altLang="zh-CN" sz="2700" b="1">
              <a:solidFill>
                <a:srgbClr val="333333"/>
              </a:solidFill>
              <a:ea typeface="华文楷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</a:rPr>
              <a:t>没请他喝口茶水</a:t>
            </a:r>
            <a:endParaRPr lang="en-US" altLang="zh-CN" sz="2700" b="1">
              <a:solidFill>
                <a:srgbClr val="333333"/>
              </a:solidFill>
              <a:ea typeface="华文楷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</a:rPr>
              <a:t>没有再去探访，过问</a:t>
            </a:r>
            <a:endParaRPr lang="en-US" altLang="zh-CN" sz="2700" b="1">
              <a:solidFill>
                <a:srgbClr val="333333"/>
              </a:solidFill>
              <a:ea typeface="华文楷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</a:rPr>
              <a:t>不知什么时候死的</a:t>
            </a:r>
            <a:endParaRPr lang="en-US" altLang="zh-CN" sz="2700" b="1">
              <a:solidFill>
                <a:srgbClr val="333333"/>
              </a:solidFill>
              <a:ea typeface="华文楷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solidFill>
                  <a:srgbClr val="333333"/>
                </a:solidFill>
                <a:ea typeface="华文楷体" pitchFamily="2" charset="-122"/>
              </a:rPr>
              <a:t>对于老王的后事，也没多问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686175"/>
            <a:ext cx="1428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5">
            <a:extLst>
              <a:ext uri="{FF2B5EF4-FFF2-40B4-BE49-F238E27FC236}">
                <a16:creationId xmlns:a16="http://schemas.microsoft.com/office/drawing/2014/main" xmlns="" id="{C1A6C5FD-CCC2-4BA0-9CD1-03F0B527B38C}"/>
              </a:ext>
            </a:extLst>
          </p:cNvPr>
          <p:cNvSpPr/>
          <p:nvPr/>
        </p:nvSpPr>
        <p:spPr>
          <a:xfrm>
            <a:off x="1601788" y="1384300"/>
            <a:ext cx="6362700" cy="714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50" b="1" noProof="1">
                <a:solidFill>
                  <a:srgbClr val="C0000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添词体味，再感</a:t>
            </a:r>
            <a:r>
              <a:rPr lang="zh-CN" altLang="en-US" sz="405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4050" b="1" noProof="1">
                <a:solidFill>
                  <a:srgbClr val="C0000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愧</a:t>
            </a:r>
            <a:r>
              <a:rPr lang="zh-CN" altLang="en-US" sz="405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4050" b="1" noProof="1">
                <a:solidFill>
                  <a:srgbClr val="C00000"/>
                </a:solidFill>
                <a:latin typeface="Calibri" panose="020F0502020204030204" pitchFamily="34" charset="0"/>
                <a:ea typeface="华文楷体" panose="02010600040101010101" pitchFamily="2" charset="-122"/>
              </a:rPr>
              <a:t>情。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endParaRPr lang="zh-CN" altLang="en-US" smtClean="0"/>
          </a:p>
        </p:txBody>
      </p:sp>
      <p:pic>
        <p:nvPicPr>
          <p:cNvPr id="4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295525" cy="1466850"/>
          </a:xfrm>
        </p:spPr>
      </p:pic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1258888" y="366713"/>
            <a:ext cx="642778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15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15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15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15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ea typeface="华文楷体" pitchFamily="2" charset="-122"/>
              </a:rPr>
              <a:t>（我竟然）不知他什么病</a:t>
            </a:r>
            <a:endParaRPr lang="en-US" altLang="zh-CN" sz="2700" b="1">
              <a:ea typeface="华文楷体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ea typeface="华文楷体" pitchFamily="2" charset="-122"/>
              </a:rPr>
              <a:t>（我竟然）不知他吃什么药</a:t>
            </a:r>
            <a:endParaRPr lang="en-US" altLang="zh-CN" sz="2700" b="1">
              <a:ea typeface="华文楷体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ea typeface="华文楷体" pitchFamily="2" charset="-122"/>
              </a:rPr>
              <a:t>（我竟然）站在楼梯口，看他下楼</a:t>
            </a:r>
            <a:endParaRPr lang="en-US" altLang="zh-CN" sz="2700" b="1">
              <a:ea typeface="华文楷体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ea typeface="华文楷体" pitchFamily="2" charset="-122"/>
              </a:rPr>
              <a:t>（我竟然）没请</a:t>
            </a:r>
            <a:r>
              <a:rPr lang="zh-CN" altLang="en-US" sz="2700" b="1">
                <a:ea typeface="华文楷体" pitchFamily="2" charset="-122"/>
                <a:sym typeface="Arial" pitchFamily="34" charset="0"/>
              </a:rPr>
              <a:t>他</a:t>
            </a:r>
            <a:r>
              <a:rPr lang="zh-CN" altLang="en-US" sz="2700" b="1">
                <a:ea typeface="华文楷体" pitchFamily="2" charset="-122"/>
              </a:rPr>
              <a:t>坐坐</a:t>
            </a:r>
            <a:endParaRPr lang="en-US" altLang="zh-CN" sz="2700" b="1">
              <a:ea typeface="华文楷体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ea typeface="华文楷体" pitchFamily="2" charset="-122"/>
              </a:rPr>
              <a:t>（我竟然）没请他喝口茶水</a:t>
            </a:r>
            <a:endParaRPr lang="en-US" altLang="zh-CN" sz="2700" b="1">
              <a:ea typeface="华文楷体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ea typeface="华文楷体" pitchFamily="2" charset="-122"/>
              </a:rPr>
              <a:t>（我竟然）没有再去探访，过问</a:t>
            </a:r>
            <a:endParaRPr lang="en-US" altLang="zh-CN" sz="2700" b="1">
              <a:ea typeface="华文楷体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ea typeface="华文楷体" pitchFamily="2" charset="-122"/>
              </a:rPr>
              <a:t>（我竟然）不知他什么时候死的</a:t>
            </a:r>
            <a:endParaRPr lang="en-US" altLang="zh-CN" sz="2700" b="1">
              <a:ea typeface="华文楷体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700" b="1">
                <a:ea typeface="华文楷体" pitchFamily="2" charset="-122"/>
              </a:rPr>
              <a:t>（我竟然）对于老王的后事，也没多问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6*i*4"/>
  <p:tag name="KSO_WM_TEMPLATE_CATEGORY" val="custom"/>
  <p:tag name="KSO_WM_TEMPLATE_INDEX" val="20189055"/>
  <p:tag name="KSO_WM_UNIT_INDEX" val="4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6"/>
  <p:tag name="KSO_WM_TEMPLATE_CATEGORY" val="custom"/>
  <p:tag name="KSO_WM_TEMPLATE_INDEX" val="20189055"/>
  <p:tag name="KSO_WM_UNIT_INDEX" val="6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3</TotalTime>
  <Words>1014</Words>
  <Application>Microsoft Office PowerPoint</Application>
  <PresentationFormat>全屏显示(16:9)</PresentationFormat>
  <Paragraphs>68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Calibri</vt:lpstr>
      <vt:lpstr>华文楷体</vt:lpstr>
      <vt:lpstr>方正正中黑简体</vt:lpstr>
      <vt:lpstr>Wingdings</vt:lpstr>
      <vt:lpstr>Office 主题</vt:lpstr>
      <vt:lpstr>PowerPoint 演示文稿</vt:lpstr>
      <vt:lpstr>教学目标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聚焦文字一，细品“愧”情。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聚焦文字二，细品“愧”情。 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lastModifiedBy>吴涛</cp:lastModifiedBy>
  <cp:revision>31</cp:revision>
  <dcterms:created xsi:type="dcterms:W3CDTF">2017-11-28T06:57:00Z</dcterms:created>
  <dcterms:modified xsi:type="dcterms:W3CDTF">2019-06-26T01:31:57Z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