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8" r:id="rId2"/>
    <p:sldId id="278" r:id="rId3"/>
    <p:sldId id="279" r:id="rId4"/>
    <p:sldId id="280" r:id="rId5"/>
    <p:sldId id="282" r:id="rId6"/>
    <p:sldId id="283" r:id="rId7"/>
    <p:sldId id="259" r:id="rId8"/>
    <p:sldId id="271" r:id="rId9"/>
    <p:sldId id="262" r:id="rId10"/>
    <p:sldId id="274" r:id="rId11"/>
    <p:sldId id="273" r:id="rId12"/>
    <p:sldId id="275" r:id="rId13"/>
    <p:sldId id="276" r:id="rId14"/>
    <p:sldId id="268" r:id="rId15"/>
    <p:sldId id="294" r:id="rId16"/>
    <p:sldId id="277" r:id="rId17"/>
    <p:sldId id="270" r:id="rId18"/>
  </p:sldIdLst>
  <p:sldSz cx="12192000" cy="6858000"/>
  <p:notesSz cx="6858000" cy="914400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040405"/>
    <a:srgbClr val="C0C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630" y="102"/>
      </p:cViewPr>
      <p:guideLst>
        <p:guide orient="horz" pos="2160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E1D0342-D6E0-46D7-918E-9DD71C6A965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t="2547"/>
          <a:stretch>
            <a:fillRect/>
          </a:stretch>
        </p:blipFill>
        <p:spPr>
          <a:xfrm>
            <a:off x="10142" y="0"/>
            <a:ext cx="12201292" cy="6858000"/>
          </a:xfrm>
          <a:prstGeom prst="rect">
            <a:avLst/>
          </a:prstGeom>
        </p:spPr>
      </p:pic>
      <p:sp>
        <p:nvSpPr>
          <p:cNvPr id="665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0142" y="1066800"/>
            <a:ext cx="12181858" cy="19812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0" y="3657600"/>
            <a:ext cx="12211434" cy="1676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01638" y="6076950"/>
            <a:ext cx="3052762" cy="476250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076950"/>
            <a:ext cx="3860800" cy="476250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076950"/>
            <a:ext cx="3052763" cy="476250"/>
          </a:xfrm>
        </p:spPr>
        <p:txBody>
          <a:bodyPr/>
          <a:lstStyle>
            <a:lvl1pPr>
              <a:defRPr/>
            </a:lvl1pPr>
          </a:lstStyle>
          <a:p>
            <a:fld id="{D99952A9-A691-4101-8307-5815DF3DCED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85BD7-FF2B-4949-ABA6-0DC9029FC5E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7151" y="685800"/>
            <a:ext cx="2846916" cy="51816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85800"/>
            <a:ext cx="8341784" cy="51816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76176-BB27-47A9-A826-CC41F67357C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1638" y="755139"/>
            <a:ext cx="11388725" cy="504056"/>
          </a:xfrm>
        </p:spPr>
        <p:txBody>
          <a:bodyPr/>
          <a:lstStyle>
            <a:lvl1pPr algn="l">
              <a:defRPr sz="3200" b="1">
                <a:solidFill>
                  <a:srgbClr val="008E40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6A286-CB69-40A4-8AB6-1D5A7E44C5E5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961" y="5517232"/>
            <a:ext cx="2580039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0" y="755139"/>
            <a:ext cx="395569" cy="504056"/>
          </a:xfrm>
          <a:prstGeom prst="rect">
            <a:avLst/>
          </a:prstGeom>
          <a:solidFill>
            <a:srgbClr val="86C1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4" tIns="34292" rIns="68584" bIns="34292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395569" y="1259195"/>
            <a:ext cx="9372839" cy="0"/>
          </a:xfrm>
          <a:prstGeom prst="line">
            <a:avLst/>
          </a:prstGeom>
          <a:ln w="3175"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BF1DA-24B4-407C-90AC-ECA2E5CBCA88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961" y="5517232"/>
            <a:ext cx="2580039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0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833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84117-573E-4EF9-A632-ACBC155598F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29143-C84A-42E9-B191-2FDC192CF05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94685-002A-4633-9B8D-15602CFEF86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4278F-CE7E-4056-8432-D682F1CE054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44B31-6621-4DAD-8BD9-85B7339BA57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F3BE6-1C04-4350-AFD7-C3E5493D46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401638" y="685800"/>
            <a:ext cx="11388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9"/>
          </p:nvPr>
        </p:nvSpPr>
        <p:spPr bwMode="auto">
          <a:xfrm>
            <a:off x="406400" y="1981200"/>
            <a:ext cx="113871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1638" y="6019800"/>
            <a:ext cx="3052762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019800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019800"/>
            <a:ext cx="3052763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33CC"/>
                </a:solidFill>
              </a:defRPr>
            </a:lvl1pPr>
          </a:lstStyle>
          <a:p>
            <a:fld id="{E6B97220-A02B-4279-B68D-3794ED6A994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3"/>
          <p:cNvSpPr>
            <a:spLocks noGrp="1" noRot="1" noChangeArrowheads="1"/>
          </p:cNvSpPr>
          <p:nvPr>
            <p:ph type="ctrTitle"/>
          </p:nvPr>
        </p:nvSpPr>
        <p:spPr>
          <a:xfrm>
            <a:off x="407368" y="332656"/>
            <a:ext cx="2664296" cy="5760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2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综合性学习</a:t>
            </a:r>
          </a:p>
        </p:txBody>
      </p:sp>
      <p:sp>
        <p:nvSpPr>
          <p:cNvPr id="14338" name="副标题 4"/>
          <p:cNvSpPr>
            <a:spLocks noGrp="1" noRot="1" noChangeArrowheads="1"/>
          </p:cNvSpPr>
          <p:nvPr>
            <p:ph type="subTitle" idx="1"/>
          </p:nvPr>
        </p:nvSpPr>
        <p:spPr>
          <a:xfrm>
            <a:off x="0" y="2204864"/>
            <a:ext cx="12192000" cy="16764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6600" b="1" spc="16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少年正是读书时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活动一：向名人学读书</a:t>
            </a:r>
          </a:p>
        </p:txBody>
      </p:sp>
      <p:sp>
        <p:nvSpPr>
          <p:cNvPr id="17411" name="内容占位符 2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名人读书经验</a:t>
            </a:r>
            <a:endParaRPr lang="zh-CN" altLang="en-US" sz="2800" b="1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）陆游的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有的放矢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法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2800" dirty="0" smtClean="0">
                <a:solidFill>
                  <a:srgbClr val="040405"/>
                </a:solidFill>
                <a:latin typeface="微软雅黑" pitchFamily="34" charset="-122"/>
              </a:rPr>
              <a:t>“</a:t>
            </a:r>
            <a:r>
              <a:rPr lang="zh-CN" altLang="en-US" sz="2800" dirty="0" smtClean="0">
                <a:solidFill>
                  <a:srgbClr val="040405"/>
                </a:solidFill>
                <a:latin typeface="宋体" panose="02010600030101010101" pitchFamily="2" charset="-122"/>
              </a:rPr>
              <a:t>饮食起居，疾病呻吟，悲忧愤叹，未尝不与书俱。</a:t>
            </a:r>
            <a:r>
              <a:rPr lang="zh-CN" altLang="en-US" sz="2800" dirty="0" smtClean="0">
                <a:solidFill>
                  <a:srgbClr val="040405"/>
                </a:solidFill>
                <a:latin typeface="微软雅黑" pitchFamily="34" charset="-122"/>
              </a:rPr>
              <a:t>”</a:t>
            </a:r>
            <a:endParaRPr lang="zh-CN" altLang="en-US" sz="2800" dirty="0" smtClean="0">
              <a:solidFill>
                <a:srgbClr val="040405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活动一：向名人学读书</a:t>
            </a:r>
          </a:p>
        </p:txBody>
      </p:sp>
      <p:sp>
        <p:nvSpPr>
          <p:cNvPr id="17411" name="内容占位符 2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名人读书经验</a:t>
            </a:r>
            <a:endParaRPr lang="zh-CN" altLang="en-US" sz="2800" b="1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宋体" panose="02010600030101010101" pitchFamily="2" charset="-122"/>
              </a:rPr>
              <a:t>）朱熹的“读书三到”法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宋体" panose="02010600030101010101" pitchFamily="2" charset="-122"/>
              </a:rPr>
              <a:t>     </a:t>
            </a:r>
            <a:r>
              <a:rPr lang="zh-CN" altLang="en-US" sz="2800" dirty="0">
                <a:solidFill>
                  <a:srgbClr val="040405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心到  眼到  口到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宋体" panose="02010600030101010101" pitchFamily="2" charset="-122"/>
              </a:rPr>
              <a:t>）毛泽东的“四多”法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宋体" panose="02010600030101010101" pitchFamily="2" charset="-122"/>
              </a:rPr>
              <a:t>     </a:t>
            </a:r>
            <a:r>
              <a:rPr lang="zh-CN" altLang="en-US" sz="2800" dirty="0">
                <a:solidFill>
                  <a:srgbClr val="040405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读得多  想得多  写得多  问得多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活动一：向名人学读书</a:t>
            </a:r>
          </a:p>
        </p:txBody>
      </p:sp>
      <p:sp>
        <p:nvSpPr>
          <p:cNvPr id="17411" name="内容占位符 2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名人读书经验</a:t>
            </a:r>
            <a:endParaRPr lang="zh-CN" altLang="en-US" sz="2800" b="1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）华罗庚的“厚薄”法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dirty="0">
                <a:solidFill>
                  <a:srgbClr val="040405"/>
                </a:solidFill>
                <a:latin typeface="宋体" panose="02010600030101010101" pitchFamily="2" charset="-122"/>
              </a:rPr>
              <a:t>    华罗庚把读书过程归结为</a:t>
            </a:r>
            <a:r>
              <a:rPr lang="zh-CN" altLang="en-US" sz="2800" dirty="0">
                <a:solidFill>
                  <a:srgbClr val="040405"/>
                </a:solidFill>
                <a:latin typeface="微软雅黑" pitchFamily="34" charset="-122"/>
              </a:rPr>
              <a:t>“</a:t>
            </a:r>
            <a:r>
              <a:rPr lang="zh-CN" altLang="en-US" sz="2800" dirty="0">
                <a:solidFill>
                  <a:srgbClr val="040405"/>
                </a:solidFill>
                <a:latin typeface="宋体" panose="02010600030101010101" pitchFamily="2" charset="-122"/>
              </a:rPr>
              <a:t>由厚到薄</a:t>
            </a:r>
            <a:r>
              <a:rPr lang="zh-CN" altLang="en-US" sz="2800" dirty="0" smtClean="0">
                <a:solidFill>
                  <a:srgbClr val="040405"/>
                </a:solidFill>
                <a:latin typeface="微软雅黑" pitchFamily="34" charset="-122"/>
              </a:rPr>
              <a:t>”“</a:t>
            </a:r>
            <a:r>
              <a:rPr lang="zh-CN" altLang="en-US" sz="2800" dirty="0">
                <a:solidFill>
                  <a:srgbClr val="040405"/>
                </a:solidFill>
                <a:latin typeface="宋体" panose="02010600030101010101" pitchFamily="2" charset="-122"/>
              </a:rPr>
              <a:t>由薄到厚</a:t>
            </a:r>
            <a:r>
              <a:rPr lang="zh-CN" altLang="en-US" sz="2800" dirty="0">
                <a:solidFill>
                  <a:srgbClr val="040405"/>
                </a:solidFill>
                <a:latin typeface="微软雅黑" pitchFamily="34" charset="-122"/>
              </a:rPr>
              <a:t>”</a:t>
            </a:r>
            <a:r>
              <a:rPr lang="zh-CN" altLang="en-US" sz="2800" dirty="0">
                <a:solidFill>
                  <a:srgbClr val="040405"/>
                </a:solidFill>
                <a:latin typeface="宋体" panose="02010600030101010101" pitchFamily="2" charset="-122"/>
              </a:rPr>
              <a:t>两个阶段。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556792"/>
            <a:ext cx="1801248" cy="180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活动一：向名人学读书</a:t>
            </a:r>
          </a:p>
        </p:txBody>
      </p:sp>
      <p:sp>
        <p:nvSpPr>
          <p:cNvPr id="17411" name="内容占位符 2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3.</a:t>
            </a: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名人读书故事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spc="600" dirty="0" smtClean="0">
                <a:latin typeface="+mn-ea"/>
              </a:rPr>
              <a:t>   车胤囊萤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spc="600" dirty="0" smtClean="0">
                <a:latin typeface="+mn-ea"/>
              </a:rPr>
              <a:t>   悬梁刺股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spc="600" dirty="0" smtClean="0">
                <a:latin typeface="+mn-ea"/>
              </a:rPr>
              <a:t>   鲁迅嚼辣椒驱寒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spc="600" dirty="0" smtClean="0">
                <a:latin typeface="+mn-ea"/>
              </a:rPr>
              <a:t>   张广厚吃书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spc="600" dirty="0" smtClean="0">
                <a:latin typeface="+mn-ea"/>
              </a:rPr>
              <a:t>   高尔基救书</a:t>
            </a:r>
            <a:endParaRPr lang="zh-CN" altLang="en-US" sz="2800" spc="600" dirty="0">
              <a:latin typeface="+mn-ea"/>
            </a:endParaRPr>
          </a:p>
        </p:txBody>
      </p:sp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2276872"/>
            <a:ext cx="4104456" cy="305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60296" y="2276872"/>
            <a:ext cx="2748010" cy="305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156884" y="1916832"/>
            <a:ext cx="3156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活动二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19736" y="2924944"/>
            <a:ext cx="4176464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160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好书分享</a:t>
            </a:r>
            <a:endParaRPr kumimoji="0" lang="zh-CN" altLang="en-US" sz="3600" b="1" i="0" u="none" strike="noStrike" kern="0" cap="none" spc="1600" normalizeH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44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00000">
            <a:off x="772795" y="1020445"/>
            <a:ext cx="4927600" cy="4927600"/>
          </a:xfrm>
          <a:prstGeom prst="rect">
            <a:avLst/>
          </a:prstGeom>
        </p:spPr>
      </p:pic>
      <p:pic>
        <p:nvPicPr>
          <p:cNvPr id="5" name="图片 4" descr="IMG_44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0000">
            <a:off x="6503035" y="1245235"/>
            <a:ext cx="4130675" cy="413067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活动三：你说我说话读书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 noRot="1" noChangeArrowheads="1"/>
          </p:cNvSpPr>
          <p:nvPr>
            <p:ph idx="1"/>
          </p:nvPr>
        </p:nvSpPr>
        <p:spPr>
          <a:xfrm>
            <a:off x="406400" y="2276872"/>
            <a:ext cx="11387138" cy="359052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600" b="1" dirty="0" smtClean="0">
                <a:solidFill>
                  <a:srgbClr val="040405"/>
                </a:solidFill>
                <a:latin typeface="宋体" panose="02010600030101010101" pitchFamily="2" charset="-122"/>
              </a:rPr>
              <a:t>怎样看待</a:t>
            </a:r>
            <a:r>
              <a:rPr lang="zh-CN" altLang="en-US" sz="3600" b="1" dirty="0" smtClean="0">
                <a:solidFill>
                  <a:srgbClr val="040405"/>
                </a:solidFill>
                <a:latin typeface="微软雅黑" pitchFamily="34" charset="-122"/>
              </a:rPr>
              <a:t>“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读文</a:t>
            </a:r>
            <a:r>
              <a:rPr lang="zh-CN" altLang="en-US" sz="3600" b="1" dirty="0" smtClean="0">
                <a:solidFill>
                  <a:srgbClr val="040405"/>
                </a:solidFill>
                <a:latin typeface="微软雅黑" pitchFamily="34" charset="-122"/>
              </a:rPr>
              <a:t>”</a:t>
            </a:r>
            <a:r>
              <a:rPr lang="zh-CN" altLang="en-US" sz="3600" b="1" dirty="0" smtClean="0">
                <a:solidFill>
                  <a:srgbClr val="040405"/>
                </a:solidFill>
                <a:latin typeface="宋体" panose="02010600030101010101" pitchFamily="2" charset="-122"/>
              </a:rPr>
              <a:t>和</a:t>
            </a:r>
            <a:r>
              <a:rPr lang="zh-CN" altLang="en-US" sz="3600" b="1" dirty="0" smtClean="0">
                <a:solidFill>
                  <a:srgbClr val="040405"/>
                </a:solidFill>
                <a:latin typeface="微软雅黑" pitchFamily="34" charset="-122"/>
              </a:rPr>
              <a:t>“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读图</a:t>
            </a:r>
            <a:r>
              <a:rPr lang="zh-CN" altLang="en-US" sz="3600" b="1" dirty="0" smtClean="0">
                <a:solidFill>
                  <a:srgbClr val="040405"/>
                </a:solidFill>
                <a:latin typeface="微软雅黑" pitchFamily="34" charset="-122"/>
              </a:rPr>
              <a:t>”</a:t>
            </a:r>
            <a:r>
              <a:rPr lang="zh-CN" altLang="en-US" sz="3600" b="1" dirty="0" smtClean="0">
                <a:solidFill>
                  <a:srgbClr val="040405"/>
                </a:solidFill>
                <a:latin typeface="宋体" panose="02010600030101010101" pitchFamily="2" charset="-122"/>
              </a:rPr>
              <a:t>？</a:t>
            </a:r>
          </a:p>
          <a:p>
            <a:pPr marL="0" indent="0"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600" b="1" dirty="0" smtClean="0">
                <a:solidFill>
                  <a:srgbClr val="040405"/>
                </a:solidFill>
                <a:latin typeface="宋体" panose="02010600030101010101" pitchFamily="2" charset="-122"/>
              </a:rPr>
              <a:t>如何看待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网上阅读</a:t>
            </a:r>
            <a:r>
              <a:rPr lang="zh-CN" altLang="en-US" sz="3600" b="1" dirty="0" smtClean="0">
                <a:solidFill>
                  <a:srgbClr val="040405"/>
                </a:solidFill>
                <a:latin typeface="宋体" panose="02010600030101010101" pitchFamily="2" charset="-122"/>
              </a:rPr>
              <a:t>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内容占位符 2"/>
          <p:cNvSpPr>
            <a:spLocks noGrp="1" noRot="1" noChangeArrowheads="1"/>
          </p:cNvSpPr>
          <p:nvPr>
            <p:ph type="subTitle" idx="1"/>
          </p:nvPr>
        </p:nvSpPr>
        <p:spPr>
          <a:xfrm>
            <a:off x="0" y="2564904"/>
            <a:ext cx="12211434" cy="276909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zh-CN" sz="3600" b="1" spc="16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  </a:t>
            </a:r>
            <a:r>
              <a:rPr lang="en-US" altLang="zh-CN" sz="8000" b="1" spc="16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CN" altLang="en-US" sz="8000" b="1" spc="16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读书</a:t>
            </a:r>
            <a:r>
              <a:rPr lang="en-US" altLang="zh-CN" sz="8000" b="1" spc="16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,</a:t>
            </a:r>
            <a:r>
              <a:rPr lang="zh-CN" altLang="en-US" sz="8000" b="1" spc="16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多多益善！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4521906" y="1844824"/>
            <a:ext cx="2790086" cy="491834"/>
            <a:chOff x="4521906" y="1831294"/>
            <a:chExt cx="2790086" cy="491834"/>
          </a:xfrm>
        </p:grpSpPr>
        <p:sp>
          <p:nvSpPr>
            <p:cNvPr id="20" name="矩形 19"/>
            <p:cNvSpPr/>
            <p:nvPr/>
          </p:nvSpPr>
          <p:spPr>
            <a:xfrm>
              <a:off x="4521906" y="1869828"/>
              <a:ext cx="637033" cy="399926"/>
            </a:xfrm>
            <a:prstGeom prst="rect">
              <a:avLst/>
            </a:prstGeom>
            <a:solidFill>
              <a:srgbClr val="86C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4611939" y="1861463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一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TextBox 17"/>
            <p:cNvSpPr txBox="1"/>
            <p:nvPr/>
          </p:nvSpPr>
          <p:spPr>
            <a:xfrm>
              <a:off x="5588443" y="1831294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60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教材学情</a:t>
              </a:r>
              <a:endParaRPr kumimoji="0" lang="zh-CN" altLang="en-US" sz="2400" b="1" i="0" u="none" strike="noStrike" kern="0" cap="none" spc="60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521906" y="2708920"/>
            <a:ext cx="2790086" cy="499511"/>
            <a:chOff x="4521906" y="2350600"/>
            <a:chExt cx="2790086" cy="499511"/>
          </a:xfrm>
        </p:grpSpPr>
        <p:sp>
          <p:nvSpPr>
            <p:cNvPr id="21" name="矩形 20"/>
            <p:cNvSpPr/>
            <p:nvPr/>
          </p:nvSpPr>
          <p:spPr>
            <a:xfrm>
              <a:off x="4521906" y="2388446"/>
              <a:ext cx="637033" cy="399926"/>
            </a:xfrm>
            <a:prstGeom prst="rect">
              <a:avLst/>
            </a:prstGeom>
            <a:solidFill>
              <a:srgbClr val="B1E0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5" name="TextBox 14"/>
            <p:cNvSpPr txBox="1"/>
            <p:nvPr/>
          </p:nvSpPr>
          <p:spPr>
            <a:xfrm>
              <a:off x="4611939" y="2388446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二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TextBox 18"/>
            <p:cNvSpPr txBox="1"/>
            <p:nvPr/>
          </p:nvSpPr>
          <p:spPr>
            <a:xfrm>
              <a:off x="5588443" y="2350600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60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教学目标</a:t>
              </a:r>
              <a:endParaRPr kumimoji="0" lang="zh-CN" altLang="en-US" sz="2400" b="1" i="0" u="none" strike="noStrike" kern="0" cap="none" spc="60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521906" y="3576873"/>
            <a:ext cx="2790086" cy="500199"/>
            <a:chOff x="4521906" y="2868530"/>
            <a:chExt cx="2790086" cy="500199"/>
          </a:xfrm>
        </p:grpSpPr>
        <p:sp>
          <p:nvSpPr>
            <p:cNvPr id="22" name="矩形 21"/>
            <p:cNvSpPr/>
            <p:nvPr/>
          </p:nvSpPr>
          <p:spPr>
            <a:xfrm>
              <a:off x="4521906" y="2907064"/>
              <a:ext cx="637033" cy="399926"/>
            </a:xfrm>
            <a:prstGeom prst="rect">
              <a:avLst/>
            </a:prstGeom>
            <a:solidFill>
              <a:srgbClr val="86C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TextBox 15"/>
            <p:cNvSpPr txBox="1"/>
            <p:nvPr/>
          </p:nvSpPr>
          <p:spPr>
            <a:xfrm>
              <a:off x="4611939" y="290706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三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Box 19"/>
            <p:cNvSpPr txBox="1"/>
            <p:nvPr/>
          </p:nvSpPr>
          <p:spPr>
            <a:xfrm>
              <a:off x="5588443" y="2868530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60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教法学法</a:t>
              </a:r>
              <a:endParaRPr kumimoji="0" lang="zh-CN" altLang="en-US" sz="2400" b="1" i="0" u="none" strike="noStrike" kern="0" cap="none" spc="60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521906" y="4440785"/>
            <a:ext cx="2790086" cy="500383"/>
            <a:chOff x="4521906" y="3386963"/>
            <a:chExt cx="2790086" cy="500383"/>
          </a:xfrm>
        </p:grpSpPr>
        <p:sp>
          <p:nvSpPr>
            <p:cNvPr id="23" name="矩形 22"/>
            <p:cNvSpPr/>
            <p:nvPr/>
          </p:nvSpPr>
          <p:spPr>
            <a:xfrm>
              <a:off x="4521906" y="3425681"/>
              <a:ext cx="637033" cy="399926"/>
            </a:xfrm>
            <a:prstGeom prst="rect">
              <a:avLst/>
            </a:prstGeom>
            <a:solidFill>
              <a:srgbClr val="B1E0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TextBox 16"/>
            <p:cNvSpPr txBox="1"/>
            <p:nvPr/>
          </p:nvSpPr>
          <p:spPr>
            <a:xfrm>
              <a:off x="4611939" y="3425681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四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TextBox 20"/>
            <p:cNvSpPr txBox="1"/>
            <p:nvPr/>
          </p:nvSpPr>
          <p:spPr>
            <a:xfrm>
              <a:off x="5588443" y="3386963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0" spc="6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教学过程</a:t>
              </a:r>
              <a:endParaRPr kumimoji="0" lang="zh-CN" altLang="en-US" sz="2400" b="1" i="0" u="none" strike="noStrike" kern="0" cap="none" spc="60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0" y="3385315"/>
            <a:ext cx="3635896" cy="1555853"/>
          </a:xfrm>
          <a:prstGeom prst="rect">
            <a:avLst/>
          </a:prstGeom>
          <a:solidFill>
            <a:srgbClr val="86C1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4" name="TextBox 5"/>
          <p:cNvSpPr txBox="1"/>
          <p:nvPr/>
        </p:nvSpPr>
        <p:spPr>
          <a:xfrm>
            <a:off x="2347445" y="1931505"/>
            <a:ext cx="126188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spc="60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说课</a:t>
            </a:r>
            <a:endParaRPr kumimoji="0" lang="zh-CN" altLang="en-US" sz="3600" b="1" i="0" u="none" strike="noStrike" kern="0" spc="60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532440" y="1375672"/>
            <a:ext cx="611560" cy="2009643"/>
          </a:xfrm>
          <a:prstGeom prst="rect">
            <a:avLst/>
          </a:prstGeom>
          <a:solidFill>
            <a:srgbClr val="86C1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           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359696" y="2580429"/>
            <a:ext cx="4896544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160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一、教材学情</a:t>
            </a:r>
            <a:endParaRPr kumimoji="0" lang="zh-CN" altLang="en-US" sz="3600" b="1" i="0" u="none" strike="noStrike" kern="0" cap="none" spc="1600" normalizeH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二、教学目标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06400" y="1772816"/>
            <a:ext cx="11387138" cy="409458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1.</a:t>
            </a:r>
            <a:r>
              <a:rPr lang="zh-CN" altLang="en-US" dirty="0"/>
              <a:t>认识读书的重要意义，提高阅读兴趣。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2.</a:t>
            </a:r>
            <a:r>
              <a:rPr lang="zh-CN" altLang="en-US" dirty="0"/>
              <a:t>学会有选择地读书，提高对书籍的辨别能力，提高阅读的品位。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3.</a:t>
            </a:r>
            <a:r>
              <a:rPr lang="zh-CN" altLang="en-US" dirty="0"/>
              <a:t>寻找适合自己的读书方式和读书方法。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4.</a:t>
            </a:r>
            <a:r>
              <a:rPr lang="zh-CN" altLang="en-US" dirty="0"/>
              <a:t>学会和他人交流读书心得，分享读书感受，提高读书水平。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359696" y="2580429"/>
            <a:ext cx="4896544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160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三、教法学法</a:t>
            </a:r>
            <a:endParaRPr kumimoji="0" lang="zh-CN" altLang="en-US" sz="3600" b="1" i="0" u="none" strike="noStrike" kern="0" cap="none" spc="1600" normalizeH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359696" y="2580429"/>
            <a:ext cx="4896544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160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四、教学过程</a:t>
            </a:r>
            <a:endParaRPr kumimoji="0" lang="zh-CN" altLang="en-US" sz="3600" b="1" i="0" u="none" strike="noStrike" kern="0" cap="none" spc="1600" normalizeH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活动一：向名人学读书</a:t>
            </a:r>
          </a:p>
        </p:txBody>
      </p:sp>
      <p:sp>
        <p:nvSpPr>
          <p:cNvPr id="15363" name="内容占位符 2"/>
          <p:cNvSpPr>
            <a:spLocks noGrp="1" noRot="1" noChangeArrowheads="1"/>
          </p:cNvSpPr>
          <p:nvPr>
            <p:ph idx="1"/>
          </p:nvPr>
        </p:nvSpPr>
        <p:spPr>
          <a:xfrm>
            <a:off x="469502" y="1628800"/>
            <a:ext cx="11387138" cy="423860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  1.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名人读书语录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solidFill>
                  <a:srgbClr val="040405"/>
                </a:solidFill>
                <a:latin typeface="+mn-ea"/>
              </a:rPr>
              <a:t>（1）必须和实际社会接触，使所读的书活起来。 ——鲁  迅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solidFill>
                  <a:srgbClr val="040405"/>
                </a:solidFill>
                <a:latin typeface="+mn-ea"/>
              </a:rPr>
              <a:t>（2）读过一本好书，像交了一个益友。——臧克家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solidFill>
                  <a:srgbClr val="040405"/>
                </a:solidFill>
                <a:latin typeface="+mn-ea"/>
              </a:rPr>
              <a:t>（3）用活书，活用书，用书活。      ——陶行知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solidFill>
                  <a:srgbClr val="040405"/>
                </a:solidFill>
                <a:latin typeface="+mn-ea"/>
              </a:rPr>
              <a:t>（4）读书破万卷，下笔如有神。      ——杜  甫 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solidFill>
                  <a:srgbClr val="040405"/>
                </a:solidFill>
                <a:latin typeface="+mn-ea"/>
              </a:rPr>
              <a:t>（5）读书百遍，其义自见。       ——《三国志》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活动一：向名人学读书</a:t>
            </a:r>
          </a:p>
        </p:txBody>
      </p:sp>
      <p:sp>
        <p:nvSpPr>
          <p:cNvPr id="6" name="内容占位符 2"/>
          <p:cNvSpPr>
            <a:spLocks noGrp="1" noRot="1" noChangeArrowheads="1"/>
          </p:cNvSpPr>
          <p:nvPr>
            <p:ph idx="1"/>
          </p:nvPr>
        </p:nvSpPr>
        <p:spPr>
          <a:xfrm>
            <a:off x="263352" y="1628800"/>
            <a:ext cx="11630025" cy="388620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  1.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名人读书语录</a:t>
            </a:r>
            <a:endParaRPr lang="zh-CN" altLang="en-US" sz="2800" b="1" dirty="0" smtClean="0">
              <a:solidFill>
                <a:srgbClr val="040405"/>
              </a:solidFill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solidFill>
                  <a:srgbClr val="040405"/>
                </a:solidFill>
                <a:latin typeface="+mn-ea"/>
              </a:rPr>
              <a:t> （6）为中华之崛起而读书。            ——周恩来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solidFill>
                  <a:srgbClr val="040405"/>
                </a:solidFill>
                <a:latin typeface="+mn-ea"/>
              </a:rPr>
              <a:t> （7）书看多了，文章自然就会写了。    ——鲁　迅 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solidFill>
                  <a:srgbClr val="040405"/>
                </a:solidFill>
                <a:latin typeface="+mn-ea"/>
              </a:rPr>
              <a:t> （8）养心莫若寡欲，至乐无如读书。    ——戚继光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solidFill>
                  <a:srgbClr val="040405"/>
                </a:solidFill>
                <a:latin typeface="+mn-ea"/>
              </a:rPr>
              <a:t> （9）腹有诗书气自华，读书万卷始通神。——苏  轼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solidFill>
                  <a:srgbClr val="040405"/>
                </a:solidFill>
                <a:latin typeface="+mn-ea"/>
              </a:rPr>
              <a:t> （10）读书补天然之不足，经验又补读书之不足。——培  根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活动一：向名人学读书</a:t>
            </a:r>
          </a:p>
        </p:txBody>
      </p:sp>
      <p:sp>
        <p:nvSpPr>
          <p:cNvPr id="17411" name="内容占位符 2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名人读书经验</a:t>
            </a:r>
            <a:endParaRPr lang="zh-CN" altLang="en-US" sz="2800" b="1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）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韩愈的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提要钩玄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法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solidFill>
                  <a:srgbClr val="040405"/>
                </a:solidFill>
                <a:latin typeface="宋体" panose="02010600030101010101" pitchFamily="2" charset="-122"/>
              </a:rPr>
              <a:t>   “记事者必提其要，纂言者必钩其玄。”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d8fb47e3-647e-422a-9b10-82873d8b50a4}"/>
</p:tagLst>
</file>

<file path=ppt/theme/theme1.xml><?xml version="1.0" encoding="utf-8"?>
<a:theme xmlns:a="http://schemas.openxmlformats.org/drawingml/2006/main" name="古瓶荷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464</Words>
  <Application>Microsoft Office PowerPoint</Application>
  <PresentationFormat>宽屏</PresentationFormat>
  <Paragraphs>65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黑体</vt:lpstr>
      <vt:lpstr>华文楷体</vt:lpstr>
      <vt:lpstr>宋体</vt:lpstr>
      <vt:lpstr>微软雅黑</vt:lpstr>
      <vt:lpstr>Arial</vt:lpstr>
      <vt:lpstr>Calibri</vt:lpstr>
      <vt:lpstr>Times New Roman</vt:lpstr>
      <vt:lpstr>Wingdings</vt:lpstr>
      <vt:lpstr>古瓶荷花</vt:lpstr>
      <vt:lpstr>综合性学习</vt:lpstr>
      <vt:lpstr>PowerPoint 演示文稿</vt:lpstr>
      <vt:lpstr>PowerPoint 演示文稿</vt:lpstr>
      <vt:lpstr>二、教学目标</vt:lpstr>
      <vt:lpstr>PowerPoint 演示文稿</vt:lpstr>
      <vt:lpstr>PowerPoint 演示文稿</vt:lpstr>
      <vt:lpstr>活动一：向名人学读书</vt:lpstr>
      <vt:lpstr>活动一：向名人学读书</vt:lpstr>
      <vt:lpstr>活动一：向名人学读书</vt:lpstr>
      <vt:lpstr>活动一：向名人学读书</vt:lpstr>
      <vt:lpstr>活动一：向名人学读书</vt:lpstr>
      <vt:lpstr>活动一：向名人学读书</vt:lpstr>
      <vt:lpstr>活动一：向名人学读书</vt:lpstr>
      <vt:lpstr>PowerPoint 演示文稿</vt:lpstr>
      <vt:lpstr>PowerPoint 演示文稿</vt:lpstr>
      <vt:lpstr>活动三：你说我说话读书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综合性学习</dc:title>
  <dc:creator>Administrator</dc:creator>
  <cp:lastModifiedBy>ZTY</cp:lastModifiedBy>
  <cp:revision>100</cp:revision>
  <dcterms:created xsi:type="dcterms:W3CDTF">2018-12-11T09:18:00Z</dcterms:created>
  <dcterms:modified xsi:type="dcterms:W3CDTF">2019-06-03T02:38:20Z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