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11"/>
  </p:notesMasterIdLst>
  <p:sldIdLst>
    <p:sldId id="270" r:id="rId4"/>
    <p:sldId id="264" r:id="rId5"/>
    <p:sldId id="265" r:id="rId6"/>
    <p:sldId id="271" r:id="rId7"/>
    <p:sldId id="272" r:id="rId8"/>
    <p:sldId id="273" r:id="rId9"/>
    <p:sldId id="274" r:id="rId10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4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03" autoAdjust="0"/>
    <p:restoredTop sz="94660"/>
  </p:normalViewPr>
  <p:slideViewPr>
    <p:cSldViewPr snapToGrid="0">
      <p:cViewPr varScale="1">
        <p:scale>
          <a:sx n="71" d="100"/>
          <a:sy n="71" d="100"/>
        </p:scale>
        <p:origin x="-726" y="-9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gs" Target="tags/tag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9778E-B533-491B-A037-63CEC32982E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FD65D2-3D3F-4108-9C1E-21CB58C64C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矩形 6"/>
          <p:cNvSpPr/>
          <p:nvPr userDrawn="1"/>
        </p:nvSpPr>
        <p:spPr>
          <a:xfrm>
            <a:off x="8325228" y="5999997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100" kern="0" dirty="0">
                <a:solidFill>
                  <a:prstClr val="white"/>
                </a:solidFill>
              </a:rPr>
              <a:t>PPT</a:t>
            </a:r>
            <a:r>
              <a:rPr lang="zh-CN" altLang="en-US" sz="100" kern="0" dirty="0">
                <a:solidFill>
                  <a:prstClr val="white"/>
                </a:solidFill>
              </a:rPr>
              <a:t>模板下载：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www.1ppt.com/moban/     </a:t>
            </a:r>
            <a:r>
              <a:rPr lang="zh-CN" altLang="en-US" sz="100" kern="0" dirty="0">
                <a:solidFill>
                  <a:prstClr val="white"/>
                </a:solidFill>
              </a:rPr>
              <a:t>行业</a:t>
            </a:r>
            <a:r>
              <a:rPr lang="en-US" altLang="zh-CN" sz="100" kern="0" dirty="0">
                <a:solidFill>
                  <a:prstClr val="white"/>
                </a:solidFill>
              </a:rPr>
              <a:t>PPT</a:t>
            </a:r>
            <a:r>
              <a:rPr lang="zh-CN" altLang="en-US" sz="100" kern="0" dirty="0">
                <a:solidFill>
                  <a:prstClr val="white"/>
                </a:solidFill>
              </a:rPr>
              <a:t>模板：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www.1ppt.com/hangye/ </a:t>
            </a:r>
            <a:endParaRPr lang="en-US" altLang="zh-CN" sz="100" kern="0" dirty="0">
              <a:solidFill>
                <a:prstClr val="white"/>
              </a:solidFill>
            </a:endParaRPr>
          </a:p>
          <a:p>
            <a:pPr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节日</a:t>
            </a:r>
            <a:r>
              <a:rPr lang="en-US" altLang="zh-CN" sz="100" kern="0" dirty="0">
                <a:solidFill>
                  <a:prstClr val="white"/>
                </a:solidFill>
              </a:rPr>
              <a:t>PPT</a:t>
            </a:r>
            <a:r>
              <a:rPr lang="zh-CN" altLang="en-US" sz="100" kern="0" dirty="0">
                <a:solidFill>
                  <a:prstClr val="white"/>
                </a:solidFill>
              </a:rPr>
              <a:t>模板：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www.1ppt.com/jieri/           PPT</a:t>
            </a:r>
            <a:r>
              <a:rPr lang="zh-CN" altLang="en-US" sz="100" kern="0" dirty="0">
                <a:solidFill>
                  <a:prstClr val="white"/>
                </a:solidFill>
              </a:rPr>
              <a:t>素材下载：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www.1ppt.com/sucai/</a:t>
            </a:r>
            <a:endParaRPr lang="en-US" altLang="zh-CN" sz="100" kern="0" dirty="0">
              <a:solidFill>
                <a:prstClr val="white"/>
              </a:solidFill>
            </a:endParaRPr>
          </a:p>
          <a:p>
            <a:pPr>
              <a:defRPr/>
            </a:pPr>
            <a:r>
              <a:rPr lang="en-US" altLang="zh-CN" sz="100" kern="0" dirty="0">
                <a:solidFill>
                  <a:prstClr val="white"/>
                </a:solidFill>
              </a:rPr>
              <a:t>PPT</a:t>
            </a:r>
            <a:r>
              <a:rPr lang="zh-CN" altLang="en-US" sz="100" kern="0" dirty="0">
                <a:solidFill>
                  <a:prstClr val="white"/>
                </a:solidFill>
              </a:rPr>
              <a:t>背景图片：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www.1ppt.com/beijing/      PPT</a:t>
            </a:r>
            <a:r>
              <a:rPr lang="zh-CN" altLang="en-US" sz="100" kern="0" dirty="0">
                <a:solidFill>
                  <a:prstClr val="white"/>
                </a:solidFill>
              </a:rPr>
              <a:t>图表下载：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www.1ppt.com/tubiao/      </a:t>
            </a:r>
            <a:endParaRPr lang="en-US" altLang="zh-CN" sz="100" kern="0" dirty="0">
              <a:solidFill>
                <a:prstClr val="white"/>
              </a:solidFill>
            </a:endParaRPr>
          </a:p>
          <a:p>
            <a:pPr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优秀</a:t>
            </a:r>
            <a:r>
              <a:rPr lang="en-US" altLang="zh-CN" sz="100" kern="0" dirty="0">
                <a:solidFill>
                  <a:prstClr val="white"/>
                </a:solidFill>
              </a:rPr>
              <a:t>PPT</a:t>
            </a:r>
            <a:r>
              <a:rPr lang="zh-CN" altLang="en-US" sz="100" kern="0" dirty="0">
                <a:solidFill>
                  <a:prstClr val="white"/>
                </a:solidFill>
              </a:rPr>
              <a:t>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www.1ppt.com/xiazai/        PPT</a:t>
            </a:r>
            <a:r>
              <a:rPr lang="zh-CN" altLang="en-US" sz="100" kern="0" dirty="0">
                <a:solidFill>
                  <a:prstClr val="white"/>
                </a:solidFill>
              </a:rPr>
              <a:t>教程： 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www.1ppt.com/powerpoint/      </a:t>
            </a:r>
            <a:endParaRPr lang="en-US" altLang="zh-CN" sz="100" kern="0" dirty="0">
              <a:solidFill>
                <a:prstClr val="white"/>
              </a:solidFill>
            </a:endParaRPr>
          </a:p>
          <a:p>
            <a:pPr>
              <a:defRPr/>
            </a:pPr>
            <a:r>
              <a:rPr lang="en-US" altLang="zh-CN" sz="100" kern="0" dirty="0">
                <a:solidFill>
                  <a:prstClr val="white"/>
                </a:solidFill>
              </a:rPr>
              <a:t>Word</a:t>
            </a:r>
            <a:r>
              <a:rPr lang="zh-CN" altLang="en-US" sz="100" kern="0" dirty="0">
                <a:solidFill>
                  <a:prstClr val="white"/>
                </a:solidFill>
              </a:rPr>
              <a:t>教程： 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www.1ppt.com/word/              Excel</a:t>
            </a:r>
            <a:r>
              <a:rPr lang="zh-CN" altLang="en-US" sz="100" kern="0" dirty="0">
                <a:solidFill>
                  <a:prstClr val="white"/>
                </a:solidFill>
              </a:rPr>
              <a:t>教程：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www.1ppt.com/excel/  </a:t>
            </a:r>
            <a:endParaRPr lang="en-US" altLang="zh-CN" sz="100" kern="0" dirty="0">
              <a:solidFill>
                <a:prstClr val="white"/>
              </a:solidFill>
            </a:endParaRPr>
          </a:p>
          <a:p>
            <a:pPr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资料下载：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www.1ppt.com/ziliao/                PPT</a:t>
            </a:r>
            <a:r>
              <a:rPr lang="zh-CN" altLang="en-US" sz="100" kern="0" dirty="0">
                <a:solidFill>
                  <a:prstClr val="white"/>
                </a:solidFill>
              </a:rPr>
              <a:t>课件下载：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www.1ppt.com/kejian/ </a:t>
            </a:r>
            <a:endParaRPr lang="en-US" altLang="zh-CN" sz="100" kern="0" dirty="0">
              <a:solidFill>
                <a:prstClr val="white"/>
              </a:solidFill>
            </a:endParaRPr>
          </a:p>
          <a:p>
            <a:pPr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范文下载：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www.1ppt.com/fanwen/             </a:t>
            </a:r>
            <a:r>
              <a:rPr lang="zh-CN" altLang="en-US" sz="100" kern="0" dirty="0">
                <a:solidFill>
                  <a:prstClr val="white"/>
                </a:solidFill>
              </a:rPr>
              <a:t>试卷下载：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www.1ppt.com/shiti/  </a:t>
            </a:r>
            <a:endParaRPr lang="en-US" altLang="zh-CN" sz="100" kern="0" dirty="0">
              <a:solidFill>
                <a:prstClr val="white"/>
              </a:solidFill>
            </a:endParaRPr>
          </a:p>
          <a:p>
            <a:pPr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教案下载：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www.1ppt.com/jiaoan/        </a:t>
            </a:r>
            <a:endParaRPr lang="en-US" altLang="zh-CN" sz="100" kern="0" dirty="0">
              <a:solidFill>
                <a:prstClr val="white"/>
              </a:solidFill>
            </a:endParaRPr>
          </a:p>
          <a:p>
            <a:pPr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字体下载：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www.1ppt.com/ziti/</a:t>
            </a:r>
            <a:endParaRPr lang="en-US" altLang="zh-CN" sz="100" kern="0" dirty="0">
              <a:solidFill>
                <a:prstClr val="white"/>
              </a:solidFill>
            </a:endParaRPr>
          </a:p>
          <a:p>
            <a:pPr>
              <a:defRPr/>
            </a:pPr>
            <a:r>
              <a:rPr lang="en-US" altLang="zh-CN" sz="100" kern="0" dirty="0">
                <a:solidFill>
                  <a:prstClr val="white"/>
                </a:solidFill>
              </a:rPr>
              <a:t> </a:t>
            </a:r>
            <a:endParaRPr lang="zh-CN" altLang="en-US" sz="100" kern="0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8325228" y="5999997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优秀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Word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www.1ppt.com/word/              Excel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www.1ppt.com/excel/ 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www.1ppt.com/ziliao/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www.1ppt.com/fanwen/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www.1ppt.com/shiti/ 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www.1ppt.com/jiaoan/       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endParaRPr kumimoji="0" lang="zh-CN" altLang="en-US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120A-4108-4952-BDD3-96E655023C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364D5-53BF-4B95-87E5-7D414C0F8F7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E120A-4108-4952-BDD3-96E655023C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364D5-53BF-4B95-87E5-7D414C0F8F7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E120A-4108-4952-BDD3-96E655023C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364D5-53BF-4B95-87E5-7D414C0F8F7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4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3.png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8132210" y="3281082"/>
            <a:ext cx="4059790" cy="3576918"/>
          </a:xfrm>
          <a:prstGeom prst="rect">
            <a:avLst/>
          </a:prstGeom>
        </p:spPr>
      </p:pic>
      <p:grpSp>
        <p:nvGrpSpPr>
          <p:cNvPr id="25" name="组合 24"/>
          <p:cNvGrpSpPr/>
          <p:nvPr/>
        </p:nvGrpSpPr>
        <p:grpSpPr>
          <a:xfrm>
            <a:off x="2434374" y="0"/>
            <a:ext cx="72000" cy="1932482"/>
            <a:chOff x="6060000" y="0"/>
            <a:chExt cx="72000" cy="1932482"/>
          </a:xfrm>
        </p:grpSpPr>
        <p:cxnSp>
          <p:nvCxnSpPr>
            <p:cNvPr id="12" name="直接连接符 11"/>
            <p:cNvCxnSpPr/>
            <p:nvPr/>
          </p:nvCxnSpPr>
          <p:spPr>
            <a:xfrm>
              <a:off x="6096000" y="0"/>
              <a:ext cx="0" cy="1922929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椭圆 15"/>
            <p:cNvSpPr/>
            <p:nvPr/>
          </p:nvSpPr>
          <p:spPr>
            <a:xfrm>
              <a:off x="6060000" y="1860482"/>
              <a:ext cx="72000" cy="720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 flipV="1">
            <a:off x="2434971" y="4925518"/>
            <a:ext cx="72000" cy="1932482"/>
            <a:chOff x="6060000" y="0"/>
            <a:chExt cx="72000" cy="1932482"/>
          </a:xfrm>
        </p:grpSpPr>
        <p:cxnSp>
          <p:nvCxnSpPr>
            <p:cNvPr id="27" name="直接连接符 26"/>
            <p:cNvCxnSpPr/>
            <p:nvPr/>
          </p:nvCxnSpPr>
          <p:spPr>
            <a:xfrm>
              <a:off x="6096000" y="0"/>
              <a:ext cx="0" cy="1922929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椭圆 27"/>
            <p:cNvSpPr/>
            <p:nvPr/>
          </p:nvSpPr>
          <p:spPr>
            <a:xfrm>
              <a:off x="6060000" y="1860482"/>
              <a:ext cx="72000" cy="720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0" y="203293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spc="600" dirty="0">
                <a:solidFill>
                  <a:prstClr val="black"/>
                </a:solidFill>
                <a:latin typeface="华文楷体" panose="02010600040101010101" charset="-122"/>
              </a:rPr>
              <a:t>部编教材初中语文七年级上册第</a:t>
            </a:r>
            <a:r>
              <a:rPr lang="en-US" altLang="zh-CN" sz="2800" b="1" spc="600" dirty="0">
                <a:solidFill>
                  <a:prstClr val="black"/>
                </a:solidFill>
                <a:latin typeface="华文楷体" panose="02010600040101010101" charset="-122"/>
              </a:rPr>
              <a:t>15</a:t>
            </a:r>
            <a:r>
              <a:rPr lang="zh-CN" altLang="en-US" sz="2800" b="1" spc="600" dirty="0" smtClean="0">
                <a:solidFill>
                  <a:prstClr val="black"/>
                </a:solidFill>
                <a:latin typeface="华文楷体" panose="02010600040101010101" charset="-122"/>
              </a:rPr>
              <a:t>课</a:t>
            </a:r>
            <a:endParaRPr lang="zh-CN" altLang="en-US" sz="9600" b="1" spc="1500" dirty="0">
              <a:solidFill>
                <a:prstClr val="black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1" name="文本框 1"/>
          <p:cNvSpPr txBox="1"/>
          <p:nvPr/>
        </p:nvSpPr>
        <p:spPr>
          <a:xfrm>
            <a:off x="17931" y="2817340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9600" b="1" spc="2000" dirty="0" smtClean="0">
                <a:ln w="11430"/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诫</a:t>
            </a:r>
            <a:r>
              <a:rPr lang="zh-CN" altLang="en-US" sz="9600" b="1" spc="2000" dirty="0">
                <a:ln w="11430"/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子书</a:t>
            </a:r>
            <a:endParaRPr lang="zh-CN" altLang="en-US" sz="9600" b="1" spc="2000" dirty="0">
              <a:ln w="11430"/>
              <a:solidFill>
                <a:sysClr val="windowText" lastClr="0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-1" y="4612341"/>
            <a:ext cx="2341381" cy="2143732"/>
          </a:xfrm>
          <a:prstGeom prst="rect">
            <a:avLst/>
          </a:prstGeom>
        </p:spPr>
      </p:pic>
      <p:grpSp>
        <p:nvGrpSpPr>
          <p:cNvPr id="14" name="组合 13"/>
          <p:cNvGrpSpPr/>
          <p:nvPr/>
        </p:nvGrpSpPr>
        <p:grpSpPr>
          <a:xfrm>
            <a:off x="0" y="224660"/>
            <a:ext cx="1950636" cy="1740185"/>
            <a:chOff x="0" y="224660"/>
            <a:chExt cx="1950636" cy="1740185"/>
          </a:xfrm>
        </p:grpSpPr>
        <p:pic>
          <p:nvPicPr>
            <p:cNvPr id="15" name="图片 14"/>
            <p:cNvPicPr>
              <a:picLocks noChangeAspect="1"/>
            </p:cNvPicPr>
            <p:nvPr/>
          </p:nvPicPr>
          <p:blipFill rotWithShape="1">
            <a:blip r:embed="rId3" cstate="screen"/>
            <a:srcRect/>
            <a:stretch>
              <a:fillRect/>
            </a:stretch>
          </p:blipFill>
          <p:spPr>
            <a:xfrm rot="1835522">
              <a:off x="1614193" y="1047154"/>
              <a:ext cx="336443" cy="393361"/>
            </a:xfrm>
            <a:prstGeom prst="rect">
              <a:avLst/>
            </a:prstGeom>
          </p:spPr>
        </p:pic>
        <p:pic>
          <p:nvPicPr>
            <p:cNvPr id="17" name="图片 16"/>
            <p:cNvPicPr>
              <a:picLocks noChangeAspect="1"/>
            </p:cNvPicPr>
            <p:nvPr/>
          </p:nvPicPr>
          <p:blipFill rotWithShape="1">
            <a:blip r:embed="rId4" cstate="screen"/>
            <a:srcRect/>
            <a:stretch>
              <a:fillRect/>
            </a:stretch>
          </p:blipFill>
          <p:spPr>
            <a:xfrm rot="1835522">
              <a:off x="1164297" y="1378718"/>
              <a:ext cx="690376" cy="586127"/>
            </a:xfrm>
            <a:prstGeom prst="rect">
              <a:avLst/>
            </a:prstGeom>
          </p:spPr>
        </p:pic>
        <p:pic>
          <p:nvPicPr>
            <p:cNvPr id="18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24660"/>
              <a:ext cx="1509486" cy="1106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/>
        </p:nvCxnSpPr>
        <p:spPr>
          <a:xfrm>
            <a:off x="10316778" y="1468715"/>
            <a:ext cx="0" cy="2769506"/>
          </a:xfrm>
          <a:prstGeom prst="line">
            <a:avLst/>
          </a:prstGeom>
          <a:ln w="12700">
            <a:headEnd type="oval" w="med" len="med"/>
            <a:tailEnd type="oval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10480979" y="1279540"/>
            <a:ext cx="1200329" cy="3362459"/>
          </a:xfrm>
          <a:prstGeom prst="rect">
            <a:avLst/>
          </a:prstGeom>
          <a:noFill/>
        </p:spPr>
        <p:txBody>
          <a:bodyPr vert="eaVert"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CN" altLang="en-US" sz="6600" b="1" spc="2000" dirty="0">
                <a:ln w="11430"/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说教材</a:t>
            </a:r>
            <a:endParaRPr lang="zh-CN" altLang="en-US" sz="6600" b="1" spc="2000" dirty="0">
              <a:ln w="11430"/>
              <a:solidFill>
                <a:sysClr val="windowText" lastClr="0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 flipH="1">
            <a:off x="10502156" y="5163758"/>
            <a:ext cx="1691532" cy="1747068"/>
          </a:xfrm>
          <a:prstGeom prst="rect">
            <a:avLst/>
          </a:prstGeom>
        </p:spPr>
      </p:pic>
      <p:sp>
        <p:nvSpPr>
          <p:cNvPr id="12" name="任意多边形 11"/>
          <p:cNvSpPr/>
          <p:nvPr/>
        </p:nvSpPr>
        <p:spPr>
          <a:xfrm>
            <a:off x="0" y="-3311"/>
            <a:ext cx="2076496" cy="6861311"/>
          </a:xfrm>
          <a:custGeom>
            <a:avLst/>
            <a:gdLst>
              <a:gd name="connsiteX0" fmla="*/ 0 w 2819987"/>
              <a:gd name="connsiteY0" fmla="*/ 0 h 3954162"/>
              <a:gd name="connsiteX1" fmla="*/ 842906 w 2819987"/>
              <a:gd name="connsiteY1" fmla="*/ 0 h 3954162"/>
              <a:gd name="connsiteX2" fmla="*/ 2819987 w 2819987"/>
              <a:gd name="connsiteY2" fmla="*/ 1977081 h 3954162"/>
              <a:gd name="connsiteX3" fmla="*/ 842906 w 2819987"/>
              <a:gd name="connsiteY3" fmla="*/ 3954162 h 3954162"/>
              <a:gd name="connsiteX4" fmla="*/ 0 w 2819987"/>
              <a:gd name="connsiteY4" fmla="*/ 3954162 h 3954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19987" h="3954162">
                <a:moveTo>
                  <a:pt x="0" y="0"/>
                </a:moveTo>
                <a:lnTo>
                  <a:pt x="842906" y="0"/>
                </a:lnTo>
                <a:cubicBezTo>
                  <a:pt x="1934818" y="0"/>
                  <a:pt x="2819987" y="885169"/>
                  <a:pt x="2819987" y="1977081"/>
                </a:cubicBezTo>
                <a:cubicBezTo>
                  <a:pt x="2819987" y="3068993"/>
                  <a:pt x="1934818" y="3954162"/>
                  <a:pt x="842906" y="3954162"/>
                </a:cubicBezTo>
                <a:lnTo>
                  <a:pt x="0" y="3954162"/>
                </a:lnTo>
                <a:close/>
              </a:path>
            </a:pathLst>
          </a:cu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551813" y="1468715"/>
            <a:ext cx="750659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000"/>
              </a:lnSpc>
            </a:pPr>
            <a:r>
              <a:rPr lang="zh-CN" altLang="en-US" sz="4800" b="1" spc="600" dirty="0">
                <a:latin typeface="+mn-ea"/>
              </a:rPr>
              <a:t>人生之舟</a:t>
            </a:r>
            <a:endParaRPr lang="en-US" altLang="zh-CN" sz="4800" b="1" spc="600" dirty="0">
              <a:latin typeface="+mn-ea"/>
            </a:endParaRPr>
          </a:p>
          <a:p>
            <a:pPr>
              <a:lnSpc>
                <a:spcPts val="9000"/>
              </a:lnSpc>
            </a:pPr>
            <a:endParaRPr lang="zh-CN" altLang="en-US" sz="4800" b="1" spc="600" dirty="0">
              <a:latin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52065" y="2656840"/>
            <a:ext cx="717550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000"/>
              </a:lnSpc>
            </a:pPr>
            <a:r>
              <a:rPr lang="zh-CN" altLang="en-US" sz="4800" b="1" spc="600" dirty="0">
                <a:latin typeface="+mn-ea"/>
                <a:sym typeface="+mn-ea"/>
              </a:rPr>
              <a:t>文短意长的家书</a:t>
            </a:r>
            <a:endParaRPr lang="en-US" altLang="zh-CN" sz="4800" b="1" spc="600" dirty="0">
              <a:latin typeface="+mn-ea"/>
            </a:endParaRPr>
          </a:p>
          <a:p>
            <a:endParaRPr lang="zh-CN" altLang="en-US" sz="4800" b="1" spc="600" dirty="0">
              <a:latin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52065" y="4079875"/>
            <a:ext cx="83032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spc="600" dirty="0">
                <a:latin typeface="+mn-ea"/>
                <a:sym typeface="+mn-ea"/>
              </a:rPr>
              <a:t>诸葛亮一生的总结</a:t>
            </a:r>
            <a:endParaRPr lang="zh-CN" altLang="en-US" sz="4800" b="1" spc="600" dirty="0">
              <a:latin typeface="+mn-ea"/>
            </a:endParaRPr>
          </a:p>
          <a:p>
            <a:endParaRPr lang="zh-CN" altLang="en-US" sz="4800" b="1" spc="600">
              <a:latin typeface="+mn-ea"/>
            </a:endParaRPr>
          </a:p>
        </p:txBody>
      </p:sp>
    </p:spTree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 flipH="1">
            <a:off x="1132101" y="2056431"/>
            <a:ext cx="1543863" cy="39808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文本框 3"/>
          <p:cNvSpPr txBox="1"/>
          <p:nvPr/>
        </p:nvSpPr>
        <p:spPr>
          <a:xfrm>
            <a:off x="3281567" y="2183517"/>
            <a:ext cx="8910433" cy="2283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lnSpc>
                <a:spcPts val="9000"/>
              </a:lnSpc>
              <a:defRPr sz="4800" b="1" spc="600">
                <a:latin typeface="+mn-ea"/>
              </a:defRPr>
            </a:lvl1pPr>
          </a:lstStyle>
          <a:p>
            <a:r>
              <a:rPr lang="zh-CN" altLang="en-US" dirty="0"/>
              <a:t>理解上有困难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3281567" y="3679040"/>
            <a:ext cx="84847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4800" b="1" dirty="0">
                <a:latin typeface="+mn-ea"/>
                <a:sym typeface="+mn-ea"/>
              </a:rPr>
              <a:t>课文结构和写作目的</a:t>
            </a:r>
            <a:r>
              <a:rPr lang="zh-CN" altLang="en-US" sz="4800" b="1" dirty="0">
                <a:latin typeface="+mn-ea"/>
                <a:sym typeface="+mn-ea"/>
              </a:rPr>
              <a:t>有难度</a:t>
            </a:r>
            <a:endParaRPr lang="en-US" altLang="zh-CN" sz="4800" b="1" dirty="0">
              <a:latin typeface="+mn-ea"/>
            </a:endParaRPr>
          </a:p>
          <a:p>
            <a:endParaRPr lang="zh-CN" altLang="en-US" sz="4800" b="1" dirty="0">
              <a:latin typeface="+mn-ea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 flipH="1">
            <a:off x="10502156" y="5163758"/>
            <a:ext cx="1691532" cy="1747068"/>
          </a:xfrm>
          <a:prstGeom prst="rect">
            <a:avLst/>
          </a:prstGeom>
        </p:spPr>
      </p:pic>
      <p:grpSp>
        <p:nvGrpSpPr>
          <p:cNvPr id="10" name="组合 9"/>
          <p:cNvGrpSpPr/>
          <p:nvPr/>
        </p:nvGrpSpPr>
        <p:grpSpPr>
          <a:xfrm>
            <a:off x="0" y="289398"/>
            <a:ext cx="12192000" cy="1345394"/>
            <a:chOff x="0" y="491103"/>
            <a:chExt cx="12192000" cy="1345394"/>
          </a:xfrm>
        </p:grpSpPr>
        <p:sp>
          <p:nvSpPr>
            <p:cNvPr id="12" name="文本框 10"/>
            <p:cNvSpPr txBox="1"/>
            <p:nvPr/>
          </p:nvSpPr>
          <p:spPr>
            <a:xfrm>
              <a:off x="0" y="491103"/>
              <a:ext cx="12192000" cy="1107996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>
              <a:defPPr>
                <a:defRPr lang="zh-CN"/>
              </a:defPPr>
              <a:lvl1pPr>
                <a:defRPr sz="6600" b="1" spc="2000">
                  <a:ln w="11430"/>
                  <a:solidFill>
                    <a:sysClr val="windowText" lastClr="0000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黑体" panose="02010609060101010101" charset="-122"/>
                  <a:ea typeface="黑体" panose="02010609060101010101" charset="-122"/>
                </a:defRPr>
              </a:lvl1pPr>
            </a:lstStyle>
            <a:p>
              <a:pPr algn="ctr"/>
              <a:r>
                <a:rPr lang="zh-CN" altLang="en-US" dirty="0" smtClean="0"/>
                <a:t>说学情</a:t>
              </a:r>
              <a:endParaRPr lang="zh-CN" altLang="en-US" dirty="0"/>
            </a:p>
          </p:txBody>
        </p:sp>
        <p:cxnSp>
          <p:nvCxnSpPr>
            <p:cNvPr id="13" name="直接连接符 12"/>
            <p:cNvCxnSpPr/>
            <p:nvPr/>
          </p:nvCxnSpPr>
          <p:spPr>
            <a:xfrm>
              <a:off x="4834580" y="1773910"/>
              <a:ext cx="2286516" cy="0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3" cstate="screen"/>
            <a:stretch>
              <a:fillRect/>
            </a:stretch>
          </p:blipFill>
          <p:spPr>
            <a:xfrm>
              <a:off x="4888368" y="1146548"/>
              <a:ext cx="2376491" cy="689949"/>
            </a:xfrm>
            <a:prstGeom prst="rect">
              <a:avLst/>
            </a:prstGeom>
          </p:spPr>
        </p:pic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0" y="289398"/>
            <a:ext cx="12192000" cy="1345394"/>
            <a:chOff x="0" y="491103"/>
            <a:chExt cx="12192000" cy="1345394"/>
          </a:xfrm>
        </p:grpSpPr>
        <p:sp>
          <p:nvSpPr>
            <p:cNvPr id="11" name="文本框 10"/>
            <p:cNvSpPr txBox="1"/>
            <p:nvPr/>
          </p:nvSpPr>
          <p:spPr>
            <a:xfrm>
              <a:off x="0" y="491103"/>
              <a:ext cx="12192000" cy="1107996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>
              <a:defPPr>
                <a:defRPr lang="zh-CN"/>
              </a:defPPr>
              <a:lvl1pPr>
                <a:defRPr sz="6600" b="1" spc="2000">
                  <a:ln w="11430"/>
                  <a:solidFill>
                    <a:sysClr val="windowText" lastClr="0000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黑体" panose="02010609060101010101" charset="-122"/>
                  <a:ea typeface="黑体" panose="02010609060101010101" charset="-122"/>
                </a:defRPr>
              </a:lvl1pPr>
            </a:lstStyle>
            <a:p>
              <a:pPr algn="ctr"/>
              <a:r>
                <a:rPr lang="zh-CN" altLang="en-US" dirty="0" smtClean="0"/>
                <a:t>说</a:t>
              </a:r>
              <a:r>
                <a:rPr lang="zh-CN" altLang="en-US" dirty="0"/>
                <a:t>目标</a:t>
              </a:r>
              <a:endParaRPr lang="zh-CN" altLang="en-US" dirty="0"/>
            </a:p>
          </p:txBody>
        </p:sp>
        <p:cxnSp>
          <p:nvCxnSpPr>
            <p:cNvPr id="14" name="直接连接符 13"/>
            <p:cNvCxnSpPr/>
            <p:nvPr/>
          </p:nvCxnSpPr>
          <p:spPr>
            <a:xfrm>
              <a:off x="4834580" y="1773910"/>
              <a:ext cx="2286516" cy="0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1" cstate="screen"/>
            <a:stretch>
              <a:fillRect/>
            </a:stretch>
          </p:blipFill>
          <p:spPr>
            <a:xfrm>
              <a:off x="4888368" y="1146548"/>
              <a:ext cx="2376491" cy="689949"/>
            </a:xfrm>
            <a:prstGeom prst="rect">
              <a:avLst/>
            </a:prstGeom>
          </p:spPr>
        </p:pic>
      </p:grpSp>
      <p:grpSp>
        <p:nvGrpSpPr>
          <p:cNvPr id="10" name="组合 9"/>
          <p:cNvGrpSpPr/>
          <p:nvPr/>
        </p:nvGrpSpPr>
        <p:grpSpPr>
          <a:xfrm>
            <a:off x="1005146" y="1833359"/>
            <a:ext cx="10342776" cy="4686321"/>
            <a:chOff x="1250066" y="1906598"/>
            <a:chExt cx="9757458" cy="3629482"/>
          </a:xfrm>
        </p:grpSpPr>
        <p:sp>
          <p:nvSpPr>
            <p:cNvPr id="12" name="矩形 11"/>
            <p:cNvSpPr/>
            <p:nvPr/>
          </p:nvSpPr>
          <p:spPr>
            <a:xfrm>
              <a:off x="1250066" y="1906598"/>
              <a:ext cx="9757458" cy="3629482"/>
            </a:xfrm>
            <a:prstGeom prst="rect">
              <a:avLst/>
            </a:prstGeom>
            <a:blipFill dpi="0" rotWithShape="1">
              <a:blip r:embed="rId2" cstate="screen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隶书" panose="02010509060101010101" pitchFamily="49" charset="-122"/>
                <a:ea typeface="隶书" panose="02010509060101010101" pitchFamily="49" charset="-122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1728372" y="1999403"/>
              <a:ext cx="8849143" cy="341437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隶书" panose="02010509060101010101" pitchFamily="49" charset="-122"/>
                <a:ea typeface="隶书" panose="02010509060101010101" pitchFamily="49" charset="-122"/>
              </a:endParaRPr>
            </a:p>
          </p:txBody>
        </p:sp>
        <p:sp>
          <p:nvSpPr>
            <p:cNvPr id="15" name="文本框 21"/>
            <p:cNvSpPr txBox="1"/>
            <p:nvPr/>
          </p:nvSpPr>
          <p:spPr>
            <a:xfrm>
              <a:off x="7905139" y="2223813"/>
              <a:ext cx="492443" cy="105121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endParaRPr lang="zh-CN" altLang="en-US" sz="2000" dirty="0">
                <a:latin typeface="方正祥隶繁体" panose="03000509000000000000" pitchFamily="65" charset="-122"/>
                <a:ea typeface="方正祥隶繁体" panose="03000509000000000000" pitchFamily="65" charset="-122"/>
              </a:endParaRPr>
            </a:p>
          </p:txBody>
        </p:sp>
      </p:grpSp>
      <p:pic>
        <p:nvPicPr>
          <p:cNvPr id="16" name="图片 15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9725526" y="2424810"/>
            <a:ext cx="1622396" cy="3280024"/>
          </a:xfrm>
          <a:prstGeom prst="rect">
            <a:avLst/>
          </a:prstGeom>
        </p:spPr>
      </p:pic>
      <p:sp>
        <p:nvSpPr>
          <p:cNvPr id="17" name="文本框 4"/>
          <p:cNvSpPr txBox="1"/>
          <p:nvPr/>
        </p:nvSpPr>
        <p:spPr>
          <a:xfrm>
            <a:off x="1667435" y="2196211"/>
            <a:ext cx="837751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000"/>
              </a:lnSpc>
            </a:pPr>
            <a:r>
              <a:rPr lang="en-US" altLang="zh-CN" sz="3600" b="1" spc="600" dirty="0">
                <a:latin typeface="+mn-ea"/>
                <a:cs typeface="楷体" panose="02010609060101010101" charset="-122"/>
              </a:rPr>
              <a:t>1.</a:t>
            </a:r>
            <a:r>
              <a:rPr lang="zh-CN" altLang="en-US" sz="3600" b="1" spc="600" dirty="0">
                <a:latin typeface="+mn-ea"/>
                <a:cs typeface="楷体" panose="02010609060101010101" charset="-122"/>
              </a:rPr>
              <a:t>提高学生积累整理</a:t>
            </a:r>
            <a:r>
              <a:rPr lang="zh-CN" altLang="zh-CN" sz="3600" b="1" spc="600" dirty="0">
                <a:latin typeface="+mn-ea"/>
                <a:cs typeface="楷体" panose="02010609060101010101" charset="-122"/>
              </a:rPr>
              <a:t>文言词语</a:t>
            </a:r>
            <a:r>
              <a:rPr lang="zh-CN" altLang="en-US" sz="3600" b="1" spc="600" dirty="0">
                <a:latin typeface="+mn-ea"/>
                <a:cs typeface="楷体" panose="02010609060101010101" charset="-122"/>
              </a:rPr>
              <a:t>。</a:t>
            </a:r>
            <a:endParaRPr lang="en-US" altLang="zh-CN" sz="3600" b="1" spc="600" dirty="0">
              <a:latin typeface="+mn-ea"/>
              <a:cs typeface="楷体" panose="02010609060101010101" charset="-122"/>
            </a:endParaRPr>
          </a:p>
          <a:p>
            <a:pPr>
              <a:lnSpc>
                <a:spcPts val="6000"/>
              </a:lnSpc>
            </a:pPr>
            <a:r>
              <a:rPr lang="en-US" altLang="zh-CN" sz="3600" b="1" spc="600" dirty="0">
                <a:latin typeface="+mn-ea"/>
                <a:cs typeface="楷体" panose="02010609060101010101" charset="-122"/>
              </a:rPr>
              <a:t>2.</a:t>
            </a:r>
            <a:r>
              <a:rPr lang="zh-CN" altLang="zh-CN" sz="3600" b="1" spc="600" dirty="0">
                <a:latin typeface="+mn-ea"/>
                <a:cs typeface="楷体" panose="02010609060101010101" charset="-122"/>
              </a:rPr>
              <a:t>提高学生对说理性文言文解读的能力</a:t>
            </a:r>
            <a:r>
              <a:rPr lang="zh-CN" altLang="en-US" sz="3600" b="1" spc="600" dirty="0">
                <a:latin typeface="+mn-ea"/>
                <a:cs typeface="楷体" panose="02010609060101010101" charset="-122"/>
              </a:rPr>
              <a:t>。</a:t>
            </a:r>
            <a:endParaRPr lang="zh-CN" altLang="zh-CN" sz="3600" b="1" spc="600" dirty="0">
              <a:latin typeface="+mn-ea"/>
              <a:cs typeface="楷体" panose="02010609060101010101" charset="-122"/>
            </a:endParaRPr>
          </a:p>
          <a:p>
            <a:pPr>
              <a:lnSpc>
                <a:spcPts val="6000"/>
              </a:lnSpc>
            </a:pPr>
            <a:r>
              <a:rPr lang="en-US" altLang="zh-CN" sz="3600" b="1" spc="600" dirty="0">
                <a:latin typeface="+mn-ea"/>
                <a:cs typeface="楷体" panose="02010609060101010101" charset="-122"/>
              </a:rPr>
              <a:t>3.</a:t>
            </a:r>
            <a:r>
              <a:rPr lang="zh-CN" altLang="zh-CN" sz="3600" b="1" spc="600" dirty="0">
                <a:latin typeface="+mn-ea"/>
                <a:cs typeface="楷体" panose="02010609060101010101" charset="-122"/>
              </a:rPr>
              <a:t>引导学生反思自己在修身、学习中的不足之处。</a:t>
            </a:r>
            <a:endParaRPr lang="zh-CN" altLang="zh-CN" sz="3600" b="1" spc="600" dirty="0">
              <a:latin typeface="+mn-ea"/>
            </a:endParaRPr>
          </a:p>
          <a:p>
            <a:endParaRPr lang="zh-CN" altLang="en-US" b="1" spc="600" dirty="0">
              <a:latin typeface="+mn-ea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0" y="289398"/>
            <a:ext cx="12192000" cy="1345394"/>
            <a:chOff x="0" y="491103"/>
            <a:chExt cx="12192000" cy="1345394"/>
          </a:xfrm>
        </p:grpSpPr>
        <p:sp>
          <p:nvSpPr>
            <p:cNvPr id="11" name="文本框 10"/>
            <p:cNvSpPr txBox="1"/>
            <p:nvPr/>
          </p:nvSpPr>
          <p:spPr>
            <a:xfrm>
              <a:off x="0" y="491103"/>
              <a:ext cx="12192000" cy="1107996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>
              <a:defPPr>
                <a:defRPr lang="zh-CN"/>
              </a:defPPr>
              <a:lvl1pPr>
                <a:defRPr sz="6600" b="1" spc="2000">
                  <a:ln w="11430"/>
                  <a:solidFill>
                    <a:sysClr val="windowText" lastClr="0000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黑体" panose="02010609060101010101" charset="-122"/>
                  <a:ea typeface="黑体" panose="02010609060101010101" charset="-122"/>
                </a:defRPr>
              </a:lvl1pPr>
            </a:lstStyle>
            <a:p>
              <a:pPr algn="ctr"/>
              <a:r>
                <a:rPr lang="zh-CN" altLang="en-US" dirty="0" smtClean="0"/>
                <a:t>说重难点</a:t>
              </a:r>
              <a:endParaRPr lang="zh-CN" altLang="en-US" dirty="0"/>
            </a:p>
          </p:txBody>
        </p:sp>
        <p:cxnSp>
          <p:nvCxnSpPr>
            <p:cNvPr id="14" name="直接连接符 13"/>
            <p:cNvCxnSpPr/>
            <p:nvPr/>
          </p:nvCxnSpPr>
          <p:spPr>
            <a:xfrm>
              <a:off x="4834580" y="1773910"/>
              <a:ext cx="2286516" cy="0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1" cstate="screen"/>
            <a:stretch>
              <a:fillRect/>
            </a:stretch>
          </p:blipFill>
          <p:spPr>
            <a:xfrm>
              <a:off x="4888368" y="1146548"/>
              <a:ext cx="2376491" cy="689949"/>
            </a:xfrm>
            <a:prstGeom prst="rect">
              <a:avLst/>
            </a:prstGeom>
          </p:spPr>
        </p:pic>
      </p:grpSp>
      <p:grpSp>
        <p:nvGrpSpPr>
          <p:cNvPr id="18" name="组合 17"/>
          <p:cNvGrpSpPr/>
          <p:nvPr/>
        </p:nvGrpSpPr>
        <p:grpSpPr>
          <a:xfrm>
            <a:off x="-12065" y="2758018"/>
            <a:ext cx="2438056" cy="2593539"/>
            <a:chOff x="891471" y="1719625"/>
            <a:chExt cx="4349424" cy="3400435"/>
          </a:xfrm>
        </p:grpSpPr>
        <p:sp>
          <p:nvSpPr>
            <p:cNvPr id="19" name="椭圆 18"/>
            <p:cNvSpPr/>
            <p:nvPr/>
          </p:nvSpPr>
          <p:spPr>
            <a:xfrm>
              <a:off x="1532467" y="1719625"/>
              <a:ext cx="3067432" cy="306743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pic>
          <p:nvPicPr>
            <p:cNvPr id="20" name="图片 19"/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1797937" y="2980803"/>
              <a:ext cx="3067432" cy="2139257"/>
            </a:xfrm>
            <a:prstGeom prst="rect">
              <a:avLst/>
            </a:prstGeom>
          </p:spPr>
        </p:pic>
        <p:pic>
          <p:nvPicPr>
            <p:cNvPr id="21" name="图片 20"/>
            <p:cNvPicPr>
              <a:picLocks noChangeAspect="1"/>
            </p:cNvPicPr>
            <p:nvPr/>
          </p:nvPicPr>
          <p:blipFill>
            <a:blip r:embed="rId3" cstate="screen"/>
            <a:stretch>
              <a:fillRect/>
            </a:stretch>
          </p:blipFill>
          <p:spPr>
            <a:xfrm>
              <a:off x="891471" y="3401490"/>
              <a:ext cx="1350276" cy="471572"/>
            </a:xfrm>
            <a:prstGeom prst="rect">
              <a:avLst/>
            </a:prstGeom>
          </p:spPr>
        </p:pic>
        <p:pic>
          <p:nvPicPr>
            <p:cNvPr id="22" name="图片 21"/>
            <p:cNvPicPr>
              <a:picLocks noChangeAspect="1"/>
            </p:cNvPicPr>
            <p:nvPr/>
          </p:nvPicPr>
          <p:blipFill>
            <a:blip r:embed="rId4" cstate="screen"/>
            <a:stretch>
              <a:fillRect/>
            </a:stretch>
          </p:blipFill>
          <p:spPr>
            <a:xfrm>
              <a:off x="3792843" y="2097355"/>
              <a:ext cx="1448052" cy="505719"/>
            </a:xfrm>
            <a:prstGeom prst="rect">
              <a:avLst/>
            </a:prstGeom>
          </p:spPr>
        </p:pic>
      </p:grpSp>
      <p:sp>
        <p:nvSpPr>
          <p:cNvPr id="23" name="文本框 10"/>
          <p:cNvSpPr txBox="1"/>
          <p:nvPr/>
        </p:nvSpPr>
        <p:spPr>
          <a:xfrm>
            <a:off x="2569962" y="1949664"/>
            <a:ext cx="9262730" cy="3938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lnSpc>
                <a:spcPts val="6000"/>
              </a:lnSpc>
              <a:defRPr sz="3600" b="1" spc="600">
                <a:latin typeface="+mn-ea"/>
                <a:cs typeface="楷体" panose="02010609060101010101" charset="-122"/>
              </a:defRPr>
            </a:lvl1pPr>
          </a:lstStyle>
          <a:p>
            <a:r>
              <a:rPr lang="zh-CN" altLang="en-US" dirty="0">
                <a:latin typeface="+mj-ea"/>
                <a:ea typeface="+mj-ea"/>
              </a:rPr>
              <a:t>重点</a:t>
            </a:r>
            <a:r>
              <a:rPr lang="zh-CN" altLang="en-US" dirty="0"/>
              <a:t>：</a:t>
            </a:r>
            <a:r>
              <a:rPr lang="zh-CN" altLang="zh-CN" dirty="0"/>
              <a:t>提高学生对说理性文言文解读的能力。</a:t>
            </a:r>
            <a:endParaRPr lang="zh-CN" altLang="zh-CN" dirty="0"/>
          </a:p>
          <a:p>
            <a:r>
              <a:rPr lang="zh-CN" altLang="en-US" dirty="0">
                <a:latin typeface="+mj-ea"/>
                <a:ea typeface="+mj-ea"/>
              </a:rPr>
              <a:t>难点</a:t>
            </a:r>
            <a:r>
              <a:rPr lang="zh-CN" altLang="en-US" dirty="0"/>
              <a:t> ：</a:t>
            </a:r>
            <a:r>
              <a:rPr lang="zh-CN" altLang="zh-CN" dirty="0"/>
              <a:t>引导学生反思自己在修身、学习中的不足之处。</a:t>
            </a:r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0" y="289398"/>
            <a:ext cx="12192000" cy="1345394"/>
            <a:chOff x="0" y="491103"/>
            <a:chExt cx="12192000" cy="1345394"/>
          </a:xfrm>
        </p:grpSpPr>
        <p:sp>
          <p:nvSpPr>
            <p:cNvPr id="11" name="文本框 10"/>
            <p:cNvSpPr txBox="1"/>
            <p:nvPr/>
          </p:nvSpPr>
          <p:spPr>
            <a:xfrm>
              <a:off x="0" y="491103"/>
              <a:ext cx="12192000" cy="1107996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>
              <a:defPPr>
                <a:defRPr lang="zh-CN"/>
              </a:defPPr>
              <a:lvl1pPr>
                <a:defRPr sz="6600" b="1" spc="2000">
                  <a:ln w="11430"/>
                  <a:solidFill>
                    <a:sysClr val="windowText" lastClr="0000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黑体" panose="02010609060101010101" charset="-122"/>
                  <a:ea typeface="黑体" panose="02010609060101010101" charset="-122"/>
                </a:defRPr>
              </a:lvl1pPr>
            </a:lstStyle>
            <a:p>
              <a:pPr algn="ctr"/>
              <a:r>
                <a:rPr lang="zh-CN" altLang="en-US" dirty="0" smtClean="0"/>
                <a:t>说教学过程</a:t>
              </a:r>
              <a:endParaRPr lang="zh-CN" altLang="en-US" dirty="0"/>
            </a:p>
          </p:txBody>
        </p:sp>
        <p:cxnSp>
          <p:nvCxnSpPr>
            <p:cNvPr id="14" name="直接连接符 13"/>
            <p:cNvCxnSpPr/>
            <p:nvPr/>
          </p:nvCxnSpPr>
          <p:spPr>
            <a:xfrm>
              <a:off x="4834580" y="1773910"/>
              <a:ext cx="2286516" cy="0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1" cstate="screen"/>
            <a:stretch>
              <a:fillRect/>
            </a:stretch>
          </p:blipFill>
          <p:spPr>
            <a:xfrm>
              <a:off x="4888368" y="1146548"/>
              <a:ext cx="2376491" cy="689949"/>
            </a:xfrm>
            <a:prstGeom prst="rect">
              <a:avLst/>
            </a:prstGeom>
          </p:spPr>
        </p:pic>
      </p:grpSp>
      <p:sp>
        <p:nvSpPr>
          <p:cNvPr id="13" name="文本框 2"/>
          <p:cNvSpPr txBox="1"/>
          <p:nvPr/>
        </p:nvSpPr>
        <p:spPr>
          <a:xfrm>
            <a:off x="1627278" y="1992551"/>
            <a:ext cx="8818280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000"/>
              </a:lnSpc>
            </a:pPr>
            <a:r>
              <a:rPr lang="zh-CN" altLang="en-US" sz="4000" b="1" spc="600" dirty="0">
                <a:latin typeface="+mn-ea"/>
              </a:rPr>
              <a:t>解析文题</a:t>
            </a:r>
            <a:endParaRPr lang="en-US" altLang="zh-CN" sz="4000" b="1" spc="600" dirty="0">
              <a:latin typeface="+mn-ea"/>
            </a:endParaRPr>
          </a:p>
          <a:p>
            <a:endParaRPr lang="zh-CN" altLang="en-US" sz="1100" b="1" spc="600" dirty="0">
              <a:latin typeface="+mn-ea"/>
            </a:endParaRPr>
          </a:p>
        </p:txBody>
      </p:sp>
      <p:sp>
        <p:nvSpPr>
          <p:cNvPr id="15" name="文本框 1"/>
          <p:cNvSpPr txBox="1"/>
          <p:nvPr/>
        </p:nvSpPr>
        <p:spPr>
          <a:xfrm>
            <a:off x="1627278" y="3501033"/>
            <a:ext cx="593661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000"/>
              </a:lnSpc>
            </a:pPr>
            <a:r>
              <a:rPr lang="zh-CN" altLang="en-US" sz="4000" b="1" spc="600" dirty="0">
                <a:latin typeface="+mn-ea"/>
                <a:sym typeface="+mn-ea"/>
              </a:rPr>
              <a:t>读出文言的韵味</a:t>
            </a:r>
            <a:endParaRPr lang="en-US" altLang="zh-CN" sz="4000" b="1" spc="600" dirty="0">
              <a:latin typeface="+mn-ea"/>
            </a:endParaRPr>
          </a:p>
          <a:p>
            <a:endParaRPr lang="zh-CN" altLang="en-US" sz="4000" b="1" spc="600" dirty="0">
              <a:latin typeface="+mn-ea"/>
            </a:endParaRPr>
          </a:p>
        </p:txBody>
      </p:sp>
      <p:sp>
        <p:nvSpPr>
          <p:cNvPr id="16" name="左大括号 15"/>
          <p:cNvSpPr/>
          <p:nvPr/>
        </p:nvSpPr>
        <p:spPr>
          <a:xfrm>
            <a:off x="6190612" y="2839313"/>
            <a:ext cx="257175" cy="2422525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0"/>
          <p:cNvSpPr txBox="1"/>
          <p:nvPr/>
        </p:nvSpPr>
        <p:spPr>
          <a:xfrm>
            <a:off x="6636741" y="2845768"/>
            <a:ext cx="3336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spc="600" dirty="0">
                <a:latin typeface="+mn-ea"/>
              </a:rPr>
              <a:t>读准字音</a:t>
            </a:r>
            <a:endParaRPr lang="zh-CN" altLang="en-US" sz="3600" b="1" spc="600" dirty="0">
              <a:latin typeface="+mn-ea"/>
            </a:endParaRPr>
          </a:p>
        </p:txBody>
      </p:sp>
      <p:sp>
        <p:nvSpPr>
          <p:cNvPr id="24" name="文本框 12"/>
          <p:cNvSpPr txBox="1"/>
          <p:nvPr/>
        </p:nvSpPr>
        <p:spPr>
          <a:xfrm>
            <a:off x="6636741" y="3765248"/>
            <a:ext cx="3123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spc="600" dirty="0">
                <a:latin typeface="+mn-ea"/>
              </a:rPr>
              <a:t>读出句读</a:t>
            </a:r>
            <a:endParaRPr lang="zh-CN" altLang="en-US" sz="3600" b="1" spc="600" dirty="0">
              <a:latin typeface="+mn-ea"/>
            </a:endParaRPr>
          </a:p>
        </p:txBody>
      </p:sp>
      <p:sp>
        <p:nvSpPr>
          <p:cNvPr id="25" name="文本框 15"/>
          <p:cNvSpPr txBox="1"/>
          <p:nvPr/>
        </p:nvSpPr>
        <p:spPr>
          <a:xfrm>
            <a:off x="6636740" y="4623133"/>
            <a:ext cx="33631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spc="600" dirty="0">
                <a:latin typeface="+mn-ea"/>
              </a:rPr>
              <a:t>读出韵味</a:t>
            </a:r>
            <a:endParaRPr lang="zh-CN" altLang="en-US" sz="3600" b="1" spc="600" dirty="0">
              <a:latin typeface="+mn-ea"/>
            </a:endParaRPr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 rot="5400000" flipH="1">
            <a:off x="712" y="5138700"/>
            <a:ext cx="1691532" cy="1747068"/>
          </a:xfrm>
          <a:prstGeom prst="rect">
            <a:avLst/>
          </a:prstGeom>
        </p:spPr>
      </p:pic>
      <p:pic>
        <p:nvPicPr>
          <p:cNvPr id="28" name="图片 27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10272116" y="5166468"/>
            <a:ext cx="1919883" cy="169153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7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519682" y="405260"/>
            <a:ext cx="1200329" cy="6044167"/>
          </a:xfrm>
          <a:prstGeom prst="rect">
            <a:avLst/>
          </a:prstGeom>
          <a:noFill/>
        </p:spPr>
        <p:txBody>
          <a:bodyPr vert="eaVert"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zh-CN"/>
            </a:defPPr>
            <a:lvl1pPr>
              <a:defRPr sz="6600" b="1" spc="2000">
                <a:ln w="11430"/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pPr algn="ctr"/>
            <a:r>
              <a:rPr lang="zh-CN" altLang="en-US" dirty="0" smtClean="0"/>
              <a:t>说教学过程</a:t>
            </a:r>
            <a:endParaRPr lang="zh-CN" altLang="en-US" dirty="0"/>
          </a:p>
        </p:txBody>
      </p:sp>
      <p:cxnSp>
        <p:nvCxnSpPr>
          <p:cNvPr id="14" name="直接连接符 13"/>
          <p:cNvCxnSpPr/>
          <p:nvPr/>
        </p:nvCxnSpPr>
        <p:spPr>
          <a:xfrm>
            <a:off x="1869708" y="2061916"/>
            <a:ext cx="0" cy="2730854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3"/>
          <p:cNvSpPr txBox="1"/>
          <p:nvPr/>
        </p:nvSpPr>
        <p:spPr>
          <a:xfrm>
            <a:off x="3064099" y="1878404"/>
            <a:ext cx="6550285" cy="1100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lnSpc>
                <a:spcPts val="9000"/>
              </a:lnSpc>
              <a:defRPr sz="4000" b="1" spc="600">
                <a:latin typeface="+mn-ea"/>
              </a:defRPr>
            </a:lvl1pPr>
          </a:lstStyle>
          <a:p>
            <a:r>
              <a:rPr lang="zh-CN" altLang="en-US" dirty="0">
                <a:sym typeface="+mn-ea"/>
              </a:rPr>
              <a:t>读懂训诫和</a:t>
            </a:r>
            <a:r>
              <a:rPr lang="zh-CN" altLang="en-US" dirty="0" smtClean="0">
                <a:sym typeface="+mn-ea"/>
              </a:rPr>
              <a:t>父爱</a:t>
            </a:r>
            <a:endParaRPr lang="en-US" altLang="zh-CN" dirty="0"/>
          </a:p>
        </p:txBody>
      </p:sp>
      <p:sp>
        <p:nvSpPr>
          <p:cNvPr id="19" name="文本框 4"/>
          <p:cNvSpPr txBox="1"/>
          <p:nvPr/>
        </p:nvSpPr>
        <p:spPr>
          <a:xfrm>
            <a:off x="3064099" y="3466078"/>
            <a:ext cx="8759190" cy="2255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lnSpc>
                <a:spcPts val="9000"/>
              </a:lnSpc>
              <a:defRPr sz="4000" b="1" spc="600">
                <a:latin typeface="+mn-ea"/>
              </a:defRPr>
            </a:lvl1pPr>
          </a:lstStyle>
          <a:p>
            <a:r>
              <a:rPr lang="zh-CN" altLang="zh-CN" dirty="0">
                <a:sym typeface="+mn-ea"/>
              </a:rPr>
              <a:t>读出诸葛亮的自我回顾</a:t>
            </a:r>
            <a:endParaRPr lang="zh-CN" altLang="zh-CN" dirty="0"/>
          </a:p>
          <a:p>
            <a:endParaRPr lang="zh-CN" altLang="en-US" dirty="0"/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10272116" y="5166468"/>
            <a:ext cx="1919883" cy="1691532"/>
          </a:xfrm>
          <a:prstGeom prst="rect">
            <a:avLst/>
          </a:prstGeom>
        </p:spPr>
      </p:pic>
      <p:grpSp>
        <p:nvGrpSpPr>
          <p:cNvPr id="21" name="组合 20"/>
          <p:cNvGrpSpPr/>
          <p:nvPr/>
        </p:nvGrpSpPr>
        <p:grpSpPr>
          <a:xfrm flipH="1">
            <a:off x="10240068" y="184112"/>
            <a:ext cx="1950636" cy="1740185"/>
            <a:chOff x="0" y="224660"/>
            <a:chExt cx="1950636" cy="1740185"/>
          </a:xfrm>
        </p:grpSpPr>
        <p:pic>
          <p:nvPicPr>
            <p:cNvPr id="22" name="图片 21"/>
            <p:cNvPicPr>
              <a:picLocks noChangeAspect="1"/>
            </p:cNvPicPr>
            <p:nvPr/>
          </p:nvPicPr>
          <p:blipFill rotWithShape="1">
            <a:blip r:embed="rId2" cstate="screen"/>
            <a:srcRect/>
            <a:stretch>
              <a:fillRect/>
            </a:stretch>
          </p:blipFill>
          <p:spPr>
            <a:xfrm rot="1835522">
              <a:off x="1614193" y="1047154"/>
              <a:ext cx="336443" cy="393361"/>
            </a:xfrm>
            <a:prstGeom prst="rect">
              <a:avLst/>
            </a:prstGeom>
          </p:spPr>
        </p:pic>
        <p:pic>
          <p:nvPicPr>
            <p:cNvPr id="23" name="图片 22"/>
            <p:cNvPicPr>
              <a:picLocks noChangeAspect="1"/>
            </p:cNvPicPr>
            <p:nvPr/>
          </p:nvPicPr>
          <p:blipFill rotWithShape="1">
            <a:blip r:embed="rId3" cstate="screen"/>
            <a:srcRect/>
            <a:stretch>
              <a:fillRect/>
            </a:stretch>
          </p:blipFill>
          <p:spPr>
            <a:xfrm rot="1835522">
              <a:off x="1164297" y="1378718"/>
              <a:ext cx="690376" cy="586127"/>
            </a:xfrm>
            <a:prstGeom prst="rect">
              <a:avLst/>
            </a:prstGeom>
          </p:spPr>
        </p:pic>
        <p:pic>
          <p:nvPicPr>
            <p:cNvPr id="28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24660"/>
              <a:ext cx="1509486" cy="1106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tags/tag1.xml><?xml version="1.0" encoding="utf-8"?>
<p:tagLst xmlns:p="http://schemas.openxmlformats.org/presentationml/2006/main">
  <p:tag name="KSO_WM_DOC_GUID" val="{f0c7836d-e8f7-4d8a-91e4-58b79aa8f307}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3">
      <a:majorFont>
        <a:latin typeface="Arial"/>
        <a:ea typeface="黑体"/>
        <a:cs typeface=""/>
      </a:majorFont>
      <a:minorFont>
        <a:latin typeface="Arial"/>
        <a:ea typeface="华文楷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3">
      <a:majorFont>
        <a:latin typeface="Arial"/>
        <a:ea typeface="黑体"/>
        <a:cs typeface=""/>
      </a:majorFont>
      <a:minorFont>
        <a:latin typeface="Arial"/>
        <a:ea typeface="华文楷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</Words>
  <Application>WPS 演示</Application>
  <PresentationFormat>自定义</PresentationFormat>
  <Paragraphs>57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20" baseType="lpstr">
      <vt:lpstr>Arial</vt:lpstr>
      <vt:lpstr>宋体</vt:lpstr>
      <vt:lpstr>Wingdings</vt:lpstr>
      <vt:lpstr>华文楷体</vt:lpstr>
      <vt:lpstr>黑体</vt:lpstr>
      <vt:lpstr>隶书</vt:lpstr>
      <vt:lpstr>方正祥隶繁体</vt:lpstr>
      <vt:lpstr>楷体</vt:lpstr>
      <vt:lpstr>微软雅黑</vt:lpstr>
      <vt:lpstr>Arial Unicode MS</vt:lpstr>
      <vt:lpstr>Calibri</vt:lpstr>
      <vt:lpstr>第一PPT，www.1ppt.com</vt:lpstr>
      <vt:lpstr>1_第一PPT，www.1ppt.com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中国风</dc:title>
  <dc:creator>第一PPT</dc:creator>
  <cp:keywords>www.1ppt.com</cp:keywords>
  <dc:description>www.1ppt.com</dc:description>
  <cp:lastModifiedBy>Administrator</cp:lastModifiedBy>
  <cp:revision>162</cp:revision>
  <dcterms:created xsi:type="dcterms:W3CDTF">2017-03-21T08:36:00Z</dcterms:created>
  <dcterms:modified xsi:type="dcterms:W3CDTF">2019-03-18T12:58:08Z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2052-11.1.0.8525</vt:lpwstr>
  </property>
</Properties>
</file>