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0"/>
  </p:notesMasterIdLst>
  <p:sldIdLst>
    <p:sldId id="352" r:id="rId3"/>
    <p:sldId id="262" r:id="rId4"/>
    <p:sldId id="354" r:id="rId5"/>
    <p:sldId id="305" r:id="rId6"/>
    <p:sldId id="383" r:id="rId7"/>
    <p:sldId id="384" r:id="rId8"/>
    <p:sldId id="358" r:id="rId9"/>
  </p:sldIdLst>
  <p:sldSz cx="9144000" cy="5143500" type="screen16x9"/>
  <p:notesSz cx="6813550" cy="9948863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00FF"/>
    <a:srgbClr val="CCFFFF"/>
    <a:srgbClr val="CCFF99"/>
    <a:srgbClr val="99FF99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25" d="100"/>
          <a:sy n="125" d="100"/>
        </p:scale>
        <p:origin x="-510" y="-348"/>
      </p:cViewPr>
      <p:guideLst>
        <p:guide orient="horz" pos="1585"/>
        <p:guide pos="2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200" dirty="0"/>
          </a:p>
        </p:txBody>
      </p:sp>
      <p:sp>
        <p:nvSpPr>
          <p:cNvPr id="35843" name="日期占位符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2750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endParaRPr lang="zh-CN" altLang="en-US" sz="1200" dirty="0"/>
          </a:p>
        </p:txBody>
      </p:sp>
      <p:sp>
        <p:nvSpPr>
          <p:cNvPr id="3584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32575" cy="37306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84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25988"/>
            <a:ext cx="5451475" cy="4476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584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50388"/>
            <a:ext cx="2952750" cy="4968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endParaRPr lang="zh-CN" altLang="en-US" sz="1200" dirty="0"/>
          </a:p>
        </p:txBody>
      </p:sp>
      <p:sp>
        <p:nvSpPr>
          <p:cNvPr id="3584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9213" y="9450388"/>
            <a:ext cx="2952750" cy="4968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433147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桌面\3雨的四季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9144000" cy="330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그림 11" descr="서브2 풀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00575"/>
            <a:ext cx="9144000" cy="55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桌面\3雨的四季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9144000" cy="3300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그림 11" descr="서브2 풀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00575"/>
            <a:ext cx="9144000" cy="55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E:\外部文件\图片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943350"/>
            <a:ext cx="9144000" cy="12001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E:\外部文件\图片1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943350"/>
            <a:ext cx="9144000" cy="12001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843"/>
          <a:stretch>
            <a:fillRect/>
          </a:stretch>
        </p:blipFill>
        <p:spPr>
          <a:xfrm>
            <a:off x="1270" y="4445"/>
            <a:ext cx="9141460" cy="5476875"/>
          </a:xfrm>
          <a:prstGeom prst="rect">
            <a:avLst/>
          </a:prstGeom>
        </p:spPr>
      </p:pic>
      <p:sp>
        <p:nvSpPr>
          <p:cNvPr id="10242" name="Text Box 2"/>
          <p:cNvSpPr txBox="1"/>
          <p:nvPr/>
        </p:nvSpPr>
        <p:spPr>
          <a:xfrm>
            <a:off x="2459990" y="1778000"/>
            <a:ext cx="45885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0099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《古代诗歌四首》</a:t>
            </a:r>
          </a:p>
        </p:txBody>
      </p:sp>
      <p:sp>
        <p:nvSpPr>
          <p:cNvPr id="10243" name="文本框 1"/>
          <p:cNvSpPr txBox="1"/>
          <p:nvPr/>
        </p:nvSpPr>
        <p:spPr>
          <a:xfrm>
            <a:off x="2496820" y="1094740"/>
            <a:ext cx="3708400" cy="321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500" b="0">
                <a:latin typeface="微软雅黑" panose="020B0503020204020204" pitchFamily="34" charset="-122"/>
                <a:ea typeface="微软雅黑" panose="020B0503020204020204" pitchFamily="34" charset="-122"/>
              </a:rPr>
              <a:t>部编教材初中语文七年级上册第四课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3"/>
          <p:cNvGrpSpPr/>
          <p:nvPr/>
        </p:nvGrpSpPr>
        <p:grpSpPr>
          <a:xfrm>
            <a:off x="184150" y="263525"/>
            <a:ext cx="2062163" cy="544513"/>
            <a:chOff x="1438698" y="982657"/>
            <a:chExt cx="2498303" cy="616461"/>
          </a:xfrm>
        </p:grpSpPr>
        <p:pic>
          <p:nvPicPr>
            <p:cNvPr id="11269" name="图片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7259" y="991683"/>
              <a:ext cx="2409742" cy="6074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0" name="文本框 2"/>
            <p:cNvSpPr txBox="1"/>
            <p:nvPr/>
          </p:nvSpPr>
          <p:spPr>
            <a:xfrm>
              <a:off x="1438698" y="982657"/>
              <a:ext cx="2076874" cy="5909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教学目标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071563" y="999808"/>
            <a:ext cx="6994525" cy="29508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sz="24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sz="2400" b="1" smtClean="0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en-US" sz="2400" b="1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sz="2400" b="1" smtClean="0">
                <a:latin typeface="楷体_GB2312" pitchFamily="49" charset="-122"/>
                <a:ea typeface="楷体_GB2312" pitchFamily="49" charset="-122"/>
              </a:rPr>
              <a:t>有感情地反复朗读诗歌</a:t>
            </a:r>
            <a:r>
              <a:rPr sz="2400" b="1">
                <a:latin typeface="楷体_GB2312" pitchFamily="49" charset="-122"/>
                <a:ea typeface="楷体_GB2312" pitchFamily="49" charset="-122"/>
              </a:rPr>
              <a:t>，准确背诵诗歌。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sz="2400" b="1">
                <a:latin typeface="楷体_GB2312" pitchFamily="49" charset="-122"/>
                <a:ea typeface="楷体_GB2312" pitchFamily="49" charset="-122"/>
              </a:rPr>
              <a:t>2. 了解诗歌情景交融的特点，体会诗歌表达的思想感情。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sz="2400" b="1">
                <a:latin typeface="楷体_GB2312" pitchFamily="49" charset="-122"/>
                <a:ea typeface="楷体_GB2312" pitchFamily="49" charset="-122"/>
              </a:rPr>
              <a:t>3. 品味诗歌语言，体会诗歌的意境。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sz="2400" b="1">
                <a:latin typeface="楷体_GB2312" pitchFamily="49" charset="-122"/>
                <a:ea typeface="楷体_GB2312" pitchFamily="49" charset="-122"/>
              </a:rPr>
              <a:t>4. 培养赏读诗歌的能力，增强古诗文修养。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/>
        </p:nvSpPr>
        <p:spPr>
          <a:xfrm>
            <a:off x="1446530" y="817245"/>
            <a:ext cx="6923405" cy="32512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l">
              <a:lnSpc>
                <a:spcPts val="308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到诗歌，同学们首先想到的一定是唐诗。唐朝诗人众多，仅传下姓名的诗人就有2300多人，仅《全唐诗》中收入的唐诗就有48900多首，一个人每天背一首，得用130多年。除了唐诗，还有宋词、元曲、乐府诗、汉赋等等。这些诗歌的题材非常广泛，或诉说悲欢离合，或赞美大好河山，或抒写远大理想，或揭露社会黑暗，无不向我们展示了诗人当时社会生活的方方面面。今天，我们就来学习《古代诗歌四首》，领略诗人的情怀，感受诗歌的魅力。 </a:t>
            </a:r>
          </a:p>
        </p:txBody>
      </p:sp>
      <p:grpSp>
        <p:nvGrpSpPr>
          <p:cNvPr id="11266" name="组合 3"/>
          <p:cNvGrpSpPr/>
          <p:nvPr/>
        </p:nvGrpSpPr>
        <p:grpSpPr>
          <a:xfrm>
            <a:off x="184150" y="263525"/>
            <a:ext cx="2062163" cy="544513"/>
            <a:chOff x="1438698" y="982657"/>
            <a:chExt cx="2498303" cy="616461"/>
          </a:xfrm>
        </p:grpSpPr>
        <p:pic>
          <p:nvPicPr>
            <p:cNvPr id="11269" name="图片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7259" y="991683"/>
              <a:ext cx="2409742" cy="6074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0" name="文本框 2"/>
            <p:cNvSpPr txBox="1"/>
            <p:nvPr/>
          </p:nvSpPr>
          <p:spPr>
            <a:xfrm>
              <a:off x="1438698" y="982657"/>
              <a:ext cx="2076874" cy="5909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导   入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3"/>
          <p:cNvGrpSpPr/>
          <p:nvPr/>
        </p:nvGrpSpPr>
        <p:grpSpPr>
          <a:xfrm>
            <a:off x="184150" y="263525"/>
            <a:ext cx="2062163" cy="544513"/>
            <a:chOff x="1438698" y="982657"/>
            <a:chExt cx="2498303" cy="616461"/>
          </a:xfrm>
        </p:grpSpPr>
        <p:pic>
          <p:nvPicPr>
            <p:cNvPr id="12317" name="图片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7259" y="991683"/>
              <a:ext cx="2409742" cy="6074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18" name="文本框 2"/>
            <p:cNvSpPr txBox="1"/>
            <p:nvPr/>
          </p:nvSpPr>
          <p:spPr>
            <a:xfrm>
              <a:off x="1438698" y="982657"/>
              <a:ext cx="2076874" cy="5909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初   读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152525" y="1240155"/>
            <a:ext cx="7487920" cy="1691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sz="2000" b="1">
                <a:latin typeface="楷体_GB2312" pitchFamily="49" charset="-122"/>
                <a:ea typeface="楷体_GB2312" pitchFamily="49" charset="-122"/>
              </a:rPr>
              <a:t>1. 你从此诗的标题中知道了哪些信息？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sz="2000" b="1">
                <a:latin typeface="楷体_GB2312" pitchFamily="49" charset="-122"/>
                <a:ea typeface="楷体_GB2312" pitchFamily="49" charset="-122"/>
              </a:rPr>
              <a:t>2. 诵读课文，并用“/ ”划分诗句的节奏。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sz="2000" b="1">
                <a:latin typeface="楷体_GB2312" pitchFamily="49" charset="-122"/>
                <a:ea typeface="楷体_GB2312" pitchFamily="49" charset="-122"/>
              </a:rPr>
              <a:t>3. 结合注释读懂诗意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sz="2000" b="1">
                <a:latin typeface="楷体_GB2312" pitchFamily="49" charset="-122"/>
                <a:ea typeface="楷体_GB2312" pitchFamily="49" charset="-122"/>
              </a:rPr>
              <a:t>   （参照注释以及小提示，对每句话进行</a:t>
            </a:r>
            <a:r>
              <a:rPr lang="zh-CN" sz="2000" b="1">
                <a:latin typeface="楷体_GB2312" pitchFamily="49" charset="-122"/>
                <a:ea typeface="楷体_GB2312" pitchFamily="49" charset="-122"/>
              </a:rPr>
              <a:t>翻译</a:t>
            </a:r>
            <a:r>
              <a:rPr sz="2000" b="1">
                <a:latin typeface="楷体_GB2312" pitchFamily="49" charset="-122"/>
                <a:ea typeface="楷体_GB2312" pitchFamily="49" charset="-122"/>
              </a:rPr>
              <a:t>）。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3"/>
          <p:cNvGrpSpPr/>
          <p:nvPr/>
        </p:nvGrpSpPr>
        <p:grpSpPr>
          <a:xfrm>
            <a:off x="184150" y="263525"/>
            <a:ext cx="2062163" cy="544513"/>
            <a:chOff x="1438698" y="982657"/>
            <a:chExt cx="2498303" cy="616461"/>
          </a:xfrm>
        </p:grpSpPr>
        <p:pic>
          <p:nvPicPr>
            <p:cNvPr id="12317" name="图片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7259" y="991683"/>
              <a:ext cx="2409742" cy="6074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18" name="文本框 2"/>
            <p:cNvSpPr txBox="1"/>
            <p:nvPr/>
          </p:nvSpPr>
          <p:spPr>
            <a:xfrm>
              <a:off x="1438698" y="982657"/>
              <a:ext cx="2076874" cy="5909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赏   读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2671445" y="1154430"/>
            <a:ext cx="240855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sz="2000" b="1">
                <a:latin typeface="楷体_GB2312" pitchFamily="49" charset="-122"/>
                <a:ea typeface="楷体_GB2312" pitchFamily="49" charset="-122"/>
              </a:rPr>
              <a:t>1. </a:t>
            </a:r>
            <a:r>
              <a:rPr lang="zh-CN" sz="2000" b="1">
                <a:latin typeface="楷体_GB2312" pitchFamily="49" charset="-122"/>
                <a:ea typeface="楷体_GB2312" pitchFamily="49" charset="-122"/>
              </a:rPr>
              <a:t>时代背景</a:t>
            </a:r>
            <a:r>
              <a:rPr sz="2000" b="1"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sz="2000" b="1">
                <a:latin typeface="楷体_GB2312" pitchFamily="49" charset="-122"/>
                <a:ea typeface="楷体_GB2312" pitchFamily="49" charset="-122"/>
              </a:rPr>
              <a:t>2. 抓关键句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sz="2000" b="1">
                <a:latin typeface="楷体_GB2312" pitchFamily="49" charset="-122"/>
                <a:ea typeface="楷体_GB2312" pitchFamily="49" charset="-122"/>
              </a:rPr>
              <a:t>3. 文体知识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3"/>
          <p:cNvGrpSpPr/>
          <p:nvPr/>
        </p:nvGrpSpPr>
        <p:grpSpPr>
          <a:xfrm>
            <a:off x="184150" y="263525"/>
            <a:ext cx="2062163" cy="544513"/>
            <a:chOff x="1438698" y="982657"/>
            <a:chExt cx="2498303" cy="616461"/>
          </a:xfrm>
        </p:grpSpPr>
        <p:pic>
          <p:nvPicPr>
            <p:cNvPr id="12317" name="图片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7259" y="991683"/>
              <a:ext cx="2409742" cy="6074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18" name="文本框 2"/>
            <p:cNvSpPr txBox="1"/>
            <p:nvPr/>
          </p:nvSpPr>
          <p:spPr>
            <a:xfrm>
              <a:off x="1438698" y="982657"/>
              <a:ext cx="2076874" cy="5909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品   读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943610" y="951865"/>
            <a:ext cx="7057390" cy="2491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0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sz="2000" b="1">
                <a:latin typeface="楷体_GB2312" pitchFamily="49" charset="-122"/>
                <a:ea typeface="楷体_GB2312" pitchFamily="49" charset="-122"/>
              </a:rPr>
              <a:t>对比阅读《观沧海》和《天净沙</a:t>
            </a:r>
            <a:r>
              <a:rPr lang="en-US" sz="2000" b="1">
                <a:latin typeface="楷体_GB2312" pitchFamily="49" charset="-122"/>
                <a:ea typeface="楷体_GB2312" pitchFamily="49" charset="-122"/>
              </a:rPr>
              <a:t>•</a:t>
            </a:r>
            <a:r>
              <a:rPr sz="2000" b="1">
                <a:latin typeface="楷体_GB2312" pitchFamily="49" charset="-122"/>
                <a:ea typeface="楷体_GB2312" pitchFamily="49" charset="-122"/>
              </a:rPr>
              <a:t>秋思》，同样是描写秋季的景物，在不同诗人的思维中，所展露的情感为何能有如此大的差别？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sz="2000" b="1">
                <a:latin typeface="楷体_GB2312" pitchFamily="49" charset="-122"/>
                <a:ea typeface="楷体_GB2312" pitchFamily="49" charset="-122"/>
              </a:rPr>
              <a:t>    对比阅读《闻王昌龄左迁龙标遥有此寄》和《次北固山下》，同样是描写春季的景物，在不同诗人的笔下，为何表达的情感会有如此大的不同？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3"/>
          <p:cNvGrpSpPr/>
          <p:nvPr/>
        </p:nvGrpSpPr>
        <p:grpSpPr>
          <a:xfrm>
            <a:off x="184150" y="263525"/>
            <a:ext cx="2062163" cy="544513"/>
            <a:chOff x="1438698" y="982657"/>
            <a:chExt cx="2498303" cy="616461"/>
          </a:xfrm>
        </p:grpSpPr>
        <p:pic>
          <p:nvPicPr>
            <p:cNvPr id="12317" name="图片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7259" y="991683"/>
              <a:ext cx="2409742" cy="6074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318" name="文本框 2"/>
            <p:cNvSpPr txBox="1"/>
            <p:nvPr/>
          </p:nvSpPr>
          <p:spPr>
            <a:xfrm>
              <a:off x="1438698" y="982657"/>
              <a:ext cx="2076874" cy="5909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0B05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运   用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898650" y="1038860"/>
            <a:ext cx="61874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sz="2400" b="1">
                <a:latin typeface="楷体_GB2312" pitchFamily="49" charset="-122"/>
                <a:ea typeface="楷体_GB2312" pitchFamily="49" charset="-122"/>
              </a:rPr>
              <a:t>通过本课学到的鉴赏诗歌的方法，选取自己喜欢的一首诗进行朗诵展示，要求在朗诵中展现自己所理解的作品情感。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6bc13e8-8396-417c-8401-69b9b37b854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66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全屏显示(16:9)</PresentationFormat>
  <Paragraphs>23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DEEPIN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吴涛</cp:lastModifiedBy>
  <cp:revision>464</cp:revision>
  <dcterms:created xsi:type="dcterms:W3CDTF">2016-01-14T07:05:00Z</dcterms:created>
  <dcterms:modified xsi:type="dcterms:W3CDTF">2019-04-03T07:22:18Z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