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2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3.xml" ContentType="application/vnd.openxmlformats-officedocument.presentationml.notesSlid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4.xml" ContentType="application/vnd.openxmlformats-officedocument.presentationml.notesSlide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5.xml" ContentType="application/vnd.openxmlformats-officedocument.presentationml.notesSl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6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7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8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9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10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11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12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13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14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5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16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17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8.xml" ContentType="application/vnd.openxmlformats-officedocument.presentationml.notesSlide+xml"/>
  <Override PartName="/ppt/theme/themeOverride1.xml" ContentType="application/vnd.openxmlformats-officedocument.themeOverr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82" r:id="rId4"/>
    <p:sldId id="285" r:id="rId5"/>
    <p:sldId id="286" r:id="rId6"/>
    <p:sldId id="288" r:id="rId7"/>
    <p:sldId id="287" r:id="rId8"/>
    <p:sldId id="289" r:id="rId9"/>
    <p:sldId id="290" r:id="rId10"/>
    <p:sldId id="291" r:id="rId11"/>
    <p:sldId id="284" r:id="rId12"/>
    <p:sldId id="298" r:id="rId13"/>
    <p:sldId id="299" r:id="rId14"/>
    <p:sldId id="300" r:id="rId15"/>
    <p:sldId id="301" r:id="rId16"/>
    <p:sldId id="292" r:id="rId17"/>
    <p:sldId id="293" r:id="rId18"/>
    <p:sldId id="294" r:id="rId19"/>
    <p:sldId id="280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300"/>
      </p:cViewPr>
      <p:guideLst>
        <p:guide orient="horz" pos="221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2019/5/6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18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</a:r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FA49-2BBD-41F5-B786-FD2234F79E33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2.jpe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1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image" Target="../media/image2.jpeg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1">
          <a:blip r:embed="rId7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599302" y="2333875"/>
            <a:ext cx="6878595" cy="1200329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599301" y="3588632"/>
            <a:ext cx="6878595" cy="537712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838200" y="756084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838114" y="2713200"/>
            <a:ext cx="6823075" cy="1202510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6000" b="1" i="0" u="none" strike="noStrike" kern="1200" cap="none" spc="0" normalizeH="0" baseline="0" noProof="1" dirty="0">
                <a:solidFill>
                  <a:schemeClr val="tx2"/>
                </a:solidFill>
                <a:uFillTx/>
                <a:latin typeface="+mj-ea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838114" y="3958938"/>
            <a:ext cx="6823075" cy="538163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dpi="0" rotWithShape="1">
          <a:blip r:embed="rId8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>
            <p:custDataLst>
              <p:tags r:id="rId1"/>
            </p:custDataLst>
          </p:nvPr>
        </p:nvCxnSpPr>
        <p:spPr>
          <a:xfrm>
            <a:off x="10998806" y="3417746"/>
            <a:ext cx="709987" cy="0"/>
          </a:xfrm>
          <a:prstGeom prst="line">
            <a:avLst/>
          </a:prstGeom>
          <a:ln w="28575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610865" y="3469804"/>
            <a:ext cx="5233855" cy="833178"/>
          </a:xfrm>
        </p:spPr>
        <p:txBody>
          <a:bodyPr anchor="b">
            <a:normAutofit/>
          </a:bodyPr>
          <a:lstStyle>
            <a:lvl1pPr algn="r">
              <a:defRPr sz="400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10865" y="4354684"/>
            <a:ext cx="5233855" cy="463846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8" y="417297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39788" y="17827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839788" y="2606675"/>
            <a:ext cx="5157787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172200" y="17827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2606675"/>
            <a:ext cx="5183188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blipFill dpi="0" rotWithShape="1">
          <a:blip r:embed="rId5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9787" y="647700"/>
            <a:ext cx="4165200" cy="16002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  <p:custDataLst>
              <p:tags r:id="rId2"/>
            </p:custDataLst>
          </p:nvPr>
        </p:nvSpPr>
        <p:spPr>
          <a:xfrm>
            <a:off x="5184000" y="6477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839787" y="22479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2019/5/6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280822" y="365125"/>
            <a:ext cx="1072978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838200" y="365125"/>
            <a:ext cx="9356124" cy="581183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838200" y="428625"/>
            <a:ext cx="10515600" cy="1325563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838200" y="1889125"/>
            <a:ext cx="10515600" cy="4351338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6BFFAB9-B0CE-4568-BB33-D09C48035AD9}" type="datetimeFigureOut">
              <a:rPr lang="zh-CN" altLang="en-US" smtClean="0"/>
              <a:t>2019/5/6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1CB36C4-C9C5-46A1-956B-17812172D97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hemeOverride" Target="../theme/themeOverride1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13" Type="http://schemas.openxmlformats.org/officeDocument/2006/relationships/tags" Target="../tags/tag83.xml"/><Relationship Id="rId3" Type="http://schemas.openxmlformats.org/officeDocument/2006/relationships/tags" Target="../tags/tag73.xml"/><Relationship Id="rId7" Type="http://schemas.openxmlformats.org/officeDocument/2006/relationships/tags" Target="../tags/tag77.xml"/><Relationship Id="rId12" Type="http://schemas.openxmlformats.org/officeDocument/2006/relationships/tags" Target="../tags/tag82.xml"/><Relationship Id="rId2" Type="http://schemas.openxmlformats.org/officeDocument/2006/relationships/tags" Target="../tags/tag72.xml"/><Relationship Id="rId16" Type="http://schemas.openxmlformats.org/officeDocument/2006/relationships/notesSlide" Target="../notesSlides/notesSlide4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11" Type="http://schemas.openxmlformats.org/officeDocument/2006/relationships/tags" Target="../tags/tag81.xml"/><Relationship Id="rId5" Type="http://schemas.openxmlformats.org/officeDocument/2006/relationships/tags" Target="../tags/tag75.xml"/><Relationship Id="rId15" Type="http://schemas.openxmlformats.org/officeDocument/2006/relationships/slideLayout" Target="../slideLayouts/slideLayout7.xml"/><Relationship Id="rId10" Type="http://schemas.openxmlformats.org/officeDocument/2006/relationships/tags" Target="../tags/tag80.xml"/><Relationship Id="rId4" Type="http://schemas.openxmlformats.org/officeDocument/2006/relationships/tags" Target="../tags/tag74.xml"/><Relationship Id="rId9" Type="http://schemas.openxmlformats.org/officeDocument/2006/relationships/tags" Target="../tags/tag79.xml"/><Relationship Id="rId14" Type="http://schemas.openxmlformats.org/officeDocument/2006/relationships/tags" Target="../tags/tag8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3" Type="http://schemas.openxmlformats.org/officeDocument/2006/relationships/tags" Target="../tags/tag90.xml"/><Relationship Id="rId7" Type="http://schemas.openxmlformats.org/officeDocument/2006/relationships/tags" Target="../tags/tag94.xml"/><Relationship Id="rId12" Type="http://schemas.openxmlformats.org/officeDocument/2006/relationships/notesSlide" Target="../notesSlides/notesSlide6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11" Type="http://schemas.openxmlformats.org/officeDocument/2006/relationships/slideLayout" Target="../slideLayouts/slideLayout7.xml"/><Relationship Id="rId5" Type="http://schemas.openxmlformats.org/officeDocument/2006/relationships/tags" Target="../tags/tag92.xml"/><Relationship Id="rId10" Type="http://schemas.openxmlformats.org/officeDocument/2006/relationships/tags" Target="../tags/tag97.xml"/><Relationship Id="rId4" Type="http://schemas.openxmlformats.org/officeDocument/2006/relationships/tags" Target="../tags/tag91.xml"/><Relationship Id="rId9" Type="http://schemas.openxmlformats.org/officeDocument/2006/relationships/tags" Target="../tags/tag9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05.xml"/><Relationship Id="rId4" Type="http://schemas.openxmlformats.org/officeDocument/2006/relationships/tags" Target="../tags/tag10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401547" y="2174721"/>
            <a:ext cx="8853886" cy="1200329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《</a:t>
            </a:r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手术台就是阵地</a:t>
            </a:r>
            <a:r>
              <a:rPr lang="en-US" altLang="zh-CN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》</a:t>
            </a:r>
            <a:br>
              <a:rPr lang="en-US" altLang="zh-CN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</a:b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</a:t>
            </a:r>
            <a:r>
              <a:rPr lang="en-US" altLang="zh-CN" sz="4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</a:t>
            </a:r>
            <a:r>
              <a:rPr lang="zh-CN" altLang="en-US" sz="4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批注</a:t>
            </a:r>
            <a:r>
              <a:rPr lang="zh-CN" altLang="en-US" sz="4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让阅读更高效</a:t>
            </a: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856451" y="4894753"/>
            <a:ext cx="6150610" cy="537845"/>
          </a:xfrm>
        </p:spPr>
        <p:txBody>
          <a:bodyPr>
            <a:noAutofit/>
          </a:bodyPr>
          <a:lstStyle/>
          <a:p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湖北省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武穴市实验小学 袁晓英</a:t>
            </a:r>
          </a:p>
        </p:txBody>
      </p:sp>
      <p:sp>
        <p:nvSpPr>
          <p:cNvPr id="6" name="副标题 4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46552" y="192520"/>
            <a:ext cx="6150610" cy="53784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部编版小学语文三年级上册第八单元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835025" y="960120"/>
            <a:ext cx="2516505" cy="537210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800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419860" y="1047115"/>
            <a:ext cx="2727325" cy="589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 fontScale="97500"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b="1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评价式批注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1245" y="2376170"/>
            <a:ext cx="10049510" cy="17425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fontAlgn="auto">
              <a:lnSpc>
                <a:spcPts val="7000"/>
              </a:lnSpc>
            </a:pPr>
            <a:r>
              <a:rPr lang="en-US" altLang="zh-CN" sz="40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</a:t>
            </a:r>
            <a:r>
              <a:rPr lang="zh-CN" altLang="en-US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评价</a:t>
            </a:r>
            <a:r>
              <a:rPr lang="zh-CN" altLang="en-US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式批注则是写下自己对这部分内容的看法，通常会进行辨证地分析。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782868" y="958492"/>
            <a:ext cx="10897870" cy="555752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4000" dirty="0">
                <a:sym typeface="+mn-ea"/>
              </a:rPr>
              <a:t>    </a:t>
            </a:r>
            <a:r>
              <a:rPr lang="en-US" altLang="zh-CN" sz="2800" dirty="0">
                <a:sym typeface="+mn-ea"/>
              </a:rPr>
              <a:t> 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敌人不断反扑，战斗非常激烈。我军的伤员陆续从火线上抬下来。在离火线不远的一座小庙里，白求恩大夫正在给伤员做手术。他已经两天两夜没休息了，眼球上布满了血丝。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chemeClr val="accent1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突然，几发炮弹落在小庙前的空地上。硝烟滚滚，弹片纷飞，小庙被烟雾淹没了。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rgbClr val="0070C0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白求恩仍然镇定地站在手术台旁。他接过助手递过来的镊子，敏捷地从伤员的腹腔里取出一块弹片，扔在盘子里。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10027" y="931331"/>
            <a:ext cx="10897870" cy="555752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</a:t>
            </a:r>
            <a:r>
              <a:rPr lang="en-US" altLang="zh-CN" sz="2600" dirty="0" smtClean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</a:t>
            </a:r>
            <a:r>
              <a:rPr lang="zh-CN" altLang="en-US" sz="26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敌人</a:t>
            </a: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不断反扑，战斗非常激烈。我军的伤员陆续从火线上抬下来。在离火线不远的一座小庙里，白求恩大夫正在给伤员做手术。他已经两天两夜没休息了，眼球上布满了血丝。</a:t>
            </a:r>
            <a:r>
              <a:rPr lang="zh-CN" altLang="en-US" sz="2600" u="wavy" dirty="0">
                <a:solidFill>
                  <a:schemeClr val="tx1"/>
                </a:solidFill>
                <a:uFill>
                  <a:solidFill>
                    <a:schemeClr val="accent1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突然，几发炮弹落在小庙前的空地上。硝烟滚滚，弹片纷飞，小庙被烟雾淹没了。</a:t>
            </a:r>
            <a:r>
              <a:rPr lang="zh-CN" altLang="en-US" sz="2600" dirty="0">
                <a:solidFill>
                  <a:schemeClr val="tx1"/>
                </a:solidFill>
                <a:uFill>
                  <a:solidFill>
                    <a:srgbClr val="0070C0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白求恩仍然镇定地站在手术台旁。他接过助手递过来的镊子，敏捷地从伤员的腹腔里取出一块弹片，扔在盘子里。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56119" y="1012813"/>
            <a:ext cx="10897870" cy="555752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</a:t>
            </a:r>
            <a:r>
              <a:rPr lang="en-US" altLang="zh-CN" sz="2600" dirty="0" smtClean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</a:t>
            </a:r>
            <a:r>
              <a:rPr lang="zh-CN" altLang="en-US" sz="26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敌人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不断反扑，战斗非常激烈。我军的伤员陆续从火线上抬下来。在离火线不远的一座小庙里，白求恩大夫正在给伤员做手术。他已经两天两夜没休息了，眼球上布满了血丝。</a:t>
            </a:r>
            <a:r>
              <a:rPr lang="zh-CN" altLang="en-US" sz="2600" u="wavy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chemeClr val="accent1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突然，几发炮弹落在小庙前的空地上。硝烟滚滚，弹片纷飞，小庙被烟雾淹没了。</a:t>
            </a:r>
            <a:r>
              <a:rPr lang="zh-CN" altLang="en-US" sz="2600" u="sng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rgbClr val="0070C0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白求恩仍然镇定地站在手术台旁。他接过助手递过来的镊子，敏捷地从伤员的腹腔里取出一块弹片，扔在盘子里。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47065" y="732155"/>
            <a:ext cx="10897870" cy="555752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</a:t>
            </a:r>
            <a:r>
              <a:rPr lang="en-US" altLang="zh-CN" sz="2600" dirty="0" smtClean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</a:t>
            </a:r>
            <a:r>
              <a:rPr lang="zh-CN" altLang="en-US" sz="26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敌人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不断反扑，战斗非常激烈。我军的伤员陆续从火线上抬下来。在离火线不远的一座小庙里，白求恩大夫正在给伤员做手术。他已经两天两夜没休息了，眼球上布满了血丝。</a:t>
            </a:r>
            <a:r>
              <a:rPr lang="zh-CN" altLang="en-US" sz="2600" u="wavy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chemeClr val="accent1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突然，几发炮弹落在小庙前的空地上。硝烟滚滚，弹片纷飞，小庙被烟雾淹没了。</a:t>
            </a:r>
            <a:r>
              <a:rPr lang="zh-CN" altLang="en-US" sz="2600" u="sng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rgbClr val="0070C0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白求恩仍然镇定地站在手术台旁。他接过助手递过来的镊子，敏捷地从伤员的腹腔里取出一块弹片，扔在盘子里。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762615" y="5204460"/>
            <a:ext cx="55054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>
                <a:solidFill>
                  <a:srgbClr val="FF0000"/>
                </a:solidFill>
              </a:rPr>
              <a:t>？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47065" y="732155"/>
            <a:ext cx="10897870" cy="555752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4000" dirty="0">
                <a:sym typeface="+mn-ea"/>
              </a:rPr>
              <a:t>    </a:t>
            </a:r>
            <a:r>
              <a:rPr lang="en-US" altLang="zh-CN" sz="2800" dirty="0">
                <a:sym typeface="+mn-ea"/>
              </a:rPr>
              <a:t> 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敌人不断反扑，战斗非常激烈。我军的伤员陆续从火线上抬下来。在离火线不远的一座小庙里，白求恩大夫正在给伤员做手术。他已经两天两夜没休息了，眼球上布满了血丝。</a:t>
            </a:r>
            <a:r>
              <a:rPr lang="zh-CN" altLang="en-US" sz="2600" u="wavy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chemeClr val="accent1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突然，几发炮弹落在小庙前的空地上。硝烟滚滚，弹片纷飞，小庙被烟雾淹没了。</a:t>
            </a:r>
            <a:r>
              <a:rPr lang="zh-CN" altLang="en-US" sz="2600" u="sng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>
                  <a:solidFill>
                    <a:srgbClr val="0070C0"/>
                  </a:solidFill>
                </a:u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白求恩仍然镇定地站在手术台旁。他接过助手递过来的镊子，敏捷地从伤员的腹腔里取出一块弹片，扔在盘子里。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762615" y="5204460"/>
            <a:ext cx="55054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>
                <a:solidFill>
                  <a:srgbClr val="FF0000"/>
                </a:solidFill>
              </a:rPr>
              <a:t>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687520" y="5741977"/>
            <a:ext cx="4556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白求恩真是一个医术高明的人啊！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935431" y="2069987"/>
            <a:ext cx="10611485" cy="4112260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ts val="6000"/>
              </a:lnSpc>
              <a:spcBef>
                <a:spcPts val="0"/>
              </a:spcBef>
              <a:buNone/>
            </a:pPr>
            <a:r>
              <a:rPr lang="en-US" altLang="zh-CN" sz="3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</a:t>
            </a:r>
            <a:r>
              <a:rPr lang="en-US" altLang="zh-CN" sz="3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26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“</a:t>
            </a:r>
            <a:r>
              <a:rPr lang="zh-CN" altLang="en-US" sz="2600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眉批</a:t>
            </a:r>
            <a:r>
              <a:rPr lang="zh-CN" altLang="en-US" sz="26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”</a:t>
            </a: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也叫首批，顾名思义就是批注在书头即文章的开头部分；</a:t>
            </a:r>
            <a:endParaRPr lang="zh-CN" altLang="en-US" sz="26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 algn="just" fontAlgn="auto">
              <a:lnSpc>
                <a:spcPts val="6000"/>
              </a:lnSpc>
              <a:spcBef>
                <a:spcPts val="0"/>
              </a:spcBef>
              <a:buNone/>
            </a:pP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</a:t>
            </a:r>
            <a:r>
              <a:rPr lang="zh-CN" altLang="en-US" sz="26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</a:t>
            </a:r>
            <a:r>
              <a:rPr lang="zh-CN" altLang="en-US" sz="2600" b="1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“</a:t>
            </a:r>
            <a:r>
              <a:rPr lang="zh-CN" altLang="en-US" sz="26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旁批</a:t>
            </a:r>
            <a:r>
              <a:rPr lang="zh-CN" altLang="en-US" sz="2600" b="1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”</a:t>
            </a: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也叫侧批，则是批在字、词、句的旁边，或是书页的右侧；</a:t>
            </a:r>
            <a:endParaRPr lang="zh-CN" altLang="en-US" sz="26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 algn="just" fontAlgn="auto">
              <a:lnSpc>
                <a:spcPts val="6000"/>
              </a:lnSpc>
              <a:spcBef>
                <a:spcPts val="0"/>
              </a:spcBef>
              <a:buNone/>
            </a:pP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</a:t>
            </a:r>
            <a:r>
              <a:rPr lang="zh-CN" altLang="en-US" sz="26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</a:t>
            </a:r>
            <a:r>
              <a:rPr lang="zh-CN" altLang="en-US" sz="2600" b="1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“</a:t>
            </a:r>
            <a:r>
              <a:rPr lang="zh-CN" altLang="en-US" sz="26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尾批</a:t>
            </a:r>
            <a:r>
              <a:rPr lang="zh-CN" altLang="en-US" sz="2600" b="1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”</a:t>
            </a: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是批在文章末尾部分。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012226" y="1601017"/>
            <a:ext cx="6521450" cy="3746500"/>
          </a:xfrm>
        </p:spPr>
        <p:txBody>
          <a:bodyPr>
            <a:normAutofit/>
          </a:bodyPr>
          <a:lstStyle/>
          <a:p>
            <a:pPr marL="0" indent="0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一是：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就近</a:t>
            </a:r>
            <a:r>
              <a:rPr lang="zh-CN" altLang="en-US" sz="3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批注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二是：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语言</a:t>
            </a:r>
            <a:r>
              <a:rPr lang="zh-CN" altLang="en-US" sz="3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简练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三是：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有</a:t>
            </a:r>
            <a:r>
              <a:rPr lang="zh-CN" altLang="en-US" sz="3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针对性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四是：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字迹</a:t>
            </a:r>
            <a:r>
              <a:rPr lang="zh-CN" altLang="en-US" sz="3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工整</a:t>
            </a:r>
            <a:endParaRPr lang="zh-CN" altLang="en-US" sz="40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47065" y="1487805"/>
            <a:ext cx="10897870" cy="3883025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4000" dirty="0">
                <a:sym typeface="+mn-ea"/>
              </a:rPr>
              <a:t>    </a:t>
            </a:r>
            <a:r>
              <a:rPr lang="en-US" altLang="zh-CN" sz="2800" dirty="0">
                <a:sym typeface="+mn-ea"/>
              </a:rPr>
              <a:t>  </a:t>
            </a:r>
            <a:r>
              <a:rPr lang="zh-CN" altLang="en-US" sz="2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一连几发炮弹落在小庙的周围。庙的一角落下了许多瓦片。挂在门口的布帘烧着了，火苗向手术台扑过来。助手们赶忙把火扑灭。担架队抬起做过手术的伤员，迅速向后方转移。白求恩仍然争分夺秒地给伤员做手术，做了一个又一个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522134" y="2356965"/>
            <a:ext cx="6823075" cy="1202510"/>
          </a:xfrm>
        </p:spPr>
        <p:txBody>
          <a:bodyPr/>
          <a:lstStyle/>
          <a:p>
            <a:pPr algn="ctr"/>
            <a:r>
              <a:rPr lang="zh-CN" altLang="en-US" dirty="0"/>
              <a:t>再 见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21684" y="2099887"/>
            <a:ext cx="8701982" cy="300736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7500"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4000" dirty="0">
                <a:sym typeface="+mn-ea"/>
              </a:rPr>
              <a:t>    </a:t>
            </a:r>
            <a:r>
              <a:rPr lang="en-US" altLang="zh-CN" sz="4000" dirty="0" smtClean="0">
                <a:sym typeface="+mn-ea"/>
              </a:rPr>
              <a:t> </a:t>
            </a:r>
            <a:r>
              <a:rPr lang="zh-CN" altLang="en-US" sz="27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阅读就像空气和水一样重要，我们的生活根本离不开它了。如果一味地追求看得多，没有注重阅读的质量，也是达不到我们想要的效果的。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28388" y="2686471"/>
            <a:ext cx="8437830" cy="149623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 fontAlgn="auto">
              <a:lnSpc>
                <a:spcPts val="7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 </a:t>
            </a:r>
            <a:r>
              <a:rPr lang="zh-CN" altLang="en-US" sz="26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我们既要追求阅读的广度，更要追求阅读的深度。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3319464" y="1469105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b="1" dirty="0">
                <a:solidFill>
                  <a:schemeClr val="bg1"/>
                </a:solidFill>
              </a:rPr>
              <a:t>01</a:t>
            </a:r>
            <a:endParaRPr lang="zh-CN" altLang="en-US" b="1" dirty="0" err="1">
              <a:solidFill>
                <a:schemeClr val="bg1"/>
              </a:solidFill>
            </a:endParaRPr>
          </a:p>
        </p:txBody>
      </p:sp>
      <p:sp>
        <p:nvSpPr>
          <p:cNvPr id="8" name="同侧圆角矩形 7"/>
          <p:cNvSpPr/>
          <p:nvPr>
            <p:custDataLst>
              <p:tags r:id="rId3"/>
            </p:custDataLst>
          </p:nvPr>
        </p:nvSpPr>
        <p:spPr>
          <a:xfrm>
            <a:off x="3319464" y="3111215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3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b="1" dirty="0">
                <a:solidFill>
                  <a:schemeClr val="bg1"/>
                </a:solidFill>
              </a:rPr>
              <a:t>03</a:t>
            </a:r>
            <a:endParaRPr lang="zh-CN" altLang="en-US" b="1" dirty="0" err="1">
              <a:solidFill>
                <a:schemeClr val="bg1"/>
              </a:solidFill>
            </a:endParaRPr>
          </a:p>
        </p:txBody>
      </p:sp>
      <p:sp>
        <p:nvSpPr>
          <p:cNvPr id="11" name="同侧圆角矩形 10"/>
          <p:cNvSpPr/>
          <p:nvPr>
            <p:custDataLst>
              <p:tags r:id="rId4"/>
            </p:custDataLst>
          </p:nvPr>
        </p:nvSpPr>
        <p:spPr>
          <a:xfrm>
            <a:off x="6622258" y="3932270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r"/>
            <a:r>
              <a:rPr lang="en-US" altLang="zh-CN" b="1" dirty="0">
                <a:solidFill>
                  <a:schemeClr val="bg1"/>
                </a:solidFill>
              </a:rPr>
              <a:t>04</a:t>
            </a:r>
            <a:endParaRPr lang="zh-CN" altLang="en-US" b="1" dirty="0" err="1">
              <a:solidFill>
                <a:schemeClr val="bg1"/>
              </a:solidFill>
            </a:endParaRPr>
          </a:p>
        </p:txBody>
      </p:sp>
      <p:sp>
        <p:nvSpPr>
          <p:cNvPr id="14" name="同侧圆角矩形 13"/>
          <p:cNvSpPr/>
          <p:nvPr>
            <p:custDataLst>
              <p:tags r:id="rId5"/>
            </p:custDataLst>
          </p:nvPr>
        </p:nvSpPr>
        <p:spPr>
          <a:xfrm>
            <a:off x="3319464" y="4753325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2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b="1" dirty="0">
                <a:solidFill>
                  <a:schemeClr val="bg1"/>
                </a:solidFill>
              </a:rPr>
              <a:t>05</a:t>
            </a:r>
            <a:endParaRPr lang="zh-CN" altLang="en-US" b="1" dirty="0" err="1">
              <a:solidFill>
                <a:schemeClr val="bg1"/>
              </a:solidFill>
            </a:endParaRPr>
          </a:p>
        </p:txBody>
      </p:sp>
      <p:sp>
        <p:nvSpPr>
          <p:cNvPr id="17" name="同侧圆角矩形 16"/>
          <p:cNvSpPr/>
          <p:nvPr>
            <p:custDataLst>
              <p:tags r:id="rId6"/>
            </p:custDataLst>
          </p:nvPr>
        </p:nvSpPr>
        <p:spPr>
          <a:xfrm>
            <a:off x="6622258" y="5574380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3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r"/>
            <a:r>
              <a:rPr lang="en-US" altLang="zh-CN" b="1" dirty="0">
                <a:solidFill>
                  <a:schemeClr val="bg1"/>
                </a:solidFill>
              </a:rPr>
              <a:t>06</a:t>
            </a:r>
            <a:endParaRPr lang="zh-CN" altLang="en-US" b="1" dirty="0" err="1">
              <a:solidFill>
                <a:schemeClr val="bg1"/>
              </a:solidFill>
            </a:endParaRPr>
          </a:p>
        </p:txBody>
      </p:sp>
      <p:sp>
        <p:nvSpPr>
          <p:cNvPr id="20" name="同侧圆角矩形 19"/>
          <p:cNvSpPr/>
          <p:nvPr>
            <p:custDataLst>
              <p:tags r:id="rId7"/>
            </p:custDataLst>
          </p:nvPr>
        </p:nvSpPr>
        <p:spPr>
          <a:xfrm>
            <a:off x="6622258" y="2290160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2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r"/>
            <a:r>
              <a:rPr lang="en-US" altLang="zh-CN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3641409" y="2322068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>
              <a:buClrTx/>
              <a:buSzTx/>
              <a:buFontTx/>
            </a:pPr>
            <a:r>
              <a:rPr lang="en-US" altLang="zh-CN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</a:t>
            </a:r>
            <a:r>
              <a:rPr lang="zh-CN" altLang="en-US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质疑式批注</a:t>
            </a:r>
            <a:r>
              <a:rPr lang="zh-CN" altLang="en-US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endParaRPr lang="zh-CN" altLang="en-US" sz="28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9"/>
            </p:custDataLst>
          </p:nvPr>
        </p:nvSpPr>
        <p:spPr>
          <a:xfrm>
            <a:off x="3681414" y="5619623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</a:t>
            </a:r>
            <a:r>
              <a:rPr lang="zh-CN" altLang="en-US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评价式批注</a:t>
            </a:r>
          </a:p>
        </p:txBody>
      </p:sp>
      <p:sp>
        <p:nvSpPr>
          <p:cNvPr id="19" name="文本框 18"/>
          <p:cNvSpPr txBox="1"/>
          <p:nvPr>
            <p:custDataLst>
              <p:tags r:id="rId10"/>
            </p:custDataLst>
          </p:nvPr>
        </p:nvSpPr>
        <p:spPr>
          <a:xfrm>
            <a:off x="3681414" y="4798568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>
              <a:buClrTx/>
              <a:buSzTx/>
              <a:buFontTx/>
            </a:pPr>
            <a:r>
              <a:rPr lang="en-US" altLang="zh-CN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en-US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补充式批注</a:t>
            </a:r>
          </a:p>
        </p:txBody>
      </p:sp>
      <p:sp>
        <p:nvSpPr>
          <p:cNvPr id="25" name="文本框 24"/>
          <p:cNvSpPr txBox="1"/>
          <p:nvPr>
            <p:custDataLst>
              <p:tags r:id="rId11"/>
            </p:custDataLst>
          </p:nvPr>
        </p:nvSpPr>
        <p:spPr>
          <a:xfrm>
            <a:off x="3681414" y="3977513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>
              <a:buClrTx/>
              <a:buSzTx/>
              <a:buFontTx/>
            </a:pPr>
            <a:r>
              <a:rPr lang="en-US" altLang="zh-CN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</a:t>
            </a:r>
            <a:r>
              <a:rPr lang="zh-CN" altLang="en-US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联想式批注</a:t>
            </a:r>
          </a:p>
        </p:txBody>
      </p:sp>
      <p:sp>
        <p:nvSpPr>
          <p:cNvPr id="26" name="文本框 25"/>
          <p:cNvSpPr txBox="1"/>
          <p:nvPr>
            <p:custDataLst>
              <p:tags r:id="rId12"/>
            </p:custDataLst>
          </p:nvPr>
        </p:nvSpPr>
        <p:spPr>
          <a:xfrm>
            <a:off x="3720784" y="3164713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en-US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感想式批注</a:t>
            </a:r>
          </a:p>
        </p:txBody>
      </p:sp>
      <p:sp>
        <p:nvSpPr>
          <p:cNvPr id="27" name="文本框 26"/>
          <p:cNvSpPr txBox="1"/>
          <p:nvPr>
            <p:custDataLst>
              <p:tags r:id="rId13"/>
            </p:custDataLst>
          </p:nvPr>
        </p:nvSpPr>
        <p:spPr>
          <a:xfrm>
            <a:off x="3681414" y="1514348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/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en-US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圈画式批注</a:t>
            </a:r>
          </a:p>
        </p:txBody>
      </p:sp>
      <p:sp>
        <p:nvSpPr>
          <p:cNvPr id="18" name="文本框 17"/>
          <p:cNvSpPr txBox="1"/>
          <p:nvPr>
            <p:custDataLst>
              <p:tags r:id="rId14"/>
            </p:custDataLst>
          </p:nvPr>
        </p:nvSpPr>
        <p:spPr>
          <a:xfrm>
            <a:off x="386715" y="544830"/>
            <a:ext cx="4577715" cy="1017905"/>
          </a:xfrm>
          <a:prstGeom prst="rect">
            <a:avLst/>
          </a:prstGeom>
        </p:spPr>
        <p:txBody>
          <a:bodyPr vert="horz" wrap="square" lIns="90000" tIns="46800" rIns="90000" bIns="46800" anchor="ctr" anchorCtr="0"/>
          <a:lstStyle>
            <a:defPPr>
              <a:defRPr lang="zh-CN"/>
            </a:defPPr>
            <a:lvl1pPr algn="ctr">
              <a:defRPr sz="3200" kern="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b="1" kern="1200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批注比较常见的有：</a:t>
            </a:r>
            <a:endParaRPr lang="zh-CN" altLang="en-US" b="1" kern="1200" dirty="0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835025" y="960120"/>
            <a:ext cx="2516505" cy="537210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8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419860" y="1047115"/>
            <a:ext cx="2727325" cy="589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 fontScale="97500"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b="1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圈画式批注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58241" y="2567506"/>
            <a:ext cx="9214560" cy="18876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ts val="7000"/>
              </a:lnSpc>
            </a:pPr>
            <a:r>
              <a:rPr lang="en-US" altLang="zh-CN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</a:t>
            </a:r>
            <a:r>
              <a:rPr lang="en-US" altLang="zh-CN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</a:t>
            </a:r>
            <a:r>
              <a:rPr lang="zh-CN" altLang="en-US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圈</a:t>
            </a:r>
            <a:r>
              <a:rPr lang="zh-CN" altLang="en-US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画式批注一般适用于重点词句，或是优美的词句，用自己喜欢的符号做上标记。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3319464" y="1827373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8" name="同侧圆角矩形 7"/>
          <p:cNvSpPr/>
          <p:nvPr>
            <p:custDataLst>
              <p:tags r:id="rId3"/>
            </p:custDataLst>
          </p:nvPr>
        </p:nvSpPr>
        <p:spPr>
          <a:xfrm>
            <a:off x="3319464" y="3651887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3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11" name="同侧圆角矩形 10"/>
          <p:cNvSpPr/>
          <p:nvPr>
            <p:custDataLst>
              <p:tags r:id="rId4"/>
            </p:custDataLst>
          </p:nvPr>
        </p:nvSpPr>
        <p:spPr>
          <a:xfrm>
            <a:off x="6622258" y="4564144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r"/>
            <a:r>
              <a:rPr lang="en-US" altLang="zh-CN" sz="20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20" name="同侧圆角矩形 19"/>
          <p:cNvSpPr/>
          <p:nvPr>
            <p:custDataLst>
              <p:tags r:id="rId5"/>
            </p:custDataLst>
          </p:nvPr>
        </p:nvSpPr>
        <p:spPr>
          <a:xfrm>
            <a:off x="6622258" y="2739630"/>
            <a:ext cx="2250281" cy="335756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2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r"/>
            <a:r>
              <a:rPr lang="en-US" altLang="zh-CN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3574734" y="2811543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“</a:t>
            </a:r>
            <a:r>
              <a:rPr lang="en-US" altLang="zh-CN" sz="28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~~~~</a:t>
            </a:r>
            <a:r>
              <a:rPr lang="en-US" altLang="zh-CN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” </a:t>
            </a:r>
            <a:r>
              <a:rPr lang="zh-CN" altLang="en-US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波浪线</a:t>
            </a:r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3601404" y="4622722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“</a:t>
            </a:r>
            <a:r>
              <a:rPr lang="en-US" altLang="zh-CN" sz="28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ea typeface="微软雅黑" panose="020B0503020204020204" charset="-122"/>
                <a:cs typeface="Calibri" panose="020F0502020204030204" charset="0"/>
              </a:rPr>
              <a:t>∆</a:t>
            </a:r>
            <a:r>
              <a:rPr lang="en-US" altLang="zh-CN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ea typeface="微软雅黑" panose="020B0503020204020204" charset="-122"/>
                <a:cs typeface="Calibri" panose="020F0502020204030204" charset="0"/>
              </a:rPr>
              <a:t> </a:t>
            </a:r>
            <a:r>
              <a:rPr lang="en-US" altLang="zh-CN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” </a:t>
            </a:r>
            <a:r>
              <a:rPr lang="zh-CN" altLang="en-US" sz="2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三角号</a:t>
            </a:r>
            <a:endParaRPr lang="zh-CN" altLang="en-US"/>
          </a:p>
        </p:txBody>
      </p: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3761424" y="3710465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>
              <a:buClrTx/>
              <a:buSzTx/>
              <a:buFontTx/>
            </a:pPr>
            <a:r>
              <a:rPr lang="en-US" altLang="zh-CN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</a:rPr>
              <a:t>   “  </a:t>
            </a:r>
            <a:r>
              <a:rPr lang="en-US" altLang="zh-CN" sz="20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ea typeface="微软雅黑" panose="020B0503020204020204" charset="-122"/>
                <a:cs typeface="Calibri" panose="020F0502020204030204" charset="0"/>
              </a:rPr>
              <a:t>⃝</a:t>
            </a:r>
            <a:r>
              <a:rPr lang="en-US" altLang="zh-CN" sz="28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ea typeface="微软雅黑" panose="020B0503020204020204" charset="-122"/>
                <a:cs typeface="Calibri" panose="020F0502020204030204" charset="0"/>
              </a:rPr>
              <a:t> </a:t>
            </a:r>
            <a:r>
              <a:rPr lang="en-US" altLang="zh-CN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alibri" panose="020F0502020204030204" charset="0"/>
                <a:ea typeface="微软雅黑" panose="020B0503020204020204" charset="-122"/>
                <a:cs typeface="Calibri" panose="020F0502020204030204" charset="0"/>
              </a:rPr>
              <a:t> </a:t>
            </a:r>
            <a:r>
              <a:rPr lang="en-US" altLang="zh-CN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</a:rPr>
              <a:t>”   </a:t>
            </a:r>
            <a:r>
              <a:rPr lang="zh-CN" altLang="en-US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</a:rPr>
              <a:t>圆圈</a:t>
            </a:r>
          </a:p>
        </p:txBody>
      </p:sp>
      <p:sp>
        <p:nvSpPr>
          <p:cNvPr id="16" name="文本框 15"/>
          <p:cNvSpPr txBox="1"/>
          <p:nvPr>
            <p:custDataLst>
              <p:tags r:id="rId9"/>
            </p:custDataLst>
          </p:nvPr>
        </p:nvSpPr>
        <p:spPr>
          <a:xfrm>
            <a:off x="3788094" y="1899286"/>
            <a:ext cx="4829175" cy="590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</a:rPr>
              <a:t> “</a:t>
            </a:r>
            <a:r>
              <a:rPr lang="en-US" altLang="zh-CN" sz="2800" u="sng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</a:t>
            </a:r>
            <a:r>
              <a:rPr lang="en-US" altLang="zh-CN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</a:rPr>
              <a:t>”   </a:t>
            </a:r>
            <a:r>
              <a:rPr lang="zh-CN" altLang="en-US" sz="2800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</a:rPr>
              <a:t>横线</a:t>
            </a:r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>
          <a:xfrm>
            <a:off x="400685" y="544830"/>
            <a:ext cx="4577715" cy="1017905"/>
          </a:xfrm>
          <a:prstGeom prst="rect">
            <a:avLst/>
          </a:prstGeom>
        </p:spPr>
        <p:txBody>
          <a:bodyPr vert="horz" wrap="square" lIns="90000" tIns="46800" rIns="90000" bIns="46800" anchor="ctr" anchorCtr="0"/>
          <a:lstStyle>
            <a:defPPr>
              <a:defRPr lang="zh-CN"/>
            </a:defPPr>
            <a:lvl1pPr algn="ctr">
              <a:defRPr sz="3200" kern="0"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b="1" kern="1200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批注常见的符号一般有：</a:t>
            </a:r>
            <a:endParaRPr lang="zh-CN" altLang="en-US" b="1" kern="1200" dirty="0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835025" y="960120"/>
            <a:ext cx="2516505" cy="537210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8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419860" y="1047115"/>
            <a:ext cx="2727325" cy="589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 fontScale="97500"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b="1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质疑式批注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79887" y="2399218"/>
            <a:ext cx="9122957" cy="18876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fontAlgn="auto">
              <a:lnSpc>
                <a:spcPts val="7000"/>
              </a:lnSpc>
            </a:pPr>
            <a:r>
              <a:rPr lang="en-US" altLang="zh-CN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</a:t>
            </a:r>
            <a:r>
              <a:rPr lang="en-US" altLang="zh-CN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</a:t>
            </a:r>
            <a:r>
              <a:rPr lang="zh-CN" altLang="en-US" sz="2600" dirty="0" smtClean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质疑</a:t>
            </a:r>
            <a:r>
              <a:rPr lang="zh-CN" altLang="en-US" sz="2600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式批注则是将自己的疑问记录下来，便于在文中找答案，或是通过其他的相关资料进行查找。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835025" y="706755"/>
            <a:ext cx="2516505" cy="537210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8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419860" y="793750"/>
            <a:ext cx="2727325" cy="589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 fontScale="97500"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b="1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感想式批注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6180" y="1667956"/>
            <a:ext cx="9913620" cy="8585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fontAlgn="auto">
              <a:lnSpc>
                <a:spcPts val="7000"/>
              </a:lnSpc>
            </a:pPr>
            <a:r>
              <a:rPr lang="en-US" altLang="zh-CN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</a:t>
            </a:r>
            <a:r>
              <a:rPr lang="zh-CN" altLang="en-US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感想式批注就是将自己读后的感受记录下来。</a:t>
            </a:r>
          </a:p>
        </p:txBody>
      </p:sp>
      <p:sp>
        <p:nvSpPr>
          <p:cNvPr id="2" name="同侧圆角矩形 1"/>
          <p:cNvSpPr/>
          <p:nvPr>
            <p:custDataLst>
              <p:tags r:id="rId4"/>
            </p:custDataLst>
          </p:nvPr>
        </p:nvSpPr>
        <p:spPr>
          <a:xfrm>
            <a:off x="895350" y="3474085"/>
            <a:ext cx="2516505" cy="537210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8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1480185" y="3561080"/>
            <a:ext cx="2727325" cy="589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 fontScale="97500"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b="1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联想式批注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86180" y="4474425"/>
            <a:ext cx="9913620" cy="17731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ts val="7000"/>
              </a:lnSpc>
            </a:pPr>
            <a:r>
              <a:rPr lang="en-US" altLang="zh-CN" sz="40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联想式</a:t>
            </a:r>
            <a:r>
              <a:rPr lang="zh-CN" altLang="en-US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批注则是看到书上的内容，想到类似的主题或者内容写下来，便于比较。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同侧圆角矩形 4"/>
          <p:cNvSpPr/>
          <p:nvPr>
            <p:custDataLst>
              <p:tags r:id="rId2"/>
            </p:custDataLst>
          </p:nvPr>
        </p:nvSpPr>
        <p:spPr>
          <a:xfrm>
            <a:off x="835025" y="960120"/>
            <a:ext cx="2516505" cy="537210"/>
          </a:xfrm>
          <a:prstGeom prst="round2SameRect">
            <a:avLst>
              <a:gd name="adj1" fmla="val 19408"/>
              <a:gd name="adj2" fmla="val 0"/>
            </a:avLst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Autofit/>
          </a:bodyPr>
          <a:lstStyle/>
          <a:p>
            <a:pPr algn="just"/>
            <a:r>
              <a:rPr lang="en-US" altLang="zh-CN" sz="28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419860" y="1047115"/>
            <a:ext cx="2727325" cy="589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normAutofit fontScale="97500"/>
          </a:bodyPr>
          <a:lstStyle>
            <a:defPPr>
              <a:defRPr lang="zh-CN"/>
            </a:defPPr>
            <a:lvl1pPr algn="just"/>
          </a:lstStyle>
          <a:p>
            <a:pPr algn="l"/>
            <a:r>
              <a:rPr lang="en-US" altLang="zh-CN" sz="2800" dirty="0">
                <a:solidFill>
                  <a:schemeClr val="accent4"/>
                </a:soli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zh-CN" altLang="en-US" sz="3200" b="1" dirty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补充式批注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6512" y="2461958"/>
            <a:ext cx="10049510" cy="18876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fontAlgn="auto">
              <a:lnSpc>
                <a:spcPts val="7000"/>
              </a:lnSpc>
            </a:pPr>
            <a:r>
              <a:rPr lang="en-US" altLang="zh-CN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</a:t>
            </a:r>
            <a:r>
              <a:rPr lang="en-US" altLang="zh-CN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</a:t>
            </a:r>
            <a:r>
              <a:rPr lang="zh-CN" altLang="en-US" sz="26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补充</a:t>
            </a:r>
            <a:r>
              <a:rPr lang="zh-CN" altLang="en-US" sz="26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式批注是对于书上的内容觉得还不够全面，将自己知道的内容或是书上查到的内容记录下来，让这部分知识更完整更系统。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63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6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6"/>
  <p:tag name="KSO_WM_SLIDE_INDEX" val="6"/>
  <p:tag name="KSO_WM_SLIDE_ITEM_CNT" val="1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6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6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6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6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6"/>
  <p:tag name="KSO_WM_SLIDE_INDEX" val="6"/>
  <p:tag name="KSO_WM_SLIDE_ITEM_CNT" val="1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6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6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6"/>
  <p:tag name="KSO_WM_SLIDE_INDEX" val="6"/>
  <p:tag name="KSO_WM_SLIDE_ITEM_CNT" val="1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6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6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SLIDE_ID" val="custom20184636_23"/>
  <p:tag name="KSO_WM_SLIDE_INDEX" val="23"/>
  <p:tag name="KSO_WM_SLIDE_ITEM_CNT" val="0"/>
  <p:tag name="KSO_WM_SLIDE_LAYOUT" val="a_b"/>
  <p:tag name="KSO_WM_SLIDE_LAYOUT_CNT" val="1_1"/>
  <p:tag name="KSO_WM_SLIDE_TYPE" val="endPage"/>
  <p:tag name="KSO_WM_BEAUTIFY_FLAG" val="#wm#"/>
  <p:tag name="KSO_WM_TEMPLATE_SUBCATEGORY" val="0"/>
  <p:tag name="KSO_WM_SLIDE_SUBTYPE" val="pureTxt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UNIT_TYPE" val="a"/>
  <p:tag name="KSO_WM_UNIT_INDEX" val="1"/>
  <p:tag name="KSO_WM_UNIT_ID" val="custom20184636_23*a*1"/>
  <p:tag name="KSO_WM_UNIT_LAYERLEVEL" val="1"/>
  <p:tag name="KSO_WM_UNIT_VALUE" val="9"/>
  <p:tag name="KSO_WM_UNIT_ISCONTENTSTITLE" val="0"/>
  <p:tag name="KSO_WM_UNIT_HIGHLIGHT" val="0"/>
  <p:tag name="KSO_WM_UNIT_COMPATIBLE" val="0"/>
  <p:tag name="KSO_WM_BEAUTIFY_FLAG" val="#wm#"/>
  <p:tag name="KSO_WM_UNIT_PRESET_TEXT" val="感谢您的观看"/>
  <p:tag name="KSO_WM_UNIT_NOCLEAR" val="0"/>
  <p:tag name="KSO_WM_UNIT_DIAGRAM_ISNUMVISUAL" val="0"/>
  <p:tag name="KSO_WM_UNIT_DIAGRAM_ISREFERUNIT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63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TEMPLATE_THUMBS_INDEX" val="1、9、12、16、19、22、23"/>
  <p:tag name="KSO_WM_TEMPLATE_SUBCATEGORY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9、12、16、19、22、23"/>
  <p:tag name="KSO_WM_SLIDE_ID" val="custom20184636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4636"/>
  <p:tag name="KSO_WM_SLIDE_LAYOUT" val="a_b"/>
  <p:tag name="KSO_WM_SLIDE_LAYOUT_CNT" val="1_1"/>
  <p:tag name="KSO_WM_SLIDE_MODEL_TYPE" val="cove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a"/>
  <p:tag name="KSO_WM_UNIT_INDEX" val="1"/>
  <p:tag name="KSO_WM_UNIT_ID" val="custom20184636_1*a*1"/>
  <p:tag name="KSO_WM_UNIT_LAYERLEVEL" val="1"/>
  <p:tag name="KSO_WM_UNIT_VALUE" val="9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企业培训年终总结"/>
  <p:tag name="KSO_WM_UNIT_NOCLEAR" val="0"/>
  <p:tag name="KSO_WM_UNIT_DIAGRAM_ISNUMVISUAL" val="0"/>
  <p:tag name="KSO_WM_UNIT_DIAGRAM_ISREFERUNIT" val="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b"/>
  <p:tag name="KSO_WM_UNIT_INDEX" val="1"/>
  <p:tag name="KSO_WM_UNIT_ID" val="custom20184636_1*b*1"/>
  <p:tag name="KSO_WM_UNIT_LAYERLEVEL" val="1"/>
  <p:tag name="KSO_WM_UNIT_VALUE" val="26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CORPORATE TRAINING YEAR-END SUMMARY"/>
  <p:tag name="KSO_WM_UNIT_NOCLEAR" val="0"/>
  <p:tag name="KSO_WM_UNIT_DIAGRAM_ISNUMVISUAL" val="0"/>
  <p:tag name="KSO_WM_UNIT_DIAGRAM_ISREFERUNIT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b"/>
  <p:tag name="KSO_WM_UNIT_INDEX" val="1"/>
  <p:tag name="KSO_WM_UNIT_ID" val="custom20184636_1*b*1"/>
  <p:tag name="KSO_WM_UNIT_LAYERLEVEL" val="1"/>
  <p:tag name="KSO_WM_UNIT_VALUE" val="26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CORPORATE TRAINING YEAR-END SUMMARY"/>
  <p:tag name="KSO_WM_UNIT_NOCLEAR" val="0"/>
  <p:tag name="KSO_WM_UNIT_DIAGRAM_ISNUMVISUAL" val="0"/>
  <p:tag name="KSO_WM_UNIT_DIAGRAM_ISREFERUNIT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IZE" val="828*457"/>
  <p:tag name="KSO_WM_SLIDE_POSITION" val="66*33"/>
  <p:tag name="KSO_WM_SLIDE_LAYOUT_CNT" val="1_1"/>
  <p:tag name="KSO_WM_SLIDE_LAYOUT" val="a_f"/>
  <p:tag name="KSO_WM_BEAUTIFY_FLAG" val="#wm#"/>
  <p:tag name="KSO_WM_SLIDE_TYPE" val="text"/>
  <p:tag name="KSO_WM_SLIDE_ITEM_CNT" val="0"/>
  <p:tag name="KSO_WM_SLIDE_INDEX" val="2"/>
  <p:tag name="KSO_WM_SLIDE_ID" val="custom20184636_2"/>
  <p:tag name="KSO_WM_TAG_VERSION" val="1.0"/>
  <p:tag name="KSO_WM_TEMPLATE_INDEX" val="20184636"/>
  <p:tag name="KSO_WM_TEMPLATE_CATEGORY" val="custom"/>
  <p:tag name="KSO_WM_TEMPLATE_SUBCATEGORY" val="0"/>
  <p:tag name="KSO_WM_SLIDE_SUBTYPE" val="pureT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COMPATIBLE" val="0"/>
  <p:tag name="KSO_WM_UNIT_HIGHLIGHT" val="0"/>
  <p:tag name="KSO_WM_UNIT_VALUE" val="297"/>
  <p:tag name="KSO_WM_UNIT_LAYERLEVEL" val="1"/>
  <p:tag name="KSO_WM_UNIT_INDEX" val="1"/>
  <p:tag name="KSO_WM_UNIT_ID" val="custom20184636_2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11"/>
  <p:tag name="KSO_WM_SLIDE_INDEX" val="11"/>
  <p:tag name="KSO_WM_SLIDE_ITEM_CNT" val="6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11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3_1"/>
  <p:tag name="KSO_WM_UNIT_ID" val="custom20184636_11*m_h_i*1_3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4_1"/>
  <p:tag name="KSO_WM_UNIT_ID" val="custom20184636_11*m_h_i*1_4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5_1"/>
  <p:tag name="KSO_WM_UNIT_ID" val="custom20184636_11*m_h_i*1_5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6_1"/>
  <p:tag name="KSO_WM_UNIT_ID" val="custom20184636_11*m_h_i*1_6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2_1"/>
  <p:tag name="KSO_WM_UNIT_ID" val="custom20184636_11*m_h_i*1_2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2_1"/>
  <p:tag name="KSO_WM_UNIT_ID" val="custom20184636_11*m_h_f*1_2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6_1"/>
  <p:tag name="KSO_WM_UNIT_ID" val="custom20184636_11*m_h_f*1_6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5_1"/>
  <p:tag name="KSO_WM_UNIT_ID" val="custom20184636_11*m_h_f*1_5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4_1"/>
  <p:tag name="KSO_WM_UNIT_ID" val="custom20184636_11*m_h_f*1_4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3_1"/>
  <p:tag name="KSO_WM_UNIT_ID" val="custom20184636_11*m_h_f*1_3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11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a"/>
  <p:tag name="KSO_WM_UNIT_INDEX" val="1"/>
  <p:tag name="KSO_WM_UNIT_ID" val="custom20184636_11*a*1"/>
  <p:tag name="KSO_WM_UNIT_LAYERLEVEL" val="1"/>
  <p:tag name="KSO_WM_UNIT_VALUE" val="2"/>
  <p:tag name="KSO_WM_UNIT_ISCONTENTSTITLE" val="0"/>
  <p:tag name="KSO_WM_UNIT_HIGHLIGHT" val="0"/>
  <p:tag name="KSO_WM_UNIT_COMPATIBLE" val="1"/>
  <p:tag name="KSO_WM_UNIT_PRESET_TEXT" val="目录"/>
  <p:tag name="KSO_WM_UNIT_NOCLEAR" val="0"/>
  <p:tag name="KSO_WM_UNIT_DIAGRAM_ISNUMVISUAL" val="0"/>
  <p:tag name="KSO_WM_UNIT_DIAGRAM_ISREFERUNIT" val="0"/>
  <p:tag name="KSO_WM_DIAGRAM_GROUP_CODE" val="m1-1"/>
  <p:tag name="KSO_WM_UNIT_TEXT_FILL_FORE_SCHEMECOLOR_INDEX" val="13"/>
  <p:tag name="KSO_WM_UNIT_TEXT_FILL_TYPE" val="1"/>
  <p:tag name="KSO_WM_UNIT_USESOURCEFORMAT_APPLY" val="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6"/>
  <p:tag name="KSO_WM_SLIDE_INDEX" val="6"/>
  <p:tag name="KSO_WM_SLIDE_ITEM_CNT" val="1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6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6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9"/>
  <p:tag name="KSO_WM_SLIDE_INDEX" val="9"/>
  <p:tag name="KSO_WM_SLIDE_ITEM_CNT" val="4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9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3_1"/>
  <p:tag name="KSO_WM_UNIT_ID" val="custom20184636_9*m_h_i*1_3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4_1"/>
  <p:tag name="KSO_WM_UNIT_ID" val="custom20184636_9*m_h_i*1_4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2_1"/>
  <p:tag name="KSO_WM_UNIT_ID" val="custom20184636_9*m_h_i*1_2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2_1"/>
  <p:tag name="KSO_WM_UNIT_ID" val="custom20184636_9*m_h_f*1_2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4_1"/>
  <p:tag name="KSO_WM_UNIT_ID" val="custom20184636_9*m_h_f*1_4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3_1"/>
  <p:tag name="KSO_WM_UNIT_ID" val="custom20184636_9*m_h_f*1_3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m_h_f"/>
  <p:tag name="KSO_WM_UNIT_INDEX" val="1_1_1"/>
  <p:tag name="KSO_WM_UNIT_ID" val="custom20184636_9*m_h_f*1_1_1"/>
  <p:tag name="KSO_WM_UNIT_LAYERLEVEL" val="1_1_1"/>
  <p:tag name="KSO_WM_UNIT_VALUE" val="40"/>
  <p:tag name="KSO_WM_UNIT_HIGHLIGHT" val="0"/>
  <p:tag name="KSO_WM_UNIT_COMPATIBLE" val="0"/>
  <p:tag name="KSO_WM_DIAGRAM_GROUP_CODE" val="m1-1"/>
  <p:tag name="KSO_WM_UNIT_PRESET_TEXT" val="请在此输入您的标题"/>
  <p:tag name="KSO_WM_UNIT_NOCLEAR" val="0"/>
  <p:tag name="KSO_WM_UNIT_DIAGRAM_ISNUMVISUAL" val="0"/>
  <p:tag name="KSO_WM_UNIT_DIAGRAM_ISREFERUNIT" val="0"/>
  <p:tag name="KSO_WM_UNIT_FILL_FORE_SCHEMECOLOR_INDEX" val="7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a"/>
  <p:tag name="KSO_WM_UNIT_INDEX" val="1"/>
  <p:tag name="KSO_WM_UNIT_ID" val="custom20184636_11*a*1"/>
  <p:tag name="KSO_WM_UNIT_LAYERLEVEL" val="1"/>
  <p:tag name="KSO_WM_UNIT_VALUE" val="2"/>
  <p:tag name="KSO_WM_UNIT_ISCONTENTSTITLE" val="0"/>
  <p:tag name="KSO_WM_UNIT_HIGHLIGHT" val="0"/>
  <p:tag name="KSO_WM_UNIT_COMPATIBLE" val="1"/>
  <p:tag name="KSO_WM_UNIT_PRESET_TEXT" val="目录"/>
  <p:tag name="KSO_WM_UNIT_NOCLEAR" val="0"/>
  <p:tag name="KSO_WM_UNIT_DIAGRAM_ISNUMVISUAL" val="0"/>
  <p:tag name="KSO_WM_UNIT_DIAGRAM_ISREFERUNIT" val="0"/>
  <p:tag name="KSO_WM_DIAGRAM_GROUP_CODE" val="m1-1"/>
  <p:tag name="KSO_WM_UNIT_TEXT_FILL_FORE_SCHEMECOLOR_INDEX" val="13"/>
  <p:tag name="KSO_WM_UNIT_TEXT_FILL_TYPE" val="1"/>
  <p:tag name="KSO_WM_UNIT_USESOURCEFORMAT_APPLY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84636_6"/>
  <p:tag name="KSO_WM_SLIDE_INDEX" val="6"/>
  <p:tag name="KSO_WM_SLIDE_ITEM_CNT" val="1"/>
  <p:tag name="KSO_WM_SLIDE_LAYOUT" val="a_m"/>
  <p:tag name="KSO_WM_SLIDE_LAYOUT_CNT" val="1_1"/>
  <p:tag name="KSO_WM_SLIDE_TYPE" val="contents"/>
  <p:tag name="KSO_WM_BEAUTIFY_FLAG" val="#wm#"/>
  <p:tag name="KSO_WM_TEMPLATE_CATEGORY" val="custom"/>
  <p:tag name="KSO_WM_TEMPLATE_INDEX" val="20184636"/>
  <p:tag name="KSO_WM_DIAGRAM_GROUP_CODE" val="m1-1"/>
  <p:tag name="KSO_WM_TAG_VERSION" val="1.0"/>
  <p:tag name="KSO_WM_TEMPLATE_SUBCATEGORY" val="0"/>
  <p:tag name="KSO_WM_SLIDE_SUBTYPE" val="diag"/>
  <p:tag name="KSO_WM_SLIDE_DIAGTYPE" val="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4636"/>
  <p:tag name="KSO_WM_UNIT_TYPE" val="m_h_i"/>
  <p:tag name="KSO_WM_UNIT_INDEX" val="1_1_1"/>
  <p:tag name="KSO_WM_UNIT_ID" val="custom20184636_6*m_h_i*1_1_1"/>
  <p:tag name="KSO_WM_UNIT_LAYERLEVEL" val="1_1_1"/>
  <p:tag name="KSO_WM_DIAGRAM_GROUP_CODE" val="m1-1"/>
  <p:tag name="KSO_WM_BEAUTIFY_FLAG" val="#wm#"/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1_自定义设计方案">
  <a:themeElements>
    <a:clrScheme name="Office">
      <a:dk1>
        <a:srgbClr val="000000"/>
      </a:dk1>
      <a:lt1>
        <a:srgbClr val="FFFFFF"/>
      </a:lt1>
      <a:dk2>
        <a:srgbClr val="3E5788"/>
      </a:dk2>
      <a:lt2>
        <a:srgbClr val="E7E6E6"/>
      </a:lt2>
      <a:accent1>
        <a:srgbClr val="D53A3A"/>
      </a:accent1>
      <a:accent2>
        <a:srgbClr val="ED7D31"/>
      </a:accent2>
      <a:accent3>
        <a:srgbClr val="A5A5A5"/>
      </a:accent3>
      <a:accent4>
        <a:srgbClr val="FFC000"/>
      </a:accent4>
      <a:accent5>
        <a:srgbClr val="00B0F0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3E5788"/>
    </a:dk2>
    <a:lt2>
      <a:srgbClr val="E7E6E6"/>
    </a:lt2>
    <a:accent1>
      <a:srgbClr val="D53A3A"/>
    </a:accent1>
    <a:accent2>
      <a:srgbClr val="ED7D31"/>
    </a:accent2>
    <a:accent3>
      <a:srgbClr val="A5A5A5"/>
    </a:accent3>
    <a:accent4>
      <a:srgbClr val="FFC000"/>
    </a:accent4>
    <a:accent5>
      <a:srgbClr val="00B0F0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1060</Words>
  <Application>Microsoft Office PowerPoint</Application>
  <PresentationFormat>宽屏</PresentationFormat>
  <Paragraphs>81</Paragraphs>
  <Slides>19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5" baseType="lpstr">
      <vt:lpstr>黑体</vt:lpstr>
      <vt:lpstr>华文楷体</vt:lpstr>
      <vt:lpstr>微软雅黑</vt:lpstr>
      <vt:lpstr>Arial</vt:lpstr>
      <vt:lpstr>Calibri</vt:lpstr>
      <vt:lpstr>1_自定义设计方案</vt:lpstr>
      <vt:lpstr>《手术台就是阵地》            ——批注让阅读更高效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再 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《手术台就是阵地》            ——批注让阅读更高效</dc:title>
  <dc:creator/>
  <cp:lastModifiedBy>An Ning</cp:lastModifiedBy>
  <cp:revision>9</cp:revision>
  <dcterms:created xsi:type="dcterms:W3CDTF">2019-04-28T05:35:00Z</dcterms:created>
  <dcterms:modified xsi:type="dcterms:W3CDTF">2019-05-06T02:42:35Z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