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2" r:id="rId4"/>
    <p:sldId id="258" r:id="rId5"/>
    <p:sldId id="261" r:id="rId6"/>
    <p:sldId id="259" r:id="rId7"/>
    <p:sldId id="260" r:id="rId8"/>
    <p:sldId id="263" r:id="rId9"/>
    <p:sldId id="284" r:id="rId10"/>
    <p:sldId id="285" r:id="rId11"/>
    <p:sldId id="264" r:id="rId12"/>
    <p:sldId id="27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B90E-3798-49C7-9407-F14869B71596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0415C-E6AC-406B-928E-B1EEADB28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4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7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66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48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8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6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5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9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0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0415C-E6AC-406B-928E-B1EEADB287F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2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3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5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5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9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2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6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B741-CFC3-44DC-B3F4-C8BBBAC0F712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6090-774E-4381-80E2-BFFE68C678E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2143" b="10141"/>
          <a:stretch/>
        </p:blipFill>
        <p:spPr>
          <a:xfrm>
            <a:off x="24064" y="0"/>
            <a:ext cx="12167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r="79899" b="-1227"/>
          <a:stretch/>
        </p:blipFill>
        <p:spPr>
          <a:xfrm>
            <a:off x="1" y="-36096"/>
            <a:ext cx="986588" cy="69181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r="79899" b="-1227"/>
          <a:stretch/>
        </p:blipFill>
        <p:spPr>
          <a:xfrm flipH="1">
            <a:off x="11193379" y="0"/>
            <a:ext cx="998621" cy="6918159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76DF704-E619-4833-9636-FE6C3EBDACA4}"/>
              </a:ext>
            </a:extLst>
          </p:cNvPr>
          <p:cNvGrpSpPr/>
          <p:nvPr/>
        </p:nvGrpSpPr>
        <p:grpSpPr>
          <a:xfrm>
            <a:off x="8071036" y="489712"/>
            <a:ext cx="3122343" cy="1332191"/>
            <a:chOff x="3295717" y="-1300794"/>
            <a:chExt cx="3122343" cy="1332191"/>
          </a:xfrm>
        </p:grpSpPr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D902549A-DAE2-44A7-85DB-3824C2644900}"/>
                </a:ext>
              </a:extLst>
            </p:cNvPr>
            <p:cNvSpPr txBox="1">
              <a:spLocks/>
            </p:cNvSpPr>
            <p:nvPr/>
          </p:nvSpPr>
          <p:spPr>
            <a:xfrm>
              <a:off x="3295717" y="-1300794"/>
              <a:ext cx="3079683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000"/>
                </a:lnSpc>
              </a:pPr>
              <a:endParaRPr lang="zh-CN" altLang="en-US" sz="4800" b="1" dirty="0">
                <a:solidFill>
                  <a:srgbClr val="1789A3"/>
                </a:solidFill>
                <a:latin typeface="印品溜溜圆" panose="02000000000000000000" pitchFamily="2" charset="-122"/>
                <a:ea typeface="印品溜溜圆" panose="02000000000000000000" pitchFamily="2" charset="-122"/>
              </a:endParaRPr>
            </a:p>
          </p:txBody>
        </p:sp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CD0DCEED-B606-416D-8EC5-1B3B1223307F}"/>
                </a:ext>
              </a:extLst>
            </p:cNvPr>
            <p:cNvSpPr txBox="1">
              <a:spLocks/>
            </p:cNvSpPr>
            <p:nvPr/>
          </p:nvSpPr>
          <p:spPr>
            <a:xfrm>
              <a:off x="3338377" y="-1294166"/>
              <a:ext cx="3079683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000"/>
                </a:lnSpc>
              </a:pP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溜溜圆" panose="02000000000000000000" pitchFamily="2" charset="-122"/>
                <a:ea typeface="印品溜溜圆" panose="02000000000000000000" pitchFamily="2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19031"/>
          <a:stretch/>
        </p:blipFill>
        <p:spPr>
          <a:xfrm>
            <a:off x="8160792" y="4871213"/>
            <a:ext cx="3604783" cy="223271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" y="4484757"/>
            <a:ext cx="2716043" cy="2654932"/>
          </a:xfrm>
          <a:prstGeom prst="rect">
            <a:avLst/>
          </a:prstGeom>
        </p:spPr>
      </p:pic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875701" y="366725"/>
            <a:ext cx="547334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统编版语文三年级上册第七单元</a:t>
            </a:r>
          </a:p>
        </p:txBody>
      </p:sp>
      <p:sp>
        <p:nvSpPr>
          <p:cNvPr id="36" name="矩形 35"/>
          <p:cNvSpPr/>
          <p:nvPr/>
        </p:nvSpPr>
        <p:spPr>
          <a:xfrm>
            <a:off x="2010939" y="2414600"/>
            <a:ext cx="8494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/>
              <a:t>口语交际：身边的“小事”</a:t>
            </a:r>
            <a:endParaRPr lang="zh-CN" altLang="en-US" sz="5400" dirty="0"/>
          </a:p>
        </p:txBody>
      </p:sp>
      <p:sp>
        <p:nvSpPr>
          <p:cNvPr id="37" name="矩形 36"/>
          <p:cNvSpPr/>
          <p:nvPr/>
        </p:nvSpPr>
        <p:spPr>
          <a:xfrm>
            <a:off x="5188586" y="4337107"/>
            <a:ext cx="5893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湖北省孝感市实验小学  刘雨碧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64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B3B01C-2523-46B2-A40A-A73786049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77" y="1410223"/>
            <a:ext cx="2960517" cy="271415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A7DB2301-EBA9-4113-BA76-3184901390B4}"/>
              </a:ext>
            </a:extLst>
          </p:cNvPr>
          <p:cNvSpPr txBox="1">
            <a:spLocks/>
          </p:cNvSpPr>
          <p:nvPr/>
        </p:nvSpPr>
        <p:spPr>
          <a:xfrm>
            <a:off x="3154999" y="1849855"/>
            <a:ext cx="63746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000"/>
              </a:lnSpc>
            </a:pP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178F013C-05E8-4390-94C0-06969477D45D}"/>
              </a:ext>
            </a:extLst>
          </p:cNvPr>
          <p:cNvSpPr txBox="1">
            <a:spLocks/>
          </p:cNvSpPr>
          <p:nvPr/>
        </p:nvSpPr>
        <p:spPr>
          <a:xfrm>
            <a:off x="4263624" y="894940"/>
            <a:ext cx="41573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000"/>
              </a:lnSpc>
            </a:pP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" y="4639662"/>
            <a:ext cx="2475419" cy="225102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1239" y="4626737"/>
            <a:ext cx="2472569" cy="25315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2388" y="477672"/>
            <a:ext cx="203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板书设计</a:t>
            </a:r>
            <a:endParaRPr lang="zh-CN" altLang="en-US" sz="3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524000"/>
            <a:ext cx="572452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16907" y="2265528"/>
            <a:ext cx="44117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口语交际：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                     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身边的“小事”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事小意义大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>
            <a:extLst>
              <a:ext uri="{FF2B5EF4-FFF2-40B4-BE49-F238E27FC236}">
                <a16:creationId xmlns:a16="http://schemas.microsoft.com/office/drawing/2014/main" id="{A75A6482-B247-460B-8D4E-9F7BDD9A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18" y="286433"/>
            <a:ext cx="449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（三）说教学反思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1" y="196690"/>
            <a:ext cx="844827" cy="8258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797768-CE5A-4E9B-937C-DAEEC8BE3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27" y="2232270"/>
            <a:ext cx="1533550" cy="13100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F48E17-3DDC-488D-983B-076A43700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61" y="2241826"/>
            <a:ext cx="1533550" cy="13100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B3A34D-2B88-44DF-82E7-1F0F4BCC6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95" y="2239989"/>
            <a:ext cx="1533550" cy="13100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6570B3-2CC3-4B07-9AF9-D8656EC69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29" y="2249545"/>
            <a:ext cx="1533550" cy="1310026"/>
          </a:xfrm>
          <a:prstGeom prst="rect">
            <a:avLst/>
          </a:prstGeom>
        </p:spPr>
      </p:pic>
      <p:sp>
        <p:nvSpPr>
          <p:cNvPr id="10" name="TextBox 39"/>
          <p:cNvSpPr txBox="1"/>
          <p:nvPr/>
        </p:nvSpPr>
        <p:spPr>
          <a:xfrm>
            <a:off x="768625" y="3811856"/>
            <a:ext cx="2571166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、设计理念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3444001" y="3803411"/>
            <a:ext cx="257116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、目标达成效果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9"/>
          <p:cNvSpPr txBox="1"/>
          <p:nvPr/>
        </p:nvSpPr>
        <p:spPr>
          <a:xfrm>
            <a:off x="6165584" y="3811856"/>
            <a:ext cx="2571166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、教学建议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8840960" y="3803411"/>
            <a:ext cx="2571166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08712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、教学反思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1" y="5497162"/>
            <a:ext cx="3703319" cy="13608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98847" y="4421784"/>
            <a:ext cx="1620957" cy="523220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zh-CN" altLang="en-US" sz="2800" kern="1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字号偏小</a:t>
            </a:r>
            <a:endParaRPr lang="zh-CN" altLang="zh-CN" sz="2800" kern="100" dirty="0">
              <a:solidFill>
                <a:schemeClr val="accent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4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r="79899" b="-1227"/>
          <a:stretch/>
        </p:blipFill>
        <p:spPr>
          <a:xfrm>
            <a:off x="1" y="-36096"/>
            <a:ext cx="986588" cy="69181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r="79899" b="-1227"/>
          <a:stretch/>
        </p:blipFill>
        <p:spPr>
          <a:xfrm flipH="1">
            <a:off x="11193379" y="0"/>
            <a:ext cx="998621" cy="69181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16832" y="-288760"/>
            <a:ext cx="12710641" cy="1888960"/>
            <a:chOff x="-617622" y="-216571"/>
            <a:chExt cx="13439274" cy="19972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63" b="35614"/>
            <a:stretch/>
          </p:blipFill>
          <p:spPr>
            <a:xfrm>
              <a:off x="5963652" y="-216570"/>
              <a:ext cx="6858000" cy="19972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63" b="35614"/>
            <a:stretch/>
          </p:blipFill>
          <p:spPr>
            <a:xfrm flipH="1">
              <a:off x="-617622" y="-216571"/>
              <a:ext cx="6986337" cy="199724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75BBCA8-7067-4F5F-93F0-B91C6DDFE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16" y="3381671"/>
            <a:ext cx="3709536" cy="2592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53E763-86ED-4073-AACF-CC878DB9F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7" y="2172920"/>
            <a:ext cx="2960517" cy="271415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A047D4-47C9-4491-B932-3971A6B6829A}"/>
              </a:ext>
            </a:extLst>
          </p:cNvPr>
          <p:cNvGrpSpPr/>
          <p:nvPr/>
        </p:nvGrpSpPr>
        <p:grpSpPr>
          <a:xfrm>
            <a:off x="1151928" y="1853731"/>
            <a:ext cx="10277602" cy="3382114"/>
            <a:chOff x="1201009" y="2031998"/>
            <a:chExt cx="10277602" cy="3382114"/>
          </a:xfrm>
        </p:grpSpPr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8CF6266F-4766-4B21-A769-977E3A3F0E75}"/>
                </a:ext>
              </a:extLst>
            </p:cNvPr>
            <p:cNvSpPr txBox="1">
              <a:spLocks/>
            </p:cNvSpPr>
            <p:nvPr/>
          </p:nvSpPr>
          <p:spPr>
            <a:xfrm>
              <a:off x="1201009" y="2895365"/>
              <a:ext cx="10277602" cy="19304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0"/>
                </a:lnSpc>
              </a:pPr>
              <a:r>
                <a:rPr lang="zh-CN" altLang="en-US" sz="80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</a:t>
              </a:r>
              <a:endParaRPr lang="zh-CN" altLang="en-US" sz="80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AF13050-4D24-4E44-80FD-10FBEF5C828E}"/>
                </a:ext>
              </a:extLst>
            </p:cNvPr>
            <p:cNvGrpSpPr/>
            <p:nvPr/>
          </p:nvGrpSpPr>
          <p:grpSpPr>
            <a:xfrm>
              <a:off x="3478300" y="2031998"/>
              <a:ext cx="5263224" cy="1081314"/>
              <a:chOff x="3028358" y="1451428"/>
              <a:chExt cx="5263224" cy="1081314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DBEE0DCB-E5C2-4462-A5DD-615CE1519C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8358" y="1451428"/>
                <a:ext cx="0" cy="1081314"/>
              </a:xfrm>
              <a:prstGeom prst="line">
                <a:avLst/>
              </a:prstGeom>
              <a:ln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74BC0D1-3B17-44AC-B2C3-0BEB16544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8358" y="1451428"/>
                <a:ext cx="5263224" cy="0"/>
              </a:xfrm>
              <a:prstGeom prst="line">
                <a:avLst/>
              </a:prstGeom>
              <a:ln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63A5C854-88A5-4106-A573-124DF4EDA31D}"/>
                  </a:ext>
                </a:extLst>
              </p:cNvPr>
              <p:cNvCxnSpPr/>
              <p:nvPr/>
            </p:nvCxnSpPr>
            <p:spPr>
              <a:xfrm flipV="1">
                <a:off x="3151821" y="1556657"/>
                <a:ext cx="0" cy="896343"/>
              </a:xfrm>
              <a:prstGeom prst="line">
                <a:avLst/>
              </a:prstGeom>
              <a:ln w="57150"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0247D428-3332-47E0-B909-7C455C655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7221" y="1582057"/>
                <a:ext cx="5023804" cy="0"/>
              </a:xfrm>
              <a:prstGeom prst="line">
                <a:avLst/>
              </a:prstGeom>
              <a:ln w="57150"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8409947E-3FA4-46C2-824D-CC6CB5D4F4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1582" y="1451428"/>
                <a:ext cx="0" cy="1081314"/>
              </a:xfrm>
              <a:prstGeom prst="line">
                <a:avLst/>
              </a:prstGeom>
              <a:ln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E21E37D-FA99-4197-8446-556249F3B6AC}"/>
                  </a:ext>
                </a:extLst>
              </p:cNvPr>
              <p:cNvCxnSpPr/>
              <p:nvPr/>
            </p:nvCxnSpPr>
            <p:spPr>
              <a:xfrm flipV="1">
                <a:off x="8173745" y="1595314"/>
                <a:ext cx="0" cy="896343"/>
              </a:xfrm>
              <a:prstGeom prst="line">
                <a:avLst/>
              </a:prstGeom>
              <a:ln w="57150"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68E45C4-C4D7-43EF-9E0C-B33120E30BA7}"/>
                </a:ext>
              </a:extLst>
            </p:cNvPr>
            <p:cNvGrpSpPr/>
            <p:nvPr/>
          </p:nvGrpSpPr>
          <p:grpSpPr>
            <a:xfrm rot="10800000">
              <a:off x="3478300" y="4447245"/>
              <a:ext cx="5263224" cy="966867"/>
              <a:chOff x="3028358" y="1451428"/>
              <a:chExt cx="5263224" cy="1111473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3EACC6E8-8566-48CD-8DCB-735D7B2685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8358" y="1451428"/>
                <a:ext cx="0" cy="1081314"/>
              </a:xfrm>
              <a:prstGeom prst="line">
                <a:avLst/>
              </a:prstGeom>
              <a:ln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F685B8AD-7CD0-41E7-8041-5F091110F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8358" y="1451428"/>
                <a:ext cx="5263224" cy="0"/>
              </a:xfrm>
              <a:prstGeom prst="line">
                <a:avLst/>
              </a:prstGeom>
              <a:ln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0D18B43-9649-4458-8A75-10FE0D0A1B3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147059" y="1599857"/>
                <a:ext cx="0" cy="954074"/>
              </a:xfrm>
              <a:prstGeom prst="line">
                <a:avLst/>
              </a:prstGeom>
              <a:ln w="57150"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36AEB23D-B5F8-47AB-B0ED-92251682842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118915" y="1583224"/>
                <a:ext cx="5082110" cy="0"/>
              </a:xfrm>
              <a:prstGeom prst="line">
                <a:avLst/>
              </a:prstGeom>
              <a:ln w="57150"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83802C6-EAB9-425D-8ADA-C7AB44E3C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1582" y="1451428"/>
                <a:ext cx="0" cy="1081314"/>
              </a:xfrm>
              <a:prstGeom prst="line">
                <a:avLst/>
              </a:prstGeom>
              <a:ln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0FAFD3D7-4FC9-4D6F-8F94-BFE550F670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173745" y="1570390"/>
                <a:ext cx="0" cy="992511"/>
              </a:xfrm>
              <a:prstGeom prst="line">
                <a:avLst/>
              </a:prstGeom>
              <a:ln w="57150">
                <a:solidFill>
                  <a:srgbClr val="5B20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8565A013-06E6-457D-99CA-BDC4FB2F0E39}"/>
                </a:ext>
              </a:extLst>
            </p:cNvPr>
            <p:cNvSpPr txBox="1">
              <a:spLocks/>
            </p:cNvSpPr>
            <p:nvPr/>
          </p:nvSpPr>
          <p:spPr>
            <a:xfrm>
              <a:off x="4673218" y="4861545"/>
              <a:ext cx="2878958" cy="3923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000"/>
                </a:lnSpc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4783401-CE64-4720-9125-B0060CD94C9D}"/>
                </a:ext>
              </a:extLst>
            </p:cNvPr>
            <p:cNvSpPr/>
            <p:nvPr/>
          </p:nvSpPr>
          <p:spPr>
            <a:xfrm>
              <a:off x="3293925" y="4191634"/>
              <a:ext cx="5782699" cy="3273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76DF704-E619-4833-9636-FE6C3EBDACA4}"/>
              </a:ext>
            </a:extLst>
          </p:cNvPr>
          <p:cNvGrpSpPr/>
          <p:nvPr/>
        </p:nvGrpSpPr>
        <p:grpSpPr>
          <a:xfrm>
            <a:off x="7628929" y="491041"/>
            <a:ext cx="3122343" cy="1332191"/>
            <a:chOff x="3295717" y="-1300794"/>
            <a:chExt cx="3122343" cy="1332191"/>
          </a:xfrm>
        </p:grpSpPr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D902549A-DAE2-44A7-85DB-3824C2644900}"/>
                </a:ext>
              </a:extLst>
            </p:cNvPr>
            <p:cNvSpPr txBox="1">
              <a:spLocks/>
            </p:cNvSpPr>
            <p:nvPr/>
          </p:nvSpPr>
          <p:spPr>
            <a:xfrm>
              <a:off x="3295717" y="-1300794"/>
              <a:ext cx="3079683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000"/>
                </a:lnSpc>
              </a:pPr>
              <a:endParaRPr lang="zh-CN" altLang="en-US" sz="4800" b="1" dirty="0">
                <a:solidFill>
                  <a:srgbClr val="1789A3"/>
                </a:solidFill>
                <a:latin typeface="印品溜溜圆" panose="02000000000000000000" pitchFamily="2" charset="-122"/>
                <a:ea typeface="印品溜溜圆" panose="02000000000000000000" pitchFamily="2" charset="-122"/>
              </a:endParaRPr>
            </a:p>
          </p:txBody>
        </p:sp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CD0DCEED-B606-416D-8EC5-1B3B1223307F}"/>
                </a:ext>
              </a:extLst>
            </p:cNvPr>
            <p:cNvSpPr txBox="1">
              <a:spLocks/>
            </p:cNvSpPr>
            <p:nvPr/>
          </p:nvSpPr>
          <p:spPr>
            <a:xfrm>
              <a:off x="3338377" y="-1294166"/>
              <a:ext cx="3079683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000"/>
                </a:lnSpc>
              </a:pP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溜溜圆" panose="02000000000000000000" pitchFamily="2" charset="-122"/>
                <a:ea typeface="印品溜溜圆" panose="02000000000000000000" pitchFamily="2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36491" r="15175" b="35439"/>
          <a:stretch/>
        </p:blipFill>
        <p:spPr>
          <a:xfrm>
            <a:off x="4437827" y="1214742"/>
            <a:ext cx="3212432" cy="192505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19031"/>
          <a:stretch/>
        </p:blipFill>
        <p:spPr>
          <a:xfrm>
            <a:off x="8160792" y="4871213"/>
            <a:ext cx="3604783" cy="223271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" y="4484757"/>
            <a:ext cx="2716043" cy="26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>
            <a:extLst>
              <a:ext uri="{FF2B5EF4-FFF2-40B4-BE49-F238E27FC236}">
                <a16:creationId xmlns:a16="http://schemas.microsoft.com/office/drawing/2014/main" id="{A75A6482-B247-460B-8D4E-9F7BDD9A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722" y="286433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1" y="196690"/>
            <a:ext cx="844827" cy="825818"/>
          </a:xfrm>
          <a:prstGeom prst="rect">
            <a:avLst/>
          </a:prstGeom>
        </p:spPr>
      </p:pic>
      <p:sp>
        <p:nvSpPr>
          <p:cNvPr id="57" name="TextBox 682"/>
          <p:cNvSpPr txBox="1"/>
          <p:nvPr/>
        </p:nvSpPr>
        <p:spPr>
          <a:xfrm>
            <a:off x="4382803" y="3245908"/>
            <a:ext cx="1911415" cy="615549"/>
          </a:xfrm>
          <a:prstGeom prst="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en-US" altLang="zh-CN" sz="3200" dirty="0">
              <a:solidFill>
                <a:prstClr val="black"/>
              </a:solidFill>
              <a:latin typeface="+mn-lt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0" name="TextBox 682"/>
          <p:cNvSpPr txBox="1"/>
          <p:nvPr/>
        </p:nvSpPr>
        <p:spPr>
          <a:xfrm>
            <a:off x="7872157" y="3131438"/>
            <a:ext cx="2594980" cy="677104"/>
          </a:xfrm>
          <a:prstGeom prst="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en-US" altLang="zh-CN" sz="4000" dirty="0">
              <a:solidFill>
                <a:prstClr val="black"/>
              </a:solidFill>
              <a:latin typeface="+mn-lt"/>
              <a:ea typeface="微软雅黑" panose="020B0503020204020204" pitchFamily="34" charset="-122"/>
              <a:cs typeface="华文黑体" pitchFamily="2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77" y="5265442"/>
            <a:ext cx="3703319" cy="13608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73708" y="77792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/>
              <a:t>目录</a:t>
            </a:r>
            <a:endParaRPr lang="zh-CN" altLang="en-US" sz="4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24836" y="1514900"/>
            <a:ext cx="4872250" cy="7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（一）     说教材</a:t>
            </a:r>
            <a:endParaRPr lang="zh-CN" alt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661313" y="2729552"/>
            <a:ext cx="533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     （二）    说教学过程</a:t>
            </a:r>
            <a:endParaRPr lang="zh-CN" alt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93325" y="3862317"/>
            <a:ext cx="5917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          （三）    说教学效果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5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0">
            <a:extLst>
              <a:ext uri="{FF2B5EF4-FFF2-40B4-BE49-F238E27FC236}">
                <a16:creationId xmlns:a16="http://schemas.microsoft.com/office/drawing/2014/main" id="{B53D93BC-1D19-43D9-A98C-0A58FEED0B8D}"/>
              </a:ext>
            </a:extLst>
          </p:cNvPr>
          <p:cNvGrpSpPr/>
          <p:nvPr/>
        </p:nvGrpSpPr>
        <p:grpSpPr>
          <a:xfrm>
            <a:off x="3373220" y="2128071"/>
            <a:ext cx="3532326" cy="803612"/>
            <a:chOff x="2516937" y="2658707"/>
            <a:chExt cx="3532326" cy="803612"/>
          </a:xfrm>
        </p:grpSpPr>
        <p:sp>
          <p:nvSpPr>
            <p:cNvPr id="91" name="文本框 6">
              <a:extLst>
                <a:ext uri="{FF2B5EF4-FFF2-40B4-BE49-F238E27FC236}">
                  <a16:creationId xmlns:a16="http://schemas.microsoft.com/office/drawing/2014/main" id="{C6572443-CF1F-448D-93D9-C631753E9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931" y="2658707"/>
              <a:ext cx="18473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04DDDBB-4E9A-4D0E-A29D-E89B9C89A006}"/>
                </a:ext>
              </a:extLst>
            </p:cNvPr>
            <p:cNvSpPr/>
            <p:nvPr/>
          </p:nvSpPr>
          <p:spPr>
            <a:xfrm>
              <a:off x="2516937" y="3154158"/>
              <a:ext cx="3532326" cy="3081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lnSpc>
                  <a:spcPts val="1800"/>
                </a:lnSpc>
              </a:pPr>
              <a:endPara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81">
            <a:extLst>
              <a:ext uri="{FF2B5EF4-FFF2-40B4-BE49-F238E27FC236}">
                <a16:creationId xmlns:a16="http://schemas.microsoft.com/office/drawing/2014/main" id="{AA8329D3-5C13-4A1A-B330-46DDDA30266A}"/>
              </a:ext>
            </a:extLst>
          </p:cNvPr>
          <p:cNvGrpSpPr/>
          <p:nvPr/>
        </p:nvGrpSpPr>
        <p:grpSpPr>
          <a:xfrm>
            <a:off x="3388807" y="3750949"/>
            <a:ext cx="3532328" cy="803612"/>
            <a:chOff x="2532524" y="4281585"/>
            <a:chExt cx="3532328" cy="803612"/>
          </a:xfrm>
        </p:grpSpPr>
        <p:sp>
          <p:nvSpPr>
            <p:cNvPr id="89" name="文本框 6">
              <a:extLst>
                <a:ext uri="{FF2B5EF4-FFF2-40B4-BE49-F238E27FC236}">
                  <a16:creationId xmlns:a16="http://schemas.microsoft.com/office/drawing/2014/main" id="{DC8AFC38-429F-4E2B-A2F3-1B63071EE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042" y="4281585"/>
              <a:ext cx="1847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315817A2-70BD-4477-9D7B-CA38C553185B}"/>
                </a:ext>
              </a:extLst>
            </p:cNvPr>
            <p:cNvSpPr/>
            <p:nvPr/>
          </p:nvSpPr>
          <p:spPr>
            <a:xfrm>
              <a:off x="2532524" y="4777036"/>
              <a:ext cx="3532328" cy="3081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lnSpc>
                  <a:spcPts val="1800"/>
                </a:lnSpc>
              </a:pPr>
              <a:endPara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82">
            <a:extLst>
              <a:ext uri="{FF2B5EF4-FFF2-40B4-BE49-F238E27FC236}">
                <a16:creationId xmlns:a16="http://schemas.microsoft.com/office/drawing/2014/main" id="{01DFB57D-1298-4962-97A7-063E557FE2D1}"/>
              </a:ext>
            </a:extLst>
          </p:cNvPr>
          <p:cNvGrpSpPr/>
          <p:nvPr/>
        </p:nvGrpSpPr>
        <p:grpSpPr>
          <a:xfrm>
            <a:off x="7416370" y="2128071"/>
            <a:ext cx="3532328" cy="803612"/>
            <a:chOff x="6560087" y="2658707"/>
            <a:chExt cx="3532328" cy="803612"/>
          </a:xfrm>
        </p:grpSpPr>
        <p:sp>
          <p:nvSpPr>
            <p:cNvPr id="87" name="文本框 6">
              <a:extLst>
                <a:ext uri="{FF2B5EF4-FFF2-40B4-BE49-F238E27FC236}">
                  <a16:creationId xmlns:a16="http://schemas.microsoft.com/office/drawing/2014/main" id="{13683918-86FE-40CE-A6B0-69385261E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5606" y="2658707"/>
              <a:ext cx="18473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01705E0E-186B-4B02-AE08-3DC22FE5091B}"/>
                </a:ext>
              </a:extLst>
            </p:cNvPr>
            <p:cNvSpPr/>
            <p:nvPr/>
          </p:nvSpPr>
          <p:spPr>
            <a:xfrm>
              <a:off x="6560087" y="3154158"/>
              <a:ext cx="3532328" cy="3081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lnSpc>
                  <a:spcPts val="1800"/>
                </a:lnSpc>
              </a:pPr>
              <a:endPara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83">
            <a:extLst>
              <a:ext uri="{FF2B5EF4-FFF2-40B4-BE49-F238E27FC236}">
                <a16:creationId xmlns:a16="http://schemas.microsoft.com/office/drawing/2014/main" id="{7C334A1E-9AF5-4D19-9620-62A751A8218C}"/>
              </a:ext>
            </a:extLst>
          </p:cNvPr>
          <p:cNvGrpSpPr/>
          <p:nvPr/>
        </p:nvGrpSpPr>
        <p:grpSpPr>
          <a:xfrm>
            <a:off x="7423466" y="3745458"/>
            <a:ext cx="3524289" cy="803612"/>
            <a:chOff x="6567183" y="4276094"/>
            <a:chExt cx="3524289" cy="803612"/>
          </a:xfrm>
        </p:grpSpPr>
        <p:sp>
          <p:nvSpPr>
            <p:cNvPr id="85" name="文本框 6">
              <a:extLst>
                <a:ext uri="{FF2B5EF4-FFF2-40B4-BE49-F238E27FC236}">
                  <a16:creationId xmlns:a16="http://schemas.microsoft.com/office/drawing/2014/main" id="{464F29E2-A8EE-4AC3-8877-ED6176668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700" y="4276094"/>
              <a:ext cx="1847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FBEE44F5-F266-44E0-8E24-4FB95D1E8CBA}"/>
                </a:ext>
              </a:extLst>
            </p:cNvPr>
            <p:cNvSpPr/>
            <p:nvPr/>
          </p:nvSpPr>
          <p:spPr>
            <a:xfrm>
              <a:off x="6567183" y="4771545"/>
              <a:ext cx="3524289" cy="3081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lnSpc>
                  <a:spcPts val="1800"/>
                </a:lnSpc>
              </a:pPr>
              <a:endPara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" y="4639662"/>
            <a:ext cx="2475419" cy="2251026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7073" y="4584792"/>
            <a:ext cx="2472569" cy="2531544"/>
          </a:xfrm>
          <a:prstGeom prst="rect">
            <a:avLst/>
          </a:prstGeom>
        </p:spPr>
      </p:pic>
      <p:sp>
        <p:nvSpPr>
          <p:cNvPr id="21" name="矩形: 圆角 16"/>
          <p:cNvSpPr/>
          <p:nvPr/>
        </p:nvSpPr>
        <p:spPr bwMode="auto">
          <a:xfrm>
            <a:off x="4476773" y="1476849"/>
            <a:ext cx="3152325" cy="8023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课程标准</a:t>
            </a:r>
            <a:endParaRPr lang="en-US" altLang="zh-CN" sz="2400" b="1" dirty="0" smtClean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423165" y="2881431"/>
            <a:ext cx="76215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2436813" y="2908727"/>
            <a:ext cx="0" cy="7572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44584" y="2863874"/>
            <a:ext cx="15022" cy="7937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059300" y="2893445"/>
            <a:ext cx="12748" cy="7778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16"/>
          <p:cNvSpPr/>
          <p:nvPr/>
        </p:nvSpPr>
        <p:spPr bwMode="auto">
          <a:xfrm>
            <a:off x="840689" y="3706292"/>
            <a:ext cx="3109912" cy="952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能用普通话</a:t>
            </a: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交谈</a:t>
            </a:r>
            <a:endParaRPr lang="en-US" altLang="zh-CN" sz="2400" b="1" dirty="0" smtClean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: 圆角 16"/>
          <p:cNvSpPr/>
          <p:nvPr/>
        </p:nvSpPr>
        <p:spPr bwMode="auto">
          <a:xfrm>
            <a:off x="4539232" y="3678996"/>
            <a:ext cx="3109912" cy="952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听人说话能把握主要</a:t>
            </a: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</a:t>
            </a:r>
            <a:endParaRPr lang="en-US" altLang="zh-CN" sz="2400" b="1" dirty="0" smtClean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矩形: 圆角 16"/>
          <p:cNvSpPr/>
          <p:nvPr/>
        </p:nvSpPr>
        <p:spPr bwMode="auto">
          <a:xfrm>
            <a:off x="8456140" y="3638053"/>
            <a:ext cx="3109912" cy="10977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能清楚明白地讲述见闻，说出自己的感受和</a:t>
            </a:r>
            <a:r>
              <a:rPr lang="zh-CN" altLang="en-US" sz="24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想法</a:t>
            </a:r>
            <a:endParaRPr lang="en-US" altLang="zh-CN" sz="2400" b="1" dirty="0" smtClean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546" y="627797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（一 ）说教材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461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A7DB2301-EBA9-4113-BA76-3184901390B4}"/>
              </a:ext>
            </a:extLst>
          </p:cNvPr>
          <p:cNvSpPr txBox="1">
            <a:spLocks/>
          </p:cNvSpPr>
          <p:nvPr/>
        </p:nvSpPr>
        <p:spPr>
          <a:xfrm>
            <a:off x="3047036" y="1939257"/>
            <a:ext cx="63746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000"/>
              </a:lnSpc>
            </a:pPr>
            <a:endParaRPr lang="en-US" altLang="zh-CN" sz="4000" b="1" spc="600" dirty="0">
              <a:solidFill>
                <a:srgbClr val="E953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" y="4639662"/>
            <a:ext cx="2475419" cy="225102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5463" y="4643515"/>
            <a:ext cx="2472569" cy="2531544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358385"/>
            <a:ext cx="1201003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 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本单元</a:t>
            </a:r>
            <a:r>
              <a:rPr lang="zh-CN" altLang="en-US" sz="2000" b="1" dirty="0" smtClean="0">
                <a:latin typeface="+mn-ea"/>
                <a:cs typeface="Times New Roman" pitchFamily="18" charset="0"/>
              </a:rPr>
              <a:t>以“我与自然”为主体，“感受课文生动的语言，积累喜欢的语句”是本单元的语文要素。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口语交际话题是“身边的‘小事’ ”，引导学生观察身边的“小事”，清楚地表达自己的看法，并汇总小组意见，与其他小组交流，旨在提升学生表达自我的能力，将学生的视野拓展到广泛的社会活动中。标题在“小事”一次上加引号，隐含了事小意义大的价值导向。</a:t>
            </a:r>
            <a:r>
              <a:rPr lang="zh-CN" altLang="zh-CN" sz="2000" b="1" dirty="0" smtClean="0"/>
              <a:t>在教学本单元口语交际和习作时，要注意两者内容的关联性，将表达与生活紧密联系。</a:t>
            </a:r>
          </a:p>
          <a:p>
            <a:r>
              <a:rPr lang="en-US" altLang="zh-CN" sz="2000" b="1" dirty="0" smtClean="0">
                <a:latin typeface="+mn-ea"/>
                <a:cs typeface="Times New Roman" pitchFamily="18" charset="0"/>
              </a:rPr>
              <a:t>    </a:t>
            </a:r>
            <a:r>
              <a:rPr lang="zh-CN" altLang="zh-CN" sz="2000" b="1" dirty="0" smtClean="0">
                <a:latin typeface="+mn-ea"/>
              </a:rPr>
              <a:t>教材提供了与学生的生活紧密联系的</a:t>
            </a:r>
            <a:r>
              <a:rPr lang="en-US" altLang="zh-CN" sz="2000" b="1" dirty="0" smtClean="0">
                <a:latin typeface="+mn-ea"/>
              </a:rPr>
              <a:t>4</a:t>
            </a:r>
            <a:r>
              <a:rPr lang="zh-CN" altLang="zh-CN" sz="2000" b="1" dirty="0" smtClean="0">
                <a:latin typeface="+mn-ea"/>
              </a:rPr>
              <a:t>幅情境图，帮助学生勾连生活、唤起回忆。</a:t>
            </a:r>
          </a:p>
          <a:p>
            <a:r>
              <a:rPr lang="en-US" altLang="zh-CN" sz="2000" b="1" dirty="0" smtClean="0">
                <a:latin typeface="+mn-ea"/>
              </a:rPr>
              <a:t>    </a:t>
            </a:r>
            <a:r>
              <a:rPr lang="zh-CN" altLang="zh-CN" sz="2000" b="1" dirty="0" smtClean="0">
                <a:latin typeface="+mn-ea"/>
              </a:rPr>
              <a:t>接着，教材布置了本次口语交际的任务：先在小组中交流身边的不文明或令人温暖的“小事”，并谈论看法；再汇总小组意见，和其他小组交流。</a:t>
            </a:r>
          </a:p>
          <a:p>
            <a:r>
              <a:rPr lang="en-US" altLang="zh-CN" sz="2000" b="1" dirty="0" smtClean="0">
                <a:latin typeface="+mn-ea"/>
              </a:rPr>
              <a:t>    </a:t>
            </a:r>
            <a:r>
              <a:rPr lang="zh-CN" altLang="zh-CN" sz="2000" b="1" dirty="0" smtClean="0">
                <a:latin typeface="+mn-ea"/>
              </a:rPr>
              <a:t>小贴士中提出了本次口语交际的学习重点</a:t>
            </a:r>
            <a:r>
              <a:rPr lang="zh-CN" altLang="en-US" sz="2000" b="1" dirty="0" smtClean="0">
                <a:latin typeface="+mn-ea"/>
              </a:rPr>
              <a:t>：</a:t>
            </a:r>
            <a:r>
              <a:rPr lang="zh-CN" altLang="zh-CN" sz="2000" b="1" dirty="0" smtClean="0">
                <a:latin typeface="+mn-ea"/>
              </a:rPr>
              <a:t>清楚地表达自己的看法</a:t>
            </a:r>
            <a:r>
              <a:rPr lang="zh-CN" altLang="en-US" sz="2000" b="1" dirty="0" smtClean="0">
                <a:latin typeface="+mn-ea"/>
              </a:rPr>
              <a:t>：</a:t>
            </a:r>
            <a:r>
              <a:rPr lang="zh-CN" altLang="zh-CN" sz="2000" b="1" dirty="0" smtClean="0">
                <a:latin typeface="+mn-ea"/>
              </a:rPr>
              <a:t>汇总小组意见时，尽可能反映每个人的想法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zh-CN" altLang="zh-CN" sz="2000" b="1" dirty="0" smtClean="0">
              <a:latin typeface="+mn-ea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32011" y="614149"/>
            <a:ext cx="2035175" cy="542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/>
              <a:t>教材解析：</a:t>
            </a:r>
            <a:endParaRPr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689344" y="4483574"/>
            <a:ext cx="7725192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zh-CN" altLang="en-US" sz="2800" kern="1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本页文字过多，建议精简后仅呈现提纲性文字。</a:t>
            </a:r>
            <a:endParaRPr lang="en-US" altLang="zh-CN" sz="2800" kern="100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r>
              <a:rPr lang="zh-CN" altLang="en-US" sz="2800" kern="100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改字体为华文楷体。</a:t>
            </a:r>
            <a:endParaRPr lang="zh-CN" altLang="zh-CN" sz="2800" kern="100" dirty="0">
              <a:solidFill>
                <a:schemeClr val="accent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1" y="196690"/>
            <a:ext cx="844827" cy="825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1" y="5497162"/>
            <a:ext cx="3703319" cy="1360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3000" y="1568921"/>
            <a:ext cx="4136421" cy="31947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08712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年段特点：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algn="just" defTabSz="1087120">
              <a:spcBef>
                <a:spcPct val="20000"/>
              </a:spcBef>
              <a:defRPr/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三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年级在小学阶段是过渡年级，是孩子跨入中高年级的起始年级，是孩子学习习惯、学习态度从可塑性强转向逐渐定型的重要过渡阶段。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7483" y="856020"/>
            <a:ext cx="3801794" cy="405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120">
              <a:spcBef>
                <a:spcPct val="20000"/>
              </a:spcBef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学习起点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:</a:t>
            </a:r>
          </a:p>
          <a:p>
            <a:pPr defTabSz="1087120">
              <a:spcBef>
                <a:spcPct val="20000"/>
              </a:spcBef>
            </a:pPr>
            <a:r>
              <a:rPr lang="zh-CN" altLang="en-US" sz="2800" b="1" dirty="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在二年级引导学生开展小组讨论，学会轮流表达的基础上；三年级开始，对讨论提出更高的要求：强调在讨论时认真倾听，充分关注每个人发表的意见，并初步尝试汇总小组意见。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宋体" pitchFamily="2" charset="-122"/>
              </a:rPr>
              <a:t>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93" y="2470244"/>
            <a:ext cx="4112614" cy="3581594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263413" y="408936"/>
            <a:ext cx="2175823" cy="5600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/>
              <a:t>学生分析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87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1" y="196690"/>
            <a:ext cx="844827" cy="825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1" y="5497162"/>
            <a:ext cx="3703319" cy="13608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DC29B5-8BB2-4EC9-89D7-FBEDAA9FF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1" y="1602366"/>
            <a:ext cx="1010828" cy="10108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997ACB-A362-47AA-B905-EA5718D66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" y="3589052"/>
            <a:ext cx="1010828" cy="10108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2925" y="1753299"/>
            <a:ext cx="8447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j-ea"/>
                <a:ea typeface="+mj-ea"/>
              </a:rPr>
              <a:t>1.</a:t>
            </a:r>
            <a:r>
              <a:rPr lang="zh-CN" altLang="zh-CN" sz="2800" b="1" dirty="0" smtClean="0">
                <a:latin typeface="+mj-ea"/>
                <a:ea typeface="+mj-ea"/>
              </a:rPr>
              <a:t>能在小组中简单讲述身边的不文明或令人感到温暖的行为，并清除地表达自己的看法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8092" y="3934437"/>
            <a:ext cx="8685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 2.</a:t>
            </a:r>
            <a:r>
              <a:rPr lang="zh-CN" altLang="en-US" sz="2800" b="1" dirty="0" smtClean="0"/>
              <a:t>能汇总小组意见，汇总意见时能尽量反映每个人的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想法。</a:t>
            </a:r>
            <a:endParaRPr lang="zh-CN" altLang="en-US" sz="2800" b="1" dirty="0"/>
          </a:p>
        </p:txBody>
      </p:sp>
      <p:sp>
        <p:nvSpPr>
          <p:cNvPr id="9" name="圆角矩形 8"/>
          <p:cNvSpPr/>
          <p:nvPr/>
        </p:nvSpPr>
        <p:spPr>
          <a:xfrm>
            <a:off x="1427186" y="327050"/>
            <a:ext cx="2035175" cy="542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/>
              <a:t>教学目标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45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1" y="196690"/>
            <a:ext cx="844827" cy="825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1" y="5603842"/>
            <a:ext cx="3703319" cy="1360838"/>
          </a:xfrm>
          <a:prstGeom prst="rect">
            <a:avLst/>
          </a:prstGeom>
        </p:spPr>
      </p:pic>
      <p:sp>
        <p:nvSpPr>
          <p:cNvPr id="14" name="Shape 1434">
            <a:extLst>
              <a:ext uri="{FF2B5EF4-FFF2-40B4-BE49-F238E27FC236}">
                <a16:creationId xmlns:a16="http://schemas.microsoft.com/office/drawing/2014/main" id="{DDDEA463-D957-47F9-BCE3-A36684EC0039}"/>
              </a:ext>
            </a:extLst>
          </p:cNvPr>
          <p:cNvSpPr txBox="1"/>
          <p:nvPr/>
        </p:nvSpPr>
        <p:spPr>
          <a:xfrm>
            <a:off x="1146937" y="4258453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435">
            <a:extLst>
              <a:ext uri="{FF2B5EF4-FFF2-40B4-BE49-F238E27FC236}">
                <a16:creationId xmlns:a16="http://schemas.microsoft.com/office/drawing/2014/main" id="{BBBC0DBA-06C6-491C-A033-97014A290CC5}"/>
              </a:ext>
            </a:extLst>
          </p:cNvPr>
          <p:cNvSpPr txBox="1"/>
          <p:nvPr/>
        </p:nvSpPr>
        <p:spPr>
          <a:xfrm>
            <a:off x="1257820" y="3885665"/>
            <a:ext cx="3515516" cy="164267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SzPct val="25000"/>
            </a:pP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ontserrat" panose="02000505000000020004"/>
              <a:sym typeface="Montserrat" panose="02000505000000020004"/>
            </a:endParaRPr>
          </a:p>
          <a:p>
            <a:pPr algn="ctr" defTabSz="457200">
              <a:buSzPct val="25000"/>
            </a:pP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ontserrat" panose="02000505000000020004"/>
              <a:sym typeface="Montserrat" panose="02000505000000020004"/>
            </a:endParaRPr>
          </a:p>
          <a:p>
            <a:pPr algn="ctr" defTabSz="457200">
              <a:buSzPct val="25000"/>
            </a:pPr>
            <a:endParaRPr lang="en-US" altLang="zh-CN" sz="32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6" name="Shape 1436">
            <a:extLst>
              <a:ext uri="{FF2B5EF4-FFF2-40B4-BE49-F238E27FC236}">
                <a16:creationId xmlns:a16="http://schemas.microsoft.com/office/drawing/2014/main" id="{78752B32-77A2-4995-9924-E5890D3DF07D}"/>
              </a:ext>
            </a:extLst>
          </p:cNvPr>
          <p:cNvSpPr txBox="1"/>
          <p:nvPr/>
        </p:nvSpPr>
        <p:spPr>
          <a:xfrm>
            <a:off x="3869666" y="4258453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438">
            <a:extLst>
              <a:ext uri="{FF2B5EF4-FFF2-40B4-BE49-F238E27FC236}">
                <a16:creationId xmlns:a16="http://schemas.microsoft.com/office/drawing/2014/main" id="{FA106269-FA26-479F-8971-E73D31B9FA76}"/>
              </a:ext>
            </a:extLst>
          </p:cNvPr>
          <p:cNvSpPr txBox="1"/>
          <p:nvPr/>
        </p:nvSpPr>
        <p:spPr>
          <a:xfrm>
            <a:off x="5851616" y="4023452"/>
            <a:ext cx="3963766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+mj-ea"/>
                <a:ea typeface="+mj-ea"/>
              </a:rPr>
              <a:t>小组意见汇总时，能尽可能地反映每个人的想法。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0" name="Shape 1440">
            <a:extLst>
              <a:ext uri="{FF2B5EF4-FFF2-40B4-BE49-F238E27FC236}">
                <a16:creationId xmlns:a16="http://schemas.microsoft.com/office/drawing/2014/main" id="{08331485-0C68-4873-9075-73FCE304A4E6}"/>
              </a:ext>
            </a:extLst>
          </p:cNvPr>
          <p:cNvSpPr txBox="1"/>
          <p:nvPr/>
        </p:nvSpPr>
        <p:spPr>
          <a:xfrm>
            <a:off x="8923832" y="4258453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441">
            <a:extLst>
              <a:ext uri="{FF2B5EF4-FFF2-40B4-BE49-F238E27FC236}">
                <a16:creationId xmlns:a16="http://schemas.microsoft.com/office/drawing/2014/main" id="{F3FB39E4-8C65-433B-89FE-CAFCD8BBF7B6}"/>
              </a:ext>
            </a:extLst>
          </p:cNvPr>
          <p:cNvSpPr txBox="1"/>
          <p:nvPr/>
        </p:nvSpPr>
        <p:spPr>
          <a:xfrm>
            <a:off x="9018548" y="3877277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SzPct val="25000"/>
            </a:pP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2" name="Shape 1443">
            <a:extLst>
              <a:ext uri="{FF2B5EF4-FFF2-40B4-BE49-F238E27FC236}">
                <a16:creationId xmlns:a16="http://schemas.microsoft.com/office/drawing/2014/main" id="{266BF1D2-E4BD-4357-B267-8F0C2AB28C77}"/>
              </a:ext>
            </a:extLst>
          </p:cNvPr>
          <p:cNvSpPr/>
          <p:nvPr/>
        </p:nvSpPr>
        <p:spPr>
          <a:xfrm>
            <a:off x="1384916" y="1721538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000000"/>
              </a:buClr>
            </a:pPr>
            <a:endParaRPr sz="675" kern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" name="Shape 1445">
            <a:extLst>
              <a:ext uri="{FF2B5EF4-FFF2-40B4-BE49-F238E27FC236}">
                <a16:creationId xmlns:a16="http://schemas.microsoft.com/office/drawing/2014/main" id="{6E6995D7-D0E7-4FC5-BCFC-B65FC41A22A9}"/>
              </a:ext>
            </a:extLst>
          </p:cNvPr>
          <p:cNvSpPr/>
          <p:nvPr/>
        </p:nvSpPr>
        <p:spPr>
          <a:xfrm>
            <a:off x="6448336" y="1721538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000000"/>
              </a:buClr>
            </a:pPr>
            <a:endParaRPr sz="675" kern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Shape 1447">
            <a:extLst>
              <a:ext uri="{FF2B5EF4-FFF2-40B4-BE49-F238E27FC236}">
                <a16:creationId xmlns:a16="http://schemas.microsoft.com/office/drawing/2014/main" id="{E5CA5768-1D8A-4854-81DB-2B2F9C56CC2D}"/>
              </a:ext>
            </a:extLst>
          </p:cNvPr>
          <p:cNvSpPr txBox="1"/>
          <p:nvPr/>
        </p:nvSpPr>
        <p:spPr>
          <a:xfrm>
            <a:off x="1796760" y="2388392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F0821E"/>
              </a:buClr>
              <a:buSzPct val="25000"/>
            </a:pPr>
            <a:r>
              <a:rPr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Montserrat" panose="02000505000000020004"/>
                <a:sym typeface="Montserrat" panose="02000505000000020004"/>
              </a:rPr>
              <a:t>1</a:t>
            </a:r>
            <a:endParaRPr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8" name="Shape 1449">
            <a:extLst>
              <a:ext uri="{FF2B5EF4-FFF2-40B4-BE49-F238E27FC236}">
                <a16:creationId xmlns:a16="http://schemas.microsoft.com/office/drawing/2014/main" id="{D4A2F573-F860-48CA-AA69-6485FEF26938}"/>
              </a:ext>
            </a:extLst>
          </p:cNvPr>
          <p:cNvSpPr txBox="1"/>
          <p:nvPr/>
        </p:nvSpPr>
        <p:spPr>
          <a:xfrm>
            <a:off x="6867287" y="2388392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F0821E"/>
              </a:buClr>
              <a:buSzPct val="25000"/>
            </a:pPr>
            <a:r>
              <a:rPr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Montserrat" panose="02000505000000020004"/>
                <a:sym typeface="Montserrat" panose="02000505000000020004"/>
              </a:rPr>
              <a:t>2</a:t>
            </a:r>
            <a:endParaRPr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9" name="Shape 1450">
            <a:extLst>
              <a:ext uri="{FF2B5EF4-FFF2-40B4-BE49-F238E27FC236}">
                <a16:creationId xmlns:a16="http://schemas.microsoft.com/office/drawing/2014/main" id="{FF1ECDED-E228-4E4E-A6BC-A1A4DC375CD8}"/>
              </a:ext>
            </a:extLst>
          </p:cNvPr>
          <p:cNvSpPr txBox="1"/>
          <p:nvPr/>
        </p:nvSpPr>
        <p:spPr>
          <a:xfrm>
            <a:off x="9402551" y="2388392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F0821E"/>
              </a:buClr>
              <a:buSzPct val="25000"/>
            </a:pPr>
            <a:endParaRPr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0" name="Shape 1451">
            <a:extLst>
              <a:ext uri="{FF2B5EF4-FFF2-40B4-BE49-F238E27FC236}">
                <a16:creationId xmlns:a16="http://schemas.microsoft.com/office/drawing/2014/main" id="{C45E5F1A-F287-4B94-9020-E976DABC634C}"/>
              </a:ext>
            </a:extLst>
          </p:cNvPr>
          <p:cNvSpPr/>
          <p:nvPr/>
        </p:nvSpPr>
        <p:spPr>
          <a:xfrm>
            <a:off x="1384916" y="1721538"/>
            <a:ext cx="1701000" cy="1701000"/>
          </a:xfrm>
          <a:prstGeom prst="arc">
            <a:avLst>
              <a:gd name="adj1" fmla="val 16170307"/>
              <a:gd name="adj2" fmla="val 11025085"/>
            </a:avLst>
          </a:prstGeom>
          <a:noFill/>
          <a:ln w="76200" cap="flat" cmpd="sng">
            <a:solidFill>
              <a:srgbClr val="EC9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000000"/>
              </a:buClr>
            </a:pPr>
            <a:endParaRPr sz="2400" b="1" kern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2" name="Shape 1453">
            <a:extLst>
              <a:ext uri="{FF2B5EF4-FFF2-40B4-BE49-F238E27FC236}">
                <a16:creationId xmlns:a16="http://schemas.microsoft.com/office/drawing/2014/main" id="{E628350A-0D5A-40FF-A892-9EEFF023AEE8}"/>
              </a:ext>
            </a:extLst>
          </p:cNvPr>
          <p:cNvSpPr/>
          <p:nvPr/>
        </p:nvSpPr>
        <p:spPr>
          <a:xfrm>
            <a:off x="6448336" y="1721538"/>
            <a:ext cx="1701000" cy="1701000"/>
          </a:xfrm>
          <a:prstGeom prst="arc">
            <a:avLst>
              <a:gd name="adj1" fmla="val 16319724"/>
              <a:gd name="adj2" fmla="val 11246209"/>
            </a:avLst>
          </a:prstGeom>
          <a:noFill/>
          <a:ln w="76200" cap="flat" cmpd="sng">
            <a:solidFill>
              <a:srgbClr val="DCB6C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buClr>
                <a:srgbClr val="000000"/>
              </a:buClr>
            </a:pPr>
            <a:endParaRPr sz="2400" b="1" kern="0">
              <a:solidFill>
                <a:schemeClr val="tx1">
                  <a:lumMod val="75000"/>
                  <a:lumOff val="25000"/>
                </a:schemeClr>
              </a:solidFill>
              <a:latin typeface="印品溜溜圆" panose="02000000000000000000" pitchFamily="2" charset="-122"/>
              <a:ea typeface="印品溜溜圆" panose="020000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9901" y="4093828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能清楚地表达自己的看法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1427186" y="367993"/>
            <a:ext cx="2035175" cy="542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/>
              <a:t>教学重难点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40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1" grpId="0"/>
      <p:bldP spid="22" grpId="0" animBg="1"/>
      <p:bldP spid="24" grpId="0" animBg="1"/>
      <p:bldP spid="26" grpId="0"/>
      <p:bldP spid="28" grpId="0"/>
      <p:bldP spid="29" grpId="0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B3B01C-2523-46B2-A40A-A73786049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77" y="1410223"/>
            <a:ext cx="2960517" cy="2714156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178F013C-05E8-4390-94C0-06969477D45D}"/>
              </a:ext>
            </a:extLst>
          </p:cNvPr>
          <p:cNvSpPr txBox="1">
            <a:spLocks/>
          </p:cNvSpPr>
          <p:nvPr/>
        </p:nvSpPr>
        <p:spPr>
          <a:xfrm>
            <a:off x="4051722" y="903630"/>
            <a:ext cx="41573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000"/>
              </a:lnSpc>
            </a:pP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" y="4639662"/>
            <a:ext cx="2475419" cy="225102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1239" y="4626737"/>
            <a:ext cx="2472569" cy="253154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29471" y="610317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（二）说教学过程</a:t>
            </a:r>
            <a:endParaRPr lang="zh-CN" altLang="en-US" sz="3600" b="1" dirty="0">
              <a:solidFill>
                <a:srgbClr val="FF99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061963" y="3135597"/>
            <a:ext cx="4508831" cy="2319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3200" dirty="0" smtClean="0">
                <a:latin typeface="Arial" panose="020B0604020202020204" pitchFamily="34" charset="0"/>
              </a:rPr>
              <a:t>       </a:t>
            </a:r>
            <a:r>
              <a:rPr lang="zh-CN" altLang="en-US" sz="3200" dirty="0" smtClean="0">
                <a:latin typeface="Arial" panose="020B0604020202020204" pitchFamily="34" charset="0"/>
              </a:rPr>
              <a:t> 本</a:t>
            </a:r>
            <a:r>
              <a:rPr lang="zh-CN" altLang="en-US" sz="3200" dirty="0" smtClean="0">
                <a:latin typeface="Arial" panose="020B0604020202020204" pitchFamily="34" charset="0"/>
              </a:rPr>
              <a:t>课的教学内容</a:t>
            </a:r>
          </a:p>
          <a:p>
            <a:pPr>
              <a:defRPr/>
            </a:pPr>
            <a:endParaRPr lang="zh-CN" altLang="en-US" sz="320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zh-CN" altLang="en-US" sz="3200" dirty="0" smtClean="0">
                <a:latin typeface="Arial" panose="020B0604020202020204" pitchFamily="34" charset="0"/>
              </a:rPr>
              <a:t> 分为一个课时完成。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594462" y="2378762"/>
            <a:ext cx="3651250" cy="711200"/>
          </a:xfrm>
          <a:custGeom>
            <a:avLst/>
            <a:gdLst>
              <a:gd name="T0" fmla="*/ 0 w 3682"/>
              <a:gd name="T1" fmla="*/ 0 h 786"/>
              <a:gd name="T2" fmla="*/ 2147483646 w 3682"/>
              <a:gd name="T3" fmla="*/ 0 h 786"/>
              <a:gd name="T4" fmla="*/ 2147483646 w 3682"/>
              <a:gd name="T5" fmla="*/ 2147483646 h 786"/>
              <a:gd name="T6" fmla="*/ 2147483646 w 3682"/>
              <a:gd name="T7" fmla="*/ 2147483646 h 786"/>
              <a:gd name="T8" fmla="*/ 0 w 3682"/>
              <a:gd name="T9" fmla="*/ 2147483646 h 786"/>
              <a:gd name="T10" fmla="*/ 0 w 3682"/>
              <a:gd name="T11" fmla="*/ 0 h 7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2"/>
              <a:gd name="T19" fmla="*/ 0 h 786"/>
              <a:gd name="T20" fmla="*/ 3682 w 3682"/>
              <a:gd name="T21" fmla="*/ 786 h 7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43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gency FB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课</a:t>
            </a:r>
            <a:r>
              <a:rPr lang="zh-CN" altLang="en-US" sz="3200" b="1" dirty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时安排</a:t>
            </a:r>
          </a:p>
        </p:txBody>
      </p:sp>
    </p:spTree>
    <p:extLst>
      <p:ext uri="{BB962C8B-B14F-4D97-AF65-F5344CB8AC3E}">
        <p14:creationId xmlns:p14="http://schemas.microsoft.com/office/powerpoint/2010/main" val="23145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1" y="196690"/>
            <a:ext cx="844827" cy="825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1" y="5497162"/>
            <a:ext cx="3703319" cy="13608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574A62-DDE5-4A65-BF69-8EC94ADF3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7" y="1957216"/>
            <a:ext cx="3259874" cy="325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组合 19"/>
          <p:cNvGrpSpPr/>
          <p:nvPr/>
        </p:nvGrpSpPr>
        <p:grpSpPr>
          <a:xfrm>
            <a:off x="641446" y="2011149"/>
            <a:ext cx="3411940" cy="944130"/>
            <a:chOff x="608828" y="3819022"/>
            <a:chExt cx="3411940" cy="944130"/>
          </a:xfrm>
        </p:grpSpPr>
        <p:sp>
          <p:nvSpPr>
            <p:cNvPr id="21" name="MH_SubTitle_1"/>
            <p:cNvSpPr txBox="1">
              <a:spLocks noChangeArrowheads="1"/>
            </p:cNvSpPr>
            <p:nvPr/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22" name="文本框 14"/>
            <p:cNvSpPr txBox="1"/>
            <p:nvPr/>
          </p:nvSpPr>
          <p:spPr>
            <a:xfrm>
              <a:off x="608828" y="3819022"/>
              <a:ext cx="3411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+mn-ea"/>
                </a:rPr>
                <a:t>一、激趣导入，引向主题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</p:grpSp>
      <p:grpSp>
        <p:nvGrpSpPr>
          <p:cNvPr id="3" name="组合 22"/>
          <p:cNvGrpSpPr/>
          <p:nvPr/>
        </p:nvGrpSpPr>
        <p:grpSpPr>
          <a:xfrm>
            <a:off x="7588155" y="2011149"/>
            <a:ext cx="3289111" cy="944130"/>
            <a:chOff x="285935" y="3819022"/>
            <a:chExt cx="3289111" cy="944130"/>
          </a:xfrm>
        </p:grpSpPr>
        <p:sp>
          <p:nvSpPr>
            <p:cNvPr id="24" name="MH_SubTitle_1"/>
            <p:cNvSpPr txBox="1">
              <a:spLocks noChangeArrowheads="1"/>
            </p:cNvSpPr>
            <p:nvPr/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5935" y="3819022"/>
              <a:ext cx="3289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三、联系生活，训练表达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1410056" y="387043"/>
            <a:ext cx="2035175" cy="5445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/>
              <a:t>教学过程</a:t>
            </a:r>
            <a:endParaRPr lang="zh-CN" alt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68991" y="3848669"/>
            <a:ext cx="328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二、借助图文，交流看法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0488" y="5141701"/>
            <a:ext cx="330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五、课堂总结，训练拓展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8264" y="3959604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四、小组交流，引导学习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9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599</Words>
  <Application>Microsoft Office PowerPoint</Application>
  <PresentationFormat>宽屏</PresentationFormat>
  <Paragraphs>71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黑体</vt:lpstr>
      <vt:lpstr>华文黑体</vt:lpstr>
      <vt:lpstr>华文楷体</vt:lpstr>
      <vt:lpstr>宋体</vt:lpstr>
      <vt:lpstr>微软雅黑</vt:lpstr>
      <vt:lpstr>印品溜溜圆</vt:lpstr>
      <vt:lpstr>Arial</vt:lpstr>
      <vt:lpstr>Calibri</vt:lpstr>
      <vt:lpstr>Calibri Light</vt:lpstr>
      <vt:lpstr>Montserrat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 Ning</cp:lastModifiedBy>
  <cp:revision>43</cp:revision>
  <dcterms:created xsi:type="dcterms:W3CDTF">2018-11-24T12:30:58Z</dcterms:created>
  <dcterms:modified xsi:type="dcterms:W3CDTF">2019-05-08T08:41:12Z</dcterms:modified>
</cp:coreProperties>
</file>