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2" r:id="rId2"/>
    <p:sldId id="256" r:id="rId3"/>
    <p:sldId id="257" r:id="rId4"/>
    <p:sldId id="288" r:id="rId5"/>
    <p:sldId id="259" r:id="rId6"/>
    <p:sldId id="260" r:id="rId7"/>
    <p:sldId id="289" r:id="rId8"/>
    <p:sldId id="263" r:id="rId9"/>
    <p:sldId id="291" r:id="rId10"/>
    <p:sldId id="264" r:id="rId11"/>
    <p:sldId id="265" r:id="rId12"/>
    <p:sldId id="268" r:id="rId13"/>
    <p:sldId id="266" r:id="rId14"/>
    <p:sldId id="269" r:id="rId15"/>
    <p:sldId id="290" r:id="rId16"/>
    <p:sldId id="271" r:id="rId17"/>
    <p:sldId id="274" r:id="rId18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9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606" y="120"/>
      </p:cViewPr>
      <p:guideLst>
        <p:guide orient="horz" pos="1620"/>
        <p:guide pos="289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8098"/>
            <a:ext cx="7772400" cy="110271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5160"/>
            <a:ext cx="6400800" cy="1314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2D6A6-77FF-48BA-A845-FFD6F5BD0322}" type="datetimeFigureOut">
              <a:rPr lang="zh-CN" altLang="en-US" smtClean="0"/>
              <a:pPr/>
              <a:t>2019/6/6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ADE2-F69B-44A8-979D-36AA62E43F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2D6A6-77FF-48BA-A845-FFD6F5BD0322}" type="datetimeFigureOut">
              <a:rPr lang="zh-CN" altLang="en-US" smtClean="0"/>
              <a:pPr/>
              <a:t>2019/6/6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ADE2-F69B-44A8-979D-36AA62E43F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15"/>
            <a:ext cx="2057400" cy="4389411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15"/>
            <a:ext cx="6019800" cy="4389411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2D6A6-77FF-48BA-A845-FFD6F5BD0322}" type="datetimeFigureOut">
              <a:rPr lang="zh-CN" altLang="en-US" smtClean="0"/>
              <a:pPr/>
              <a:t>2019/6/6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ADE2-F69B-44A8-979D-36AA62E43F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2D6A6-77FF-48BA-A845-FFD6F5BD0322}" type="datetimeFigureOut">
              <a:rPr lang="zh-CN" altLang="en-US" smtClean="0"/>
              <a:pPr/>
              <a:t>2019/6/6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ADE2-F69B-44A8-979D-36AA62E43F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753"/>
            <a:ext cx="7772400" cy="102173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416"/>
            <a:ext cx="7772400" cy="112533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803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3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83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2D6A6-77FF-48BA-A845-FFD6F5BD0322}" type="datetimeFigureOut">
              <a:rPr lang="zh-CN" altLang="en-US" smtClean="0"/>
              <a:pPr/>
              <a:t>2019/6/6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ADE2-F69B-44A8-979D-36AA62E43F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360"/>
            <a:ext cx="4038600" cy="33950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360"/>
            <a:ext cx="4038600" cy="33950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2D6A6-77FF-48BA-A845-FFD6F5BD0322}" type="datetimeFigureOut">
              <a:rPr lang="zh-CN" altLang="en-US" smtClean="0"/>
              <a:pPr/>
              <a:t>2019/6/6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ADE2-F69B-44A8-979D-36AA62E43F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536"/>
            <a:ext cx="4040188" cy="47990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8035" indent="0">
              <a:buNone/>
              <a:defRPr sz="1200" b="1"/>
            </a:lvl7pPr>
            <a:lvl8pPr marL="2400935" indent="0">
              <a:buNone/>
              <a:defRPr sz="1200" b="1"/>
            </a:lvl8pPr>
            <a:lvl9pPr marL="2743835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442"/>
            <a:ext cx="4040188" cy="29639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151536"/>
            <a:ext cx="4041775" cy="47990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8035" indent="0">
              <a:buNone/>
              <a:defRPr sz="1200" b="1"/>
            </a:lvl7pPr>
            <a:lvl8pPr marL="2400935" indent="0">
              <a:buNone/>
              <a:defRPr sz="1200" b="1"/>
            </a:lvl8pPr>
            <a:lvl9pPr marL="2743835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631442"/>
            <a:ext cx="4041775" cy="29639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2D6A6-77FF-48BA-A845-FFD6F5BD0322}" type="datetimeFigureOut">
              <a:rPr lang="zh-CN" altLang="en-US" smtClean="0"/>
              <a:pPr/>
              <a:t>2019/6/6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ADE2-F69B-44A8-979D-36AA62E43F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2D6A6-77FF-48BA-A845-FFD6F5BD0322}" type="datetimeFigureOut">
              <a:rPr lang="zh-CN" altLang="en-US" smtClean="0"/>
              <a:pPr/>
              <a:t>2019/6/6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ADE2-F69B-44A8-979D-36AA62E43F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2D6A6-77FF-48BA-A845-FFD6F5BD0322}" type="datetimeFigureOut">
              <a:rPr lang="zh-CN" altLang="en-US" smtClean="0"/>
              <a:pPr/>
              <a:t>2019/6/6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ADE2-F69B-44A8-979D-36AA62E43F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4823"/>
            <a:ext cx="3008313" cy="87169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823"/>
            <a:ext cx="5111750" cy="439060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076513"/>
            <a:ext cx="3008313" cy="351891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8035" indent="0">
              <a:buNone/>
              <a:defRPr sz="675"/>
            </a:lvl7pPr>
            <a:lvl8pPr marL="2400935" indent="0">
              <a:buNone/>
              <a:defRPr sz="675"/>
            </a:lvl8pPr>
            <a:lvl9pPr marL="2743835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2D6A6-77FF-48BA-A845-FFD6F5BD0322}" type="datetimeFigureOut">
              <a:rPr lang="zh-CN" altLang="en-US" smtClean="0"/>
              <a:pPr/>
              <a:t>2019/6/6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ADE2-F69B-44A8-979D-36AA62E43F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1080"/>
            <a:ext cx="5486400" cy="42512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662"/>
            <a:ext cx="5486400" cy="30866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8035" indent="0">
              <a:buNone/>
              <a:defRPr sz="1500"/>
            </a:lvl7pPr>
            <a:lvl8pPr marL="2400935" indent="0">
              <a:buNone/>
              <a:defRPr sz="1500"/>
            </a:lvl8pPr>
            <a:lvl9pPr marL="2743835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6208"/>
            <a:ext cx="5486400" cy="60375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8035" indent="0">
              <a:buNone/>
              <a:defRPr sz="675"/>
            </a:lvl7pPr>
            <a:lvl8pPr marL="2400935" indent="0">
              <a:buNone/>
              <a:defRPr sz="675"/>
            </a:lvl8pPr>
            <a:lvl9pPr marL="2743835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2D6A6-77FF-48BA-A845-FFD6F5BD0322}" type="datetimeFigureOut">
              <a:rPr lang="zh-CN" altLang="en-US" smtClean="0"/>
              <a:pPr/>
              <a:t>2019/6/6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ADE2-F69B-44A8-979D-36AA62E43F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0">
          <a:blip r:embed="rId13" cstate="print">
            <a:alphaModFix amt="42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6015"/>
            <a:ext cx="8229600" cy="857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360"/>
            <a:ext cx="8229600" cy="3395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8096"/>
            <a:ext cx="21336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2D6A6-77FF-48BA-A845-FFD6F5BD0322}" type="datetimeFigureOut">
              <a:rPr lang="zh-CN" altLang="en-US" smtClean="0"/>
              <a:pPr/>
              <a:t>2019/6/6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8096"/>
            <a:ext cx="28956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8096"/>
            <a:ext cx="21336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7ADE2-F69B-44A8-979D-36AA62E43F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530" indent="-214630" algn="l" defTabSz="685800" rtl="0" eaLnBrk="1" latinLnBrk="0" hangingPunct="1">
        <a:spcBef>
          <a:spcPct val="15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6585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85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385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285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80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8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83277" y="786313"/>
            <a:ext cx="5399870" cy="812055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部编小学语文二年级下册第五单元</a:t>
            </a:r>
            <a:endParaRPr lang="zh-CN" altLang="en-US" sz="2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80055" y="3808095"/>
            <a:ext cx="49523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主讲人：成婷 湖北省武昌水果湖第二小学</a:t>
            </a:r>
          </a:p>
        </p:txBody>
      </p:sp>
      <p:sp>
        <p:nvSpPr>
          <p:cNvPr id="7" name="矩形 6"/>
          <p:cNvSpPr/>
          <p:nvPr/>
        </p:nvSpPr>
        <p:spPr>
          <a:xfrm>
            <a:off x="2430553" y="1960723"/>
            <a:ext cx="4051159" cy="1222375"/>
          </a:xfrm>
          <a:prstGeom prst="rect">
            <a:avLst/>
          </a:prstGeom>
          <a:noFill/>
        </p:spPr>
        <p:txBody>
          <a:bodyPr wrap="square" lIns="68591" tIns="34295" rIns="68591" bIns="34295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zh-CN" altLang="en-US" sz="7500" b="1" cap="all" spc="0" dirty="0" smtClean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小马过河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93118" y="1740514"/>
            <a:ext cx="6319241" cy="212805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☆</a:t>
            </a:r>
            <a:r>
              <a:rPr lang="zh-CN" altLang="zh-CN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突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然，从树上跳下一只松鼠，拦住他大叫：“小马！别过河，别过河，你会淹死的！”</a:t>
            </a:r>
            <a:endParaRPr lang="zh-CN" altLang="en-US" sz="33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93119" y="1740514"/>
            <a:ext cx="6165520" cy="212805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☆</a:t>
            </a:r>
            <a:r>
              <a:rPr lang="zh-CN" altLang="zh-CN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突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然，从树上跳下一只松鼠，</a:t>
            </a:r>
            <a:r>
              <a:rPr lang="zh-CN" altLang="zh-CN" sz="33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拦住他大叫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：“小马！别过河，别过河，你会淹死的！”</a:t>
            </a:r>
            <a:endParaRPr lang="zh-CN" altLang="en-US" sz="33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979712" y="876267"/>
            <a:ext cx="1944556" cy="864247"/>
            <a:chOff x="2987824" y="764704"/>
            <a:chExt cx="2592288" cy="1152128"/>
          </a:xfrm>
        </p:grpSpPr>
        <p:sp>
          <p:nvSpPr>
            <p:cNvPr id="5" name="圆角矩形标注 4"/>
            <p:cNvSpPr/>
            <p:nvPr/>
          </p:nvSpPr>
          <p:spPr>
            <a:xfrm>
              <a:off x="2987824" y="764704"/>
              <a:ext cx="2592288" cy="1152128"/>
            </a:xfrm>
            <a:prstGeom prst="wedgeRoundRectCallout">
              <a:avLst>
                <a:gd name="adj1" fmla="val -26260"/>
                <a:gd name="adj2" fmla="val 143392"/>
                <a:gd name="adj3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059832" y="908720"/>
              <a:ext cx="2507903" cy="921859"/>
            </a:xfrm>
            <a:prstGeom prst="rect">
              <a:avLst/>
            </a:prstGeom>
            <a:noFill/>
          </p:spPr>
          <p:txBody>
            <a:bodyPr wrap="square" lIns="68591" tIns="34295" rIns="68591" bIns="34295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zh-CN" altLang="en-US" sz="405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提示语</a:t>
              </a:r>
              <a:endParaRPr lang="zh-CN" altLang="en-US" sz="405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93119" y="1740514"/>
            <a:ext cx="6165520" cy="21280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☆</a:t>
            </a:r>
            <a:r>
              <a:rPr lang="zh-CN" altLang="zh-CN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突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然，从树上跳下一只松鼠，</a:t>
            </a:r>
            <a:r>
              <a:rPr lang="zh-CN" altLang="zh-CN" sz="33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拦住他大叫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：“小马！</a:t>
            </a:r>
            <a:r>
              <a:rPr lang="zh-CN" altLang="zh-CN" sz="33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别过河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zh-CN" sz="33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别过河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，你会淹死的！”</a:t>
            </a:r>
            <a:endParaRPr lang="zh-CN" altLang="en-US" sz="33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817212" y="735675"/>
            <a:ext cx="1944556" cy="864247"/>
            <a:chOff x="2987824" y="764704"/>
            <a:chExt cx="2592288" cy="1152128"/>
          </a:xfrm>
        </p:grpSpPr>
        <p:sp>
          <p:nvSpPr>
            <p:cNvPr id="5" name="圆角矩形标注 4"/>
            <p:cNvSpPr/>
            <p:nvPr/>
          </p:nvSpPr>
          <p:spPr>
            <a:xfrm>
              <a:off x="2987824" y="764704"/>
              <a:ext cx="2592288" cy="1152128"/>
            </a:xfrm>
            <a:prstGeom prst="wedgeRoundRectCallout">
              <a:avLst>
                <a:gd name="adj1" fmla="val -26260"/>
                <a:gd name="adj2" fmla="val 143392"/>
                <a:gd name="adj3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059832" y="908720"/>
              <a:ext cx="2507903" cy="921859"/>
            </a:xfrm>
            <a:prstGeom prst="rect">
              <a:avLst/>
            </a:prstGeom>
            <a:noFill/>
          </p:spPr>
          <p:txBody>
            <a:bodyPr wrap="square" lIns="68591" tIns="34295" rIns="68591" bIns="34295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zh-CN" altLang="en-US" sz="405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提示语</a:t>
              </a:r>
              <a:endParaRPr lang="zh-CN" altLang="en-US" sz="405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1601150" y="3814555"/>
            <a:ext cx="2430695" cy="864247"/>
            <a:chOff x="-2340768" y="1556792"/>
            <a:chExt cx="3240360" cy="1152128"/>
          </a:xfrm>
        </p:grpSpPr>
        <p:sp>
          <p:nvSpPr>
            <p:cNvPr id="8" name="圆角矩形标注 7"/>
            <p:cNvSpPr/>
            <p:nvPr/>
          </p:nvSpPr>
          <p:spPr>
            <a:xfrm>
              <a:off x="-2340768" y="1556792"/>
              <a:ext cx="3240360" cy="1152128"/>
            </a:xfrm>
            <a:prstGeom prst="wedgeRoundRectCallout">
              <a:avLst>
                <a:gd name="adj1" fmla="val -17171"/>
                <a:gd name="adj2" fmla="val -115311"/>
                <a:gd name="adj3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-2340768" y="1628800"/>
              <a:ext cx="3155975" cy="921859"/>
            </a:xfrm>
            <a:prstGeom prst="rect">
              <a:avLst/>
            </a:prstGeom>
            <a:noFill/>
          </p:spPr>
          <p:txBody>
            <a:bodyPr wrap="square" lIns="68591" tIns="34295" rIns="68591" bIns="34295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zh-CN" altLang="en-US" sz="4050" b="1" cap="none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说话内容</a:t>
              </a:r>
              <a:endParaRPr lang="zh-CN" altLang="en-US" sz="405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93119" y="1740514"/>
            <a:ext cx="6165520" cy="21280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☆</a:t>
            </a:r>
            <a:r>
              <a:rPr lang="zh-CN" altLang="zh-CN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突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然，从树上跳下一只松鼠，</a:t>
            </a:r>
            <a:r>
              <a:rPr lang="zh-CN" altLang="zh-CN" sz="33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拦住他大叫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：“小马</a:t>
            </a:r>
            <a:r>
              <a:rPr lang="zh-CN" altLang="zh-CN" sz="33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！别过河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，</a:t>
            </a:r>
            <a:r>
              <a:rPr lang="zh-CN" altLang="zh-CN" sz="33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别过河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，你会淹死的</a:t>
            </a:r>
            <a:r>
              <a:rPr lang="zh-CN" altLang="zh-CN" sz="33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！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”</a:t>
            </a:r>
            <a:endParaRPr lang="zh-CN" altLang="en-US" sz="33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817212" y="735675"/>
            <a:ext cx="1944556" cy="864247"/>
            <a:chOff x="2987824" y="764704"/>
            <a:chExt cx="2592288" cy="1152128"/>
          </a:xfrm>
        </p:grpSpPr>
        <p:sp>
          <p:nvSpPr>
            <p:cNvPr id="5" name="圆角矩形标注 4"/>
            <p:cNvSpPr/>
            <p:nvPr/>
          </p:nvSpPr>
          <p:spPr>
            <a:xfrm>
              <a:off x="2987824" y="764704"/>
              <a:ext cx="2592288" cy="1152128"/>
            </a:xfrm>
            <a:prstGeom prst="wedgeRoundRectCallout">
              <a:avLst>
                <a:gd name="adj1" fmla="val -26260"/>
                <a:gd name="adj2" fmla="val 143392"/>
                <a:gd name="adj3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059832" y="908720"/>
              <a:ext cx="2507903" cy="921859"/>
            </a:xfrm>
            <a:prstGeom prst="rect">
              <a:avLst/>
            </a:prstGeom>
            <a:noFill/>
          </p:spPr>
          <p:txBody>
            <a:bodyPr wrap="square" lIns="68591" tIns="34295" rIns="68591" bIns="34295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zh-CN" altLang="en-US" sz="405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提示语</a:t>
              </a:r>
              <a:endParaRPr lang="zh-CN" altLang="en-US" sz="405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1601150" y="3814555"/>
            <a:ext cx="2430695" cy="864247"/>
            <a:chOff x="-2340768" y="1556792"/>
            <a:chExt cx="3240360" cy="1152128"/>
          </a:xfrm>
        </p:grpSpPr>
        <p:sp>
          <p:nvSpPr>
            <p:cNvPr id="8" name="圆角矩形标注 7"/>
            <p:cNvSpPr/>
            <p:nvPr/>
          </p:nvSpPr>
          <p:spPr>
            <a:xfrm>
              <a:off x="-2340768" y="1556792"/>
              <a:ext cx="3240360" cy="1152128"/>
            </a:xfrm>
            <a:prstGeom prst="wedgeRoundRectCallout">
              <a:avLst>
                <a:gd name="adj1" fmla="val -17171"/>
                <a:gd name="adj2" fmla="val -115311"/>
                <a:gd name="adj3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-2340768" y="1628800"/>
              <a:ext cx="3155975" cy="921859"/>
            </a:xfrm>
            <a:prstGeom prst="rect">
              <a:avLst/>
            </a:prstGeom>
            <a:noFill/>
          </p:spPr>
          <p:txBody>
            <a:bodyPr wrap="square" lIns="68591" tIns="34295" rIns="68591" bIns="34295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zh-CN" altLang="en-US" sz="4050" b="1" cap="none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说话内容</a:t>
              </a:r>
              <a:endParaRPr lang="zh-CN" altLang="en-US" sz="405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4950108" y="3814555"/>
            <a:ext cx="2430695" cy="864247"/>
            <a:chOff x="5076056" y="5085184"/>
            <a:chExt cx="3240360" cy="1152128"/>
          </a:xfrm>
        </p:grpSpPr>
        <p:sp>
          <p:nvSpPr>
            <p:cNvPr id="10" name="圆角矩形标注 9"/>
            <p:cNvSpPr/>
            <p:nvPr/>
          </p:nvSpPr>
          <p:spPr>
            <a:xfrm>
              <a:off x="5076056" y="5085184"/>
              <a:ext cx="3240360" cy="1152128"/>
            </a:xfrm>
            <a:prstGeom prst="wedgeRoundRectCallout">
              <a:avLst>
                <a:gd name="adj1" fmla="val -18528"/>
                <a:gd name="adj2" fmla="val -115311"/>
                <a:gd name="adj3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5076056" y="5097958"/>
              <a:ext cx="3155975" cy="921859"/>
            </a:xfrm>
            <a:prstGeom prst="rect">
              <a:avLst/>
            </a:prstGeom>
            <a:noFill/>
          </p:spPr>
          <p:txBody>
            <a:bodyPr wrap="square" lIns="68591" tIns="34295" rIns="68591" bIns="34295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zh-CN" altLang="en-US" sz="4050" b="1" cap="none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标点符号</a:t>
              </a:r>
              <a:endParaRPr lang="zh-CN" altLang="en-US" sz="405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93119" y="1707953"/>
            <a:ext cx="6173280" cy="16419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☆</a:t>
            </a:r>
            <a:r>
              <a:rPr lang="zh-CN" altLang="zh-CN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小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马难为情地说：“一条河挡住了去路，我……我过不去。”</a:t>
            </a:r>
            <a:endParaRPr lang="zh-CN" altLang="en-US" sz="33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950108" y="3465362"/>
            <a:ext cx="2367395" cy="691515"/>
          </a:xfrm>
          <a:prstGeom prst="rect">
            <a:avLst/>
          </a:prstGeom>
          <a:noFill/>
        </p:spPr>
        <p:txBody>
          <a:bodyPr wrap="square" lIns="68591" tIns="34295" rIns="68591" bIns="3429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405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标点符号</a:t>
            </a:r>
            <a:endParaRPr lang="zh-CN" altLang="en-US" sz="405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93119" y="1707953"/>
            <a:ext cx="6173280" cy="16419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☆</a:t>
            </a:r>
            <a:r>
              <a:rPr lang="zh-CN" altLang="zh-CN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小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马难为情地说：“一条河挡住了去路，我</a:t>
            </a:r>
            <a:r>
              <a:rPr lang="zh-CN" altLang="zh-CN" sz="33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我过不去。”</a:t>
            </a:r>
            <a:endParaRPr lang="zh-CN" altLang="en-US" sz="33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950108" y="3465362"/>
            <a:ext cx="2367395" cy="691515"/>
          </a:xfrm>
          <a:prstGeom prst="rect">
            <a:avLst/>
          </a:prstGeom>
          <a:noFill/>
        </p:spPr>
        <p:txBody>
          <a:bodyPr wrap="square" lIns="68591" tIns="34295" rIns="68591" bIns="3429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405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标点符号</a:t>
            </a:r>
            <a:endParaRPr lang="zh-CN" altLang="en-US" sz="405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3815784" y="1113955"/>
            <a:ext cx="3410733" cy="691515"/>
          </a:xfrm>
          <a:prstGeom prst="rect">
            <a:avLst/>
          </a:prstGeom>
          <a:noFill/>
        </p:spPr>
        <p:txBody>
          <a:bodyPr wrap="square" lIns="68591" tIns="34295" rIns="68591" bIns="3429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405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提示语</a:t>
            </a:r>
            <a:endParaRPr lang="zh-CN" altLang="en-US" sz="405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4572000" y="2095453"/>
            <a:ext cx="2367395" cy="691515"/>
          </a:xfrm>
          <a:prstGeom prst="rect">
            <a:avLst/>
          </a:prstGeom>
          <a:noFill/>
        </p:spPr>
        <p:txBody>
          <a:bodyPr wrap="square" lIns="68591" tIns="34295" rIns="68591" bIns="3429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405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说话内容</a:t>
            </a:r>
            <a:endParaRPr lang="zh-CN" altLang="en-US" sz="405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572000" y="3220385"/>
            <a:ext cx="2367395" cy="691515"/>
          </a:xfrm>
          <a:prstGeom prst="rect">
            <a:avLst/>
          </a:prstGeom>
          <a:noFill/>
        </p:spPr>
        <p:txBody>
          <a:bodyPr wrap="square" lIns="68591" tIns="34295" rIns="68591" bIns="3429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405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标点符号</a:t>
            </a:r>
            <a:endParaRPr lang="zh-CN" altLang="en-US" sz="405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左大括号 6"/>
          <p:cNvSpPr/>
          <p:nvPr/>
        </p:nvSpPr>
        <p:spPr>
          <a:xfrm>
            <a:off x="3707931" y="1333257"/>
            <a:ext cx="716405" cy="2293069"/>
          </a:xfrm>
          <a:prstGeom prst="leftBrac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135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矩形 8"/>
          <p:cNvSpPr/>
          <p:nvPr/>
        </p:nvSpPr>
        <p:spPr>
          <a:xfrm>
            <a:off x="1979259" y="1330034"/>
            <a:ext cx="1580854" cy="23533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68591" tIns="34295" rIns="68591" bIns="34295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495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读出恰当语气</a:t>
            </a:r>
            <a:endParaRPr lang="zh-CN" altLang="en-US" sz="495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465398" y="2067525"/>
            <a:ext cx="4159189" cy="1083945"/>
          </a:xfrm>
          <a:prstGeom prst="rect">
            <a:avLst/>
          </a:prstGeom>
          <a:noFill/>
        </p:spPr>
        <p:txBody>
          <a:bodyPr wrap="square" lIns="68591" tIns="34295" rIns="68591" bIns="34295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6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谢谢聆听</a:t>
            </a:r>
            <a:endParaRPr lang="zh-CN" altLang="en-US" sz="6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763688" y="1851670"/>
            <a:ext cx="5830320" cy="1102712"/>
          </a:xfrm>
        </p:spPr>
        <p:txBody>
          <a:bodyPr>
            <a:normAutofit/>
          </a:bodyPr>
          <a:lstStyle/>
          <a:p>
            <a:pPr algn="ctr"/>
            <a:r>
              <a:rPr lang="zh-CN" altLang="en-US" sz="3600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如</a:t>
            </a:r>
            <a:r>
              <a:rPr lang="zh-CN" alt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何读出人物恰当的语气</a:t>
            </a:r>
            <a:endParaRPr lang="zh-CN" altLang="en-US" sz="36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83660" y="2680231"/>
            <a:ext cx="3943128" cy="853753"/>
          </a:xfrm>
        </p:spPr>
        <p:txBody>
          <a:bodyPr>
            <a:normAutofit/>
          </a:bodyPr>
          <a:lstStyle/>
          <a:p>
            <a:r>
              <a:rPr lang="zh-CN" altLang="en-US" sz="405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读出恰当语气</a:t>
            </a:r>
            <a:endParaRPr lang="zh-CN" altLang="en-US" sz="405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33274" y="1437875"/>
            <a:ext cx="3997143" cy="83168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4050" dirty="0">
                <a:latin typeface="黑体" panose="02010609060101010101" pitchFamily="49" charset="-122"/>
                <a:ea typeface="黑体" panose="02010609060101010101" pitchFamily="49" charset="-122"/>
              </a:rPr>
              <a:t>体会</a:t>
            </a:r>
            <a:r>
              <a:rPr lang="zh-CN" altLang="en-US" sz="405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人物心情</a:t>
            </a:r>
            <a:endParaRPr lang="zh-CN" altLang="en-US" sz="405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91680" y="1995686"/>
            <a:ext cx="6040483" cy="250616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zh-CN" altLang="en-US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☆</a:t>
            </a:r>
            <a:r>
              <a:rPr lang="zh-CN" altLang="zh-CN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小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马</a:t>
            </a:r>
            <a:r>
              <a:rPr lang="zh-CN" altLang="zh-CN" sz="33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连蹦带跳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地说：“怎么</a:t>
            </a:r>
            <a:r>
              <a:rPr lang="zh-CN" altLang="zh-CN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不能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？我很愿意帮您做事。”</a:t>
            </a:r>
            <a:endParaRPr lang="zh-CN" altLang="en-US" sz="33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27860" y="2210496"/>
            <a:ext cx="6184499" cy="250616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zh-CN" altLang="en-US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☆</a:t>
            </a:r>
            <a:r>
              <a:rPr lang="zh-CN" altLang="zh-CN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小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马</a:t>
            </a:r>
            <a:r>
              <a:rPr lang="zh-CN" altLang="zh-CN" sz="33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连蹦带跳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地说：“怎么不能？我很愿意帮您做事。”</a:t>
            </a:r>
            <a:endParaRPr lang="zh-CN" altLang="en-US" sz="33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3145535" y="1030950"/>
            <a:ext cx="1944556" cy="864247"/>
            <a:chOff x="2987824" y="764704"/>
            <a:chExt cx="2592288" cy="1152128"/>
          </a:xfrm>
        </p:grpSpPr>
        <p:sp>
          <p:nvSpPr>
            <p:cNvPr id="8" name="圆角矩形标注 7"/>
            <p:cNvSpPr/>
            <p:nvPr/>
          </p:nvSpPr>
          <p:spPr>
            <a:xfrm>
              <a:off x="2987824" y="764704"/>
              <a:ext cx="2592288" cy="1152128"/>
            </a:xfrm>
            <a:prstGeom prst="wedgeRoundRectCallout">
              <a:avLst>
                <a:gd name="adj1" fmla="val -22868"/>
                <a:gd name="adj2" fmla="val 76999"/>
                <a:gd name="adj3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3059832" y="908720"/>
              <a:ext cx="2507903" cy="921859"/>
            </a:xfrm>
            <a:prstGeom prst="rect">
              <a:avLst/>
            </a:prstGeom>
            <a:noFill/>
          </p:spPr>
          <p:txBody>
            <a:bodyPr wrap="square" lIns="68591" tIns="34295" rIns="68591" bIns="34295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zh-CN" altLang="en-US" sz="405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提示语</a:t>
              </a:r>
              <a:endParaRPr lang="zh-CN" altLang="en-US" sz="405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691680" y="1245261"/>
            <a:ext cx="1881256" cy="691515"/>
          </a:xfrm>
          <a:prstGeom prst="rect">
            <a:avLst/>
          </a:prstGeom>
          <a:noFill/>
        </p:spPr>
        <p:txBody>
          <a:bodyPr wrap="square" lIns="68591" tIns="34295" rIns="68591" bIns="3429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405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提示语</a:t>
            </a:r>
            <a:endParaRPr lang="zh-CN" altLang="en-US" sz="405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1439104" y="2118623"/>
            <a:ext cx="6733296" cy="169593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☆</a:t>
            </a:r>
            <a:r>
              <a:rPr lang="zh-CN" altLang="zh-CN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老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马高兴地说：“那好啊，你把这半口袋麦子驮到磨坊去吧。”</a:t>
            </a:r>
            <a:endParaRPr lang="zh-CN" altLang="en-US" sz="33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691680" y="1203598"/>
            <a:ext cx="1881256" cy="691515"/>
          </a:xfrm>
          <a:prstGeom prst="rect">
            <a:avLst/>
          </a:prstGeom>
          <a:noFill/>
        </p:spPr>
        <p:txBody>
          <a:bodyPr wrap="square" lIns="68591" tIns="34295" rIns="68591" bIns="3429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405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提示语</a:t>
            </a:r>
            <a:endParaRPr lang="zh-CN" altLang="en-US" sz="405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1439104" y="2118623"/>
            <a:ext cx="6517272" cy="169593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☆</a:t>
            </a:r>
            <a:r>
              <a:rPr lang="zh-CN" altLang="zh-CN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老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马</a:t>
            </a:r>
            <a:r>
              <a:rPr lang="zh-CN" altLang="zh-CN" sz="33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高兴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地说：“那好啊，你把这半口袋麦子驮到磨坊去吧。”</a:t>
            </a:r>
            <a:endParaRPr lang="zh-CN" altLang="en-US" sz="33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01150" y="2093968"/>
            <a:ext cx="6057489" cy="18286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☆</a:t>
            </a:r>
            <a:r>
              <a:rPr lang="zh-CN" altLang="zh-CN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老</a:t>
            </a:r>
            <a:r>
              <a:rPr lang="zh-CN" altLang="zh-CN" sz="3300" dirty="0">
                <a:latin typeface="楷体" panose="02010609060101010101" pitchFamily="49" charset="-122"/>
                <a:ea typeface="楷体" panose="02010609060101010101" pitchFamily="49" charset="-122"/>
              </a:rPr>
              <a:t>牛说：“水很浅，刚没小腿，能趟过去。”</a:t>
            </a:r>
            <a:endParaRPr lang="zh-CN" altLang="en-US" sz="33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871228" y="961319"/>
            <a:ext cx="2376680" cy="691515"/>
          </a:xfrm>
          <a:prstGeom prst="rect">
            <a:avLst/>
          </a:prstGeom>
          <a:noFill/>
        </p:spPr>
        <p:txBody>
          <a:bodyPr wrap="square" lIns="68591" tIns="34295" rIns="68591" bIns="3429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405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说话内容</a:t>
            </a:r>
            <a:endParaRPr lang="zh-CN" altLang="en-US" sz="405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59632" y="2093968"/>
            <a:ext cx="6984776" cy="18286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33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☆</a:t>
            </a:r>
            <a:r>
              <a:rPr lang="zh-CN" altLang="zh-CN" sz="3300" dirty="0" smtClean="0">
                <a:latin typeface="楷体" pitchFamily="49" charset="-122"/>
                <a:ea typeface="楷体" pitchFamily="49" charset="-122"/>
              </a:rPr>
              <a:t>有一天，老马对小马说：“你已经长大了，能帮妈妈做点儿事吗？”</a:t>
            </a:r>
            <a:endParaRPr lang="zh-CN" altLang="en-US" sz="3300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871228" y="961319"/>
            <a:ext cx="2376680" cy="691515"/>
          </a:xfrm>
          <a:prstGeom prst="rect">
            <a:avLst/>
          </a:prstGeom>
          <a:noFill/>
        </p:spPr>
        <p:txBody>
          <a:bodyPr wrap="square" lIns="68591" tIns="34295" rIns="68591" bIns="3429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405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说话内容</a:t>
            </a:r>
            <a:endParaRPr lang="zh-CN" altLang="en-US" sz="405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351</Words>
  <Application>Microsoft Office PowerPoint</Application>
  <PresentationFormat>全屏显示(16:9)</PresentationFormat>
  <Paragraphs>36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3" baseType="lpstr">
      <vt:lpstr>黑体</vt:lpstr>
      <vt:lpstr>楷体</vt:lpstr>
      <vt:lpstr>宋体</vt:lpstr>
      <vt:lpstr>Arial</vt:lpstr>
      <vt:lpstr>Calibri</vt:lpstr>
      <vt:lpstr>Office 主题</vt:lpstr>
      <vt:lpstr>部编小学语文二年级下册第五单元</vt:lpstr>
      <vt:lpstr>如何读出人物恰当的语气</vt:lpstr>
      <vt:lpstr>读出恰当语气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提示语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如何读出人物恰当的语气</dc:title>
  <dc:creator>Administrator</dc:creator>
  <cp:lastModifiedBy>731633102@qq.com</cp:lastModifiedBy>
  <cp:revision>24</cp:revision>
  <dcterms:created xsi:type="dcterms:W3CDTF">2019-05-18T09:38:00Z</dcterms:created>
  <dcterms:modified xsi:type="dcterms:W3CDTF">2019-06-06T02:30:57Z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2052-11.1.0.8597</vt:lpwstr>
  </property>
</Properties>
</file>