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96" r:id="rId2"/>
    <p:sldId id="386" r:id="rId3"/>
    <p:sldId id="388" r:id="rId4"/>
    <p:sldId id="371" r:id="rId5"/>
    <p:sldId id="372" r:id="rId6"/>
    <p:sldId id="385" r:id="rId7"/>
    <p:sldId id="389" r:id="rId8"/>
    <p:sldId id="390" r:id="rId9"/>
    <p:sldId id="391" r:id="rId10"/>
    <p:sldId id="374" r:id="rId11"/>
    <p:sldId id="368" r:id="rId12"/>
    <p:sldId id="375" r:id="rId13"/>
    <p:sldId id="378" r:id="rId1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78E37"/>
    <a:srgbClr val="F7923F"/>
    <a:srgbClr val="F9AB6B"/>
    <a:srgbClr val="F5C0B5"/>
    <a:srgbClr val="0033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2" autoAdjust="0"/>
    <p:restoredTop sz="94660"/>
  </p:normalViewPr>
  <p:slideViewPr>
    <p:cSldViewPr>
      <p:cViewPr varScale="1">
        <p:scale>
          <a:sx n="97" d="100"/>
          <a:sy n="97" d="100"/>
        </p:scale>
        <p:origin x="72" y="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0C407-99D0-472C-BF8C-D2282B04E223}" type="datetimeFigureOut">
              <a:rPr lang="zh-CN" altLang="en-US" smtClean="0"/>
              <a:t>2019/7/25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31080-B2D2-4A30-9457-D99F6A0F93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7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1080-B2D2-4A30-9457-D99F6A0F93B6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9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31080-B2D2-4A30-9457-D99F6A0F93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792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1080-B2D2-4A30-9457-D99F6A0F93B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751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1080-B2D2-4A30-9457-D99F6A0F93B6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2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2C14-65E2-4ACF-8013-D1BB567DF685}" type="datetimeFigureOut">
              <a:rPr lang="zh-CN" altLang="en-US" smtClean="0"/>
              <a:t>2019/7/25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276B-B52F-45C3-8496-66E6776FEE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2C14-65E2-4ACF-8013-D1BB567DF685}" type="datetimeFigureOut">
              <a:rPr lang="zh-CN" altLang="en-US" smtClean="0"/>
              <a:t>2019/7/25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276B-B52F-45C3-8496-66E6776FEE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2C14-65E2-4ACF-8013-D1BB567DF685}" type="datetimeFigureOut">
              <a:rPr lang="zh-CN" altLang="en-US" smtClean="0"/>
              <a:t>2019/7/25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276B-B52F-45C3-8496-66E6776FEE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幻灯片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algn="ctr" eaLnBrk="1" hangingPunct="1">
              <a:defRPr/>
            </a:pPr>
            <a:endParaRPr lang="zh-CN" altLang="en-US" sz="1350" ker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pic>
        <p:nvPicPr>
          <p:cNvPr id="3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3006"/>
            <a:ext cx="9144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202736"/>
            <a:ext cx="9144000" cy="60223"/>
          </a:xfrm>
          <a:prstGeom prst="rect">
            <a:avLst/>
          </a:prstGeom>
          <a:solidFill>
            <a:srgbClr val="72644A"/>
          </a:soli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algn="ctr" eaLnBrk="1" hangingPunct="1">
              <a:defRPr/>
            </a:pPr>
            <a:endParaRPr lang="zh-CN" altLang="en-US" sz="1350" ker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306064"/>
            <a:ext cx="9144000" cy="60223"/>
          </a:xfrm>
          <a:prstGeom prst="rect">
            <a:avLst/>
          </a:prstGeom>
          <a:solidFill>
            <a:srgbClr val="72644A"/>
          </a:soli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algn="ctr" eaLnBrk="1" hangingPunct="1">
              <a:defRPr/>
            </a:pPr>
            <a:endParaRPr lang="zh-CN" altLang="en-US" sz="1350" ker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354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2C14-65E2-4ACF-8013-D1BB567DF685}" type="datetimeFigureOut">
              <a:rPr lang="zh-CN" altLang="en-US" smtClean="0"/>
              <a:t>2019/7/25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276B-B52F-45C3-8496-66E6776FEE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2C14-65E2-4ACF-8013-D1BB567DF685}" type="datetimeFigureOut">
              <a:rPr lang="zh-CN" altLang="en-US" smtClean="0"/>
              <a:t>2019/7/25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276B-B52F-45C3-8496-66E6776FEE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2C14-65E2-4ACF-8013-D1BB567DF685}" type="datetimeFigureOut">
              <a:rPr lang="zh-CN" altLang="en-US" smtClean="0"/>
              <a:t>2019/7/25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276B-B52F-45C3-8496-66E6776FEE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2C14-65E2-4ACF-8013-D1BB567DF685}" type="datetimeFigureOut">
              <a:rPr lang="zh-CN" altLang="en-US" smtClean="0"/>
              <a:t>2019/7/25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276B-B52F-45C3-8496-66E6776FEE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2C14-65E2-4ACF-8013-D1BB567DF685}" type="datetimeFigureOut">
              <a:rPr lang="zh-CN" altLang="en-US" smtClean="0"/>
              <a:t>2019/7/25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276B-B52F-45C3-8496-66E6776FEE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2C14-65E2-4ACF-8013-D1BB567DF685}" type="datetimeFigureOut">
              <a:rPr lang="zh-CN" altLang="en-US" smtClean="0"/>
              <a:t>2019/7/25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276B-B52F-45C3-8496-66E6776FEE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2C14-65E2-4ACF-8013-D1BB567DF685}" type="datetimeFigureOut">
              <a:rPr lang="zh-CN" altLang="en-US" smtClean="0"/>
              <a:t>2019/7/25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276B-B52F-45C3-8496-66E6776FEE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2C14-65E2-4ACF-8013-D1BB567DF685}" type="datetimeFigureOut">
              <a:rPr lang="zh-CN" altLang="en-US" smtClean="0"/>
              <a:t>2019/7/25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276B-B52F-45C3-8496-66E6776FEE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B2C14-65E2-4ACF-8013-D1BB567DF685}" type="datetimeFigureOut">
              <a:rPr lang="zh-CN" altLang="en-US" smtClean="0"/>
              <a:t>2019/7/25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5276B-B52F-45C3-8496-66E6776FEE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slide" Target="slide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2"/>
          <p:cNvSpPr txBox="1">
            <a:spLocks noChangeArrowheads="1"/>
          </p:cNvSpPr>
          <p:nvPr/>
        </p:nvSpPr>
        <p:spPr bwMode="auto">
          <a:xfrm>
            <a:off x="-180528" y="183118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4《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田家四季歌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》—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随文识字</a:t>
            </a:r>
            <a:endParaRPr lang="zh-CN" altLang="zh-CN" sz="3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3" name="TextBox 12"/>
          <p:cNvSpPr txBox="1">
            <a:spLocks noChangeArrowheads="1"/>
          </p:cNvSpPr>
          <p:nvPr/>
        </p:nvSpPr>
        <p:spPr bwMode="auto">
          <a:xfrm>
            <a:off x="323528" y="344975"/>
            <a:ext cx="68949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部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编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教材语文二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年级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上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r>
              <a:rPr lang="zh-CN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zh-CN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单元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4" name="TextBox 13"/>
          <p:cNvSpPr txBox="1">
            <a:spLocks noChangeArrowheads="1"/>
          </p:cNvSpPr>
          <p:nvPr/>
        </p:nvSpPr>
        <p:spPr bwMode="auto">
          <a:xfrm>
            <a:off x="2555776" y="3824131"/>
            <a:ext cx="575071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/>
              <a:t>主讲人</a:t>
            </a:r>
            <a:r>
              <a:rPr lang="zh-CN" altLang="en-US" b="1" dirty="0" smtClean="0"/>
              <a:t>：曹　莉      北京市东城区史家小学分校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6248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41" y="1621566"/>
            <a:ext cx="2523963" cy="2274005"/>
          </a:xfrm>
          <a:prstGeom prst="rect">
            <a:avLst/>
          </a:prstGeom>
        </p:spPr>
      </p:pic>
      <p:sp>
        <p:nvSpPr>
          <p:cNvPr id="9" name="虚尾箭头 8"/>
          <p:cNvSpPr/>
          <p:nvPr/>
        </p:nvSpPr>
        <p:spPr>
          <a:xfrm>
            <a:off x="3943825" y="2695181"/>
            <a:ext cx="432048" cy="351853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72000" y="1347614"/>
            <a:ext cx="38987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924"/>
            <a:r>
              <a:rPr lang="en-US" altLang="zh-CN" sz="19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195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蝶</a:t>
            </a:r>
            <a:r>
              <a:rPr lang="zh-CN" altLang="zh-CN" sz="24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字右边的字“枼”念</a:t>
            </a:r>
            <a:r>
              <a:rPr lang="en-US" altLang="zh-CN" sz="24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y</a:t>
            </a:r>
            <a:r>
              <a:rPr lang="zh-CN" altLang="zh-CN" sz="24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è，意思为“薄片”的意思。</a:t>
            </a:r>
            <a:r>
              <a:rPr lang="en-US" altLang="zh-CN" sz="24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</a:p>
          <a:p>
            <a:pPr defTabSz="913924"/>
            <a:r>
              <a:rPr lang="en-US" altLang="zh-CN" sz="24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</a:t>
            </a:r>
            <a:r>
              <a:rPr lang="en-US" altLang="zh-CN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zh-CN" sz="24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《说文解字》</a:t>
            </a:r>
            <a:endParaRPr lang="en-US" altLang="zh-CN" sz="24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defTabSz="913924"/>
            <a:endParaRPr lang="en-US" altLang="zh-CN" sz="24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defTabSz="913924"/>
            <a:r>
              <a:rPr lang="en-US" altLang="zh-CN" sz="24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zh-CN" sz="24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“虫”与“枼”联合起来就表示“一种翅膀像薄片一样的</a:t>
            </a:r>
            <a:r>
              <a:rPr lang="zh-CN" altLang="zh-CN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虫子。</a:t>
            </a:r>
            <a:r>
              <a:rPr lang="en-US" altLang="zh-CN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 </a:t>
            </a:r>
            <a:endParaRPr lang="zh-CN" altLang="zh-CN" sz="24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239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972040" y="762840"/>
            <a:ext cx="3023897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924"/>
            <a:endParaRPr lang="zh-CN" altLang="zh-CN" sz="3199" dirty="0">
              <a:solidFill>
                <a:srgbClr val="00206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6" y="1684605"/>
            <a:ext cx="2017634" cy="163230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1"/>
          <a:stretch>
            <a:fillRect/>
          </a:stretch>
        </p:blipFill>
        <p:spPr>
          <a:xfrm>
            <a:off x="3551933" y="1628784"/>
            <a:ext cx="1681549" cy="188123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437" y="2273946"/>
            <a:ext cx="457240" cy="3977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743" y="2273946"/>
            <a:ext cx="457240" cy="397799"/>
          </a:xfrm>
          <a:prstGeom prst="rect">
            <a:avLst/>
          </a:prstGeom>
        </p:spPr>
      </p:pic>
      <p:pic>
        <p:nvPicPr>
          <p:cNvPr id="13" name="图片 1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" t="10256" r="10460" b="12821"/>
          <a:stretch>
            <a:fillRect/>
          </a:stretch>
        </p:blipFill>
        <p:spPr>
          <a:xfrm>
            <a:off x="6322733" y="1839686"/>
            <a:ext cx="2079928" cy="1477221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272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972040" y="762840"/>
            <a:ext cx="3023897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924"/>
            <a:endParaRPr lang="zh-CN" altLang="zh-CN" sz="3199" dirty="0">
              <a:solidFill>
                <a:srgbClr val="00206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2" y="2067694"/>
            <a:ext cx="1577587" cy="127629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1"/>
          <a:stretch>
            <a:fillRect/>
          </a:stretch>
        </p:blipFill>
        <p:spPr>
          <a:xfrm>
            <a:off x="2704510" y="1886897"/>
            <a:ext cx="1464034" cy="163789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6" t="24486" r="3696"/>
          <a:stretch>
            <a:fillRect/>
          </a:stretch>
        </p:blipFill>
        <p:spPr>
          <a:xfrm>
            <a:off x="4696892" y="2442936"/>
            <a:ext cx="1570051" cy="108185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图片 3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r="4268" b="8092"/>
          <a:stretch>
            <a:fillRect/>
          </a:stretch>
        </p:blipFill>
        <p:spPr>
          <a:xfrm>
            <a:off x="6838877" y="2462817"/>
            <a:ext cx="1867831" cy="103678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文本框 35"/>
          <p:cNvSpPr txBox="1"/>
          <p:nvPr/>
        </p:nvSpPr>
        <p:spPr>
          <a:xfrm>
            <a:off x="772501" y="3666081"/>
            <a:ext cx="122413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24"/>
            <a:r>
              <a:rPr lang="zh-CN" altLang="en-US" sz="195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麦</a:t>
            </a:r>
            <a:r>
              <a:rPr lang="zh-CN" altLang="en-US" sz="195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苗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000471" y="3716603"/>
            <a:ext cx="122413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24"/>
            <a:r>
              <a:rPr lang="zh-CN" altLang="en-US" sz="195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麦</a:t>
            </a:r>
            <a:r>
              <a:rPr lang="zh-CN" altLang="en-US" sz="195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子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035384" y="3696858"/>
            <a:ext cx="1803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24"/>
            <a:r>
              <a:rPr lang="zh-CN" altLang="en-US" sz="195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燕</a:t>
            </a:r>
            <a:r>
              <a:rPr lang="zh-CN" altLang="en-US" sz="195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麦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236296" y="3696858"/>
            <a:ext cx="1803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24"/>
            <a:r>
              <a:rPr lang="zh-CN" altLang="en-US" sz="195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油</a:t>
            </a:r>
            <a:r>
              <a:rPr lang="zh-CN" altLang="en-US" sz="195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麦</a:t>
            </a:r>
            <a:r>
              <a:rPr lang="zh-CN" altLang="en-US" sz="195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菜</a:t>
            </a:r>
          </a:p>
        </p:txBody>
      </p:sp>
    </p:spTree>
    <p:extLst>
      <p:ext uri="{BB962C8B-B14F-4D97-AF65-F5344CB8AC3E}">
        <p14:creationId xmlns:p14="http://schemas.microsoft.com/office/powerpoint/2010/main" val="32419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627784" y="1203598"/>
            <a:ext cx="4212976" cy="261981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文本框 6"/>
          <p:cNvSpPr txBox="1"/>
          <p:nvPr/>
        </p:nvSpPr>
        <p:spPr>
          <a:xfrm>
            <a:off x="2987824" y="1662725"/>
            <a:ext cx="7920880" cy="1701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春季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里，春风吹。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花开草长蝴蝶飞。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麦苗儿多嫩，桑叶儿正肥。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9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31640" y="1301254"/>
            <a:ext cx="6336704" cy="273630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9"/>
          <p:cNvSpPr txBox="1"/>
          <p:nvPr/>
        </p:nvSpPr>
        <p:spPr>
          <a:xfrm>
            <a:off x="1776274" y="1699910"/>
            <a:ext cx="5748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季      蝴     蝶    麦     苗     肥   桑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谷     粒      虽     辛     苦    农    归    戴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了            场</a:t>
            </a:r>
            <a:endParaRPr lang="en-US" altLang="zh-CN" sz="2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30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901957" y="1018103"/>
            <a:ext cx="3023897" cy="56174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914378">
              <a:defRPr/>
            </a:pPr>
            <a:endParaRPr lang="zh-CN" altLang="zh-CN" sz="3200" dirty="0">
              <a:solidFill>
                <a:srgbClr val="00206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" y="43936"/>
            <a:ext cx="1847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8">
              <a:defRPr/>
            </a:pPr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3905" y="1298973"/>
            <a:ext cx="4598898" cy="2431435"/>
          </a:xfrm>
          <a:prstGeom prst="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春季里，春风吹，  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花开草长蝴蝶飞。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麦苗儿多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嫩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，桑叶儿正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肥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13031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972039" y="762839"/>
            <a:ext cx="30238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zh-CN" sz="3200" dirty="0">
              <a:solidFill>
                <a:srgbClr val="00206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707654"/>
            <a:ext cx="9108213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39553" y="1851671"/>
            <a:ext cx="7704855" cy="1656184"/>
          </a:xfrm>
          <a:prstGeom prst="rect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文本框 5"/>
          <p:cNvSpPr txBox="1"/>
          <p:nvPr/>
        </p:nvSpPr>
        <p:spPr>
          <a:xfrm>
            <a:off x="990706" y="2156251"/>
            <a:ext cx="7557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GB Pinyinok-D" panose="02010601030101010101" pitchFamily="2" charset="-122"/>
                <a:ea typeface="GB Pinyinok-D"/>
              </a:rPr>
              <a:t>hú</a:t>
            </a:r>
            <a:r>
              <a:rPr lang="en-US" altLang="zh-CN" sz="2400" dirty="0">
                <a:latin typeface="GB Pinyinok-D" panose="02010601030101010101" pitchFamily="2" charset="-122"/>
                <a:ea typeface="GB Pinyinok-D"/>
              </a:rPr>
              <a:t>  </a:t>
            </a:r>
            <a:r>
              <a:rPr lang="en-US" altLang="zh-CN" sz="2400" dirty="0" smtClean="0">
                <a:latin typeface="GB Pinyinok-D" panose="02010601030101010101" pitchFamily="2" charset="-122"/>
                <a:ea typeface="GB Pinyinok-D"/>
              </a:rPr>
              <a:t>      </a:t>
            </a:r>
            <a:r>
              <a:rPr lang="en-US" altLang="zh-CN" sz="2400" dirty="0" err="1">
                <a:latin typeface="GB Pinyinok-D" panose="02010601030101010101" pitchFamily="2" charset="-122"/>
                <a:ea typeface="GB Pinyinok-D"/>
              </a:rPr>
              <a:t>dié</a:t>
            </a:r>
            <a:r>
              <a:rPr lang="en-US" altLang="zh-CN" sz="2400" dirty="0">
                <a:latin typeface="GB Pinyinok-D" panose="02010601030101010101" pitchFamily="2" charset="-122"/>
                <a:ea typeface="GB Pinyinok-D"/>
              </a:rPr>
              <a:t>   </a:t>
            </a:r>
            <a:r>
              <a:rPr lang="en-US" altLang="zh-CN" sz="2400" dirty="0" smtClean="0">
                <a:latin typeface="GB Pinyinok-D" panose="02010601030101010101" pitchFamily="2" charset="-122"/>
                <a:ea typeface="GB Pinyinok-D"/>
              </a:rPr>
              <a:t>   </a:t>
            </a:r>
            <a:r>
              <a:rPr lang="en-US" altLang="zh-CN" sz="2400" dirty="0" err="1">
                <a:latin typeface="GB Pinyinok-D" panose="02010601030101010101" pitchFamily="2" charset="-122"/>
                <a:ea typeface="GB Pinyinok-D"/>
              </a:rPr>
              <a:t>mài</a:t>
            </a:r>
            <a:r>
              <a:rPr lang="en-US" altLang="zh-CN" sz="2400" dirty="0">
                <a:latin typeface="GB Pinyinok-D" panose="02010601030101010101" pitchFamily="2" charset="-122"/>
                <a:ea typeface="GB Pinyinok-D"/>
              </a:rPr>
              <a:t>  </a:t>
            </a:r>
            <a:r>
              <a:rPr lang="en-US" altLang="zh-CN" sz="2400" dirty="0" smtClean="0">
                <a:latin typeface="GB Pinyinok-D" panose="02010601030101010101" pitchFamily="2" charset="-122"/>
                <a:ea typeface="GB Pinyinok-D"/>
              </a:rPr>
              <a:t>    </a:t>
            </a:r>
            <a:r>
              <a:rPr lang="en-US" altLang="zh-CN" sz="2400" dirty="0" err="1">
                <a:latin typeface="GB Pinyinok-D" panose="02010601030101010101" pitchFamily="2" charset="-122"/>
                <a:ea typeface="GB Pinyinok-D"/>
              </a:rPr>
              <a:t>miáo</a:t>
            </a:r>
            <a:r>
              <a:rPr lang="en-US" altLang="zh-CN" sz="2400" dirty="0">
                <a:latin typeface="GB Pinyinok-D" panose="02010601030101010101" pitchFamily="2" charset="-122"/>
                <a:ea typeface="GB Pinyinok-D"/>
              </a:rPr>
              <a:t> </a:t>
            </a:r>
            <a:r>
              <a:rPr lang="en-US" altLang="zh-CN" sz="2400" dirty="0" smtClean="0">
                <a:latin typeface="GB Pinyinok-D" panose="02010601030101010101" pitchFamily="2" charset="-122"/>
                <a:ea typeface="GB Pinyinok-D"/>
              </a:rPr>
              <a:t>     </a:t>
            </a:r>
            <a:r>
              <a:rPr lang="en-US" altLang="zh-CN" sz="2400" dirty="0" err="1">
                <a:latin typeface="GB Pinyinok-D" panose="02010601030101010101" pitchFamily="2" charset="-122"/>
                <a:ea typeface="GB Pinyinok-D"/>
              </a:rPr>
              <a:t>nèn</a:t>
            </a:r>
            <a:r>
              <a:rPr lang="en-US" altLang="zh-CN" sz="2400" dirty="0">
                <a:latin typeface="GB Pinyinok-D" panose="02010601030101010101" pitchFamily="2" charset="-122"/>
                <a:ea typeface="GB Pinyinok-D"/>
              </a:rPr>
              <a:t>   </a:t>
            </a:r>
            <a:r>
              <a:rPr lang="en-US" altLang="zh-CN" sz="2400" dirty="0" smtClean="0">
                <a:latin typeface="GB Pinyinok-D" panose="02010601030101010101" pitchFamily="2" charset="-122"/>
                <a:ea typeface="GB Pinyinok-D"/>
              </a:rPr>
              <a:t>   </a:t>
            </a:r>
            <a:r>
              <a:rPr lang="en-US" altLang="zh-CN" sz="2400" dirty="0" err="1">
                <a:latin typeface="GB Pinyinok-D" panose="02010601030101010101" pitchFamily="2" charset="-122"/>
                <a:ea typeface="GB Pinyinok-D"/>
              </a:rPr>
              <a:t>sāng</a:t>
            </a:r>
            <a:r>
              <a:rPr lang="en-US" altLang="zh-CN" sz="2400" dirty="0">
                <a:latin typeface="GB Pinyinok-D" panose="02010601030101010101" pitchFamily="2" charset="-122"/>
                <a:ea typeface="GB Pinyinok-D"/>
              </a:rPr>
              <a:t> </a:t>
            </a:r>
            <a:r>
              <a:rPr lang="en-US" altLang="zh-CN" sz="2400" dirty="0" smtClean="0">
                <a:latin typeface="GB Pinyinok-D" panose="02010601030101010101" pitchFamily="2" charset="-122"/>
                <a:ea typeface="GB Pinyinok-D"/>
              </a:rPr>
              <a:t>      </a:t>
            </a:r>
            <a:r>
              <a:rPr lang="en-US" altLang="zh-CN" sz="2400" dirty="0" err="1">
                <a:latin typeface="GB Pinyinok-D" panose="02010601030101010101" pitchFamily="2" charset="-122"/>
                <a:ea typeface="GB Pinyinok-D"/>
              </a:rPr>
              <a:t>féi</a:t>
            </a:r>
            <a:endParaRPr lang="zh-CN" altLang="en-US" sz="2400" dirty="0">
              <a:latin typeface="GB Pinyinok-D" panose="02010601030101010101" pitchFamily="2" charset="-122"/>
              <a:ea typeface="GB Pinyinok-D"/>
            </a:endParaRPr>
          </a:p>
          <a:p>
            <a:endParaRPr lang="zh-CN" altLang="en-US" sz="2400" dirty="0">
              <a:latin typeface="GB Pinyinok-D" panose="02010601030101010101" pitchFamily="2" charset="-122"/>
              <a:ea typeface="GB Pinyinok-D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1132" y="2782669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5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蝴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蝶        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麦     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苗           嫩          桑          肥 </a:t>
            </a:r>
            <a:endParaRPr lang="zh-CN" altLang="en-US" sz="2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40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39553" y="2283719"/>
            <a:ext cx="7704855" cy="1224136"/>
          </a:xfrm>
          <a:prstGeom prst="rect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文本框 6"/>
          <p:cNvSpPr txBox="1"/>
          <p:nvPr/>
        </p:nvSpPr>
        <p:spPr>
          <a:xfrm>
            <a:off x="931132" y="2782669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5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蝴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蝶        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麦     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苗           嫩          桑          肥 </a:t>
            </a:r>
            <a:endParaRPr lang="zh-CN" altLang="en-US" sz="2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962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787130"/>
            <a:ext cx="2949322" cy="2224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99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87128"/>
            <a:ext cx="2881218" cy="2224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矩形 12"/>
          <p:cNvSpPr/>
          <p:nvPr/>
        </p:nvSpPr>
        <p:spPr>
          <a:xfrm>
            <a:off x="2359577" y="1157528"/>
            <a:ext cx="10374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桑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叶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 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73878" y="1123237"/>
            <a:ext cx="1819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桑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葚  </a:t>
            </a:r>
            <a:r>
              <a:rPr lang="en-US" altLang="zh-CN" sz="2400" b="1" dirty="0" err="1">
                <a:latin typeface="GB Pinyinok-D" panose="02010601030101010101" pitchFamily="2" charset="-122"/>
                <a:ea typeface="GB Pinyinok-D"/>
              </a:rPr>
              <a:t>shèn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76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39553" y="2283719"/>
            <a:ext cx="7704855" cy="1224136"/>
          </a:xfrm>
          <a:prstGeom prst="rect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文本框 6"/>
          <p:cNvSpPr txBox="1"/>
          <p:nvPr/>
        </p:nvSpPr>
        <p:spPr>
          <a:xfrm>
            <a:off x="931132" y="2782669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5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蝴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蝶        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麦     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苗           嫩          桑          肥 </a:t>
            </a:r>
            <a:endParaRPr lang="zh-CN" altLang="en-US" sz="2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01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39553" y="2283719"/>
            <a:ext cx="7704855" cy="1224136"/>
          </a:xfrm>
          <a:prstGeom prst="rect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文本框 6"/>
          <p:cNvSpPr txBox="1"/>
          <p:nvPr/>
        </p:nvSpPr>
        <p:spPr>
          <a:xfrm>
            <a:off x="931132" y="2782669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5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蝴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蝶 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麦     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苗           嫩          桑          肥 </a:t>
            </a:r>
            <a:endParaRPr lang="zh-CN" altLang="en-US" sz="2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78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178</Words>
  <Application>Microsoft Office PowerPoint</Application>
  <PresentationFormat>全屏显示(16:9)</PresentationFormat>
  <Paragraphs>33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GB Pinyinok-D</vt:lpstr>
      <vt:lpstr>黑体</vt:lpstr>
      <vt:lpstr>华文琥珀</vt:lpstr>
      <vt:lpstr>华文楷体</vt:lpstr>
      <vt:lpstr>楷体</vt:lpstr>
      <vt:lpstr>宋体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123</dc:creator>
  <cp:lastModifiedBy>Windows 用户</cp:lastModifiedBy>
  <cp:revision>248</cp:revision>
  <dcterms:created xsi:type="dcterms:W3CDTF">2018-07-21T14:20:00Z</dcterms:created>
  <dcterms:modified xsi:type="dcterms:W3CDTF">2019-07-25T07:51:06Z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