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wav" ContentType="audio/x-wav"/>
  <Default Extension="png" ContentType="image/png"/>
  <Default Extension="wmf" ContentType="image/x-wmf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activeX/activeX1.bin" ContentType="application/vnd.ms-office.activeX"/>
  <Override PartName="/ppt/activeX/activeX1.xml" ContentType="application/vnd.ms-office.activeX+xml"/>
  <Override PartName="/ppt/activeX/activeX2.bin" ContentType="application/vnd.ms-office.activeX"/>
  <Override PartName="/ppt/activeX/activeX2.xml" ContentType="application/vnd.ms-office.activeX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sldIdLst>
    <p:sldId id="256" r:id="rId3"/>
    <p:sldId id="258" r:id="rId4"/>
    <p:sldId id="257" r:id="rId5"/>
    <p:sldId id="260" r:id="rId6"/>
    <p:sldId id="261" r:id="rId7"/>
    <p:sldId id="263" r:id="rId9"/>
    <p:sldId id="264" r:id="rId10"/>
    <p:sldId id="265" r:id="rId11"/>
    <p:sldId id="266" r:id="rId12"/>
    <p:sldId id="269" r:id="rId13"/>
    <p:sldId id="270" r:id="rId14"/>
    <p:sldId id="271" r:id="rId15"/>
    <p:sldId id="272" r:id="rId16"/>
    <p:sldId id="282" r:id="rId17"/>
    <p:sldId id="281" r:id="rId18"/>
    <p:sldId id="275" r:id="rId19"/>
    <p:sldId id="290" r:id="rId20"/>
    <p:sldId id="274" r:id="rId21"/>
    <p:sldId id="278" r:id="rId22"/>
    <p:sldId id="280" r:id="rId23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7D7"/>
    <a:srgbClr val="F68776"/>
    <a:srgbClr val="943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1" Type="http://schemas.openxmlformats.org/officeDocument/2006/relationships/image" Target="../media/image27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31.png"/><Relationship Id="rId4" Type="http://schemas.microsoft.com/office/2007/relationships/media" Target="file:///H:\&#35782;&#23383;4\music.wma" TargetMode="External"/><Relationship Id="rId3" Type="http://schemas.openxmlformats.org/officeDocument/2006/relationships/audio" Target="file:///H:\&#35782;&#23383;4\music.wma" TargetMode="External"/><Relationship Id="rId2" Type="http://schemas.openxmlformats.org/officeDocument/2006/relationships/image" Target="../media/image30.jpeg"/><Relationship Id="rId1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wmf"/><Relationship Id="rId1" Type="http://schemas.openxmlformats.org/officeDocument/2006/relationships/control" Target="../activeX/activeX1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2.vml"/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wmf"/><Relationship Id="rId2" Type="http://schemas.openxmlformats.org/officeDocument/2006/relationships/control" Target="../activeX/activeX2.xml"/><Relationship Id="rId1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audio" Target="../media/audio1.wav"/><Relationship Id="rId2" Type="http://schemas.openxmlformats.org/officeDocument/2006/relationships/image" Target="../media/image8.GIF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2.wav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2442210" y="1494922"/>
            <a:ext cx="6700361" cy="2072640"/>
          </a:xfrm>
          <a:prstGeom prst="rect">
            <a:avLst/>
          </a:prstGeom>
          <a:solidFill>
            <a:srgbClr val="F68776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zh-CN" sz="45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操 场 上</a:t>
            </a:r>
            <a:endParaRPr lang="zh-CN" altLang="zh-CN" sz="45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 descr="《操场上》课文插图_看图王"/>
          <p:cNvPicPr>
            <a:picLocks noChangeAspect="1"/>
          </p:cNvPicPr>
          <p:nvPr/>
        </p:nvPicPr>
        <p:blipFill>
          <a:blip r:embed="rId1"/>
          <a:srcRect l="140" t="7607" r="81587" b="48420"/>
          <a:stretch>
            <a:fillRect/>
          </a:stretch>
        </p:blipFill>
        <p:spPr>
          <a:xfrm>
            <a:off x="2442210" y="3088455"/>
            <a:ext cx="1498283" cy="1506379"/>
          </a:xfrm>
          <a:prstGeom prst="ellipse">
            <a:avLst/>
          </a:prstGeom>
        </p:spPr>
      </p:pic>
      <p:pic>
        <p:nvPicPr>
          <p:cNvPr id="5" name="图片 4" descr="操场上"/>
          <p:cNvPicPr>
            <a:picLocks noChangeAspect="1"/>
          </p:cNvPicPr>
          <p:nvPr/>
        </p:nvPicPr>
        <p:blipFill>
          <a:blip r:embed="rId2"/>
          <a:srcRect l="39142" t="47784" r="29997" b="22800"/>
          <a:stretch>
            <a:fillRect/>
          </a:stretch>
        </p:blipFill>
        <p:spPr>
          <a:xfrm>
            <a:off x="1220629" y="495274"/>
            <a:ext cx="1840706" cy="1718310"/>
          </a:xfrm>
          <a:prstGeom prst="ellipse">
            <a:avLst/>
          </a:prstGeom>
        </p:spPr>
      </p:pic>
      <p:pic>
        <p:nvPicPr>
          <p:cNvPr id="4" name="图片 3" descr="操场上"/>
          <p:cNvPicPr>
            <a:picLocks noChangeAspect="1"/>
          </p:cNvPicPr>
          <p:nvPr/>
        </p:nvPicPr>
        <p:blipFill>
          <a:blip r:embed="rId2"/>
          <a:srcRect l="987" t="60054" r="59242" b="375"/>
          <a:stretch>
            <a:fillRect/>
          </a:stretch>
        </p:blipFill>
        <p:spPr>
          <a:xfrm rot="21120000">
            <a:off x="820103" y="2001652"/>
            <a:ext cx="2105978" cy="2086451"/>
          </a:xfrm>
          <a:prstGeom prst="ellipse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4011454" y="2184056"/>
            <a:ext cx="796290" cy="6943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45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C:\Users\Administrator\Desktop\图片11.png图片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4286" y="11880"/>
            <a:ext cx="9505474" cy="5359241"/>
          </a:xfrm>
          <a:prstGeom prst="rect">
            <a:avLst/>
          </a:prstGeom>
        </p:spPr>
      </p:pic>
      <p:grpSp>
        <p:nvGrpSpPr>
          <p:cNvPr id="2" name="Group 6"/>
          <p:cNvGrpSpPr/>
          <p:nvPr/>
        </p:nvGrpSpPr>
        <p:grpSpPr>
          <a:xfrm>
            <a:off x="3997166" y="3748061"/>
            <a:ext cx="3714750" cy="1110853"/>
            <a:chOff x="2640" y="1337"/>
            <a:chExt cx="3120" cy="933"/>
          </a:xfrm>
        </p:grpSpPr>
        <p:sp>
          <p:nvSpPr>
            <p:cNvPr id="12294" name="Text Box 7"/>
            <p:cNvSpPr txBox="1"/>
            <p:nvPr/>
          </p:nvSpPr>
          <p:spPr>
            <a:xfrm>
              <a:off x="2640" y="1728"/>
              <a:ext cx="3120" cy="5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dirty="0">
                  <a:latin typeface="Times New Roman" panose="02020603050405020304" pitchFamily="18" charset="0"/>
                  <a:ea typeface="华文楷体" charset="-122"/>
                </a:rPr>
                <a:t>（足字旁）</a:t>
              </a:r>
              <a:endParaRPr lang="zh-CN" altLang="en-US" sz="3600" dirty="0">
                <a:latin typeface="Times New Roman" panose="02020603050405020304" pitchFamily="18" charset="0"/>
                <a:ea typeface="华文楷体" charset="-122"/>
              </a:endParaRPr>
            </a:p>
          </p:txBody>
        </p:sp>
        <p:sp>
          <p:nvSpPr>
            <p:cNvPr id="12295" name="Text Box 8"/>
            <p:cNvSpPr txBox="1"/>
            <p:nvPr/>
          </p:nvSpPr>
          <p:spPr>
            <a:xfrm>
              <a:off x="3696" y="1337"/>
              <a:ext cx="900" cy="5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600" dirty="0">
                  <a:latin typeface="Times New Roman" panose="02020603050405020304" pitchFamily="18" charset="0"/>
                  <a:ea typeface="华文楷体" charset="-122"/>
                </a:rPr>
                <a:t>páng</a:t>
              </a:r>
              <a:endParaRPr lang="en-US" altLang="zh-CN" sz="3600" dirty="0">
                <a:latin typeface="Times New Roman" panose="02020603050405020304" pitchFamily="18" charset="0"/>
                <a:ea typeface="华文楷体" charset="-122"/>
              </a:endParaRPr>
            </a:p>
          </p:txBody>
        </p:sp>
      </p:grpSp>
      <p:sp>
        <p:nvSpPr>
          <p:cNvPr id="3" name="Text Box 3"/>
          <p:cNvSpPr txBox="1"/>
          <p:nvPr/>
        </p:nvSpPr>
        <p:spPr>
          <a:xfrm>
            <a:off x="757714" y="1350142"/>
            <a:ext cx="8327708" cy="8528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p>
            <a:pPr algn="l"/>
            <a:r>
              <a:rPr lang="zh-CN" altLang="en-US" sz="495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跳</a:t>
            </a:r>
            <a:r>
              <a:rPr lang="zh-CN" altLang="en-US" sz="4950" b="1" dirty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高</a:t>
            </a:r>
            <a:r>
              <a:rPr lang="zh-CN" altLang="en-US" sz="4950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</a:t>
            </a:r>
            <a:r>
              <a:rPr lang="zh-CN" altLang="en-US" sz="495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跑</a:t>
            </a:r>
            <a:r>
              <a:rPr lang="zh-CN" altLang="en-US" sz="4950" b="1" dirty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步</a:t>
            </a:r>
            <a:r>
              <a:rPr lang="zh-CN" altLang="en-US" sz="4950" b="1" dirty="0">
                <a:solidFill>
                  <a:schemeClr val="accent2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</a:t>
            </a:r>
            <a:r>
              <a:rPr lang="zh-CN" altLang="en-US" sz="495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踢</a:t>
            </a:r>
            <a:r>
              <a:rPr lang="zh-CN" altLang="en-US" sz="4950" b="1" dirty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足球</a:t>
            </a:r>
            <a:endParaRPr lang="zh-CN" altLang="en-US" sz="495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" y="2685071"/>
            <a:ext cx="7574280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95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跳       跑     踢</a:t>
            </a:r>
            <a:endParaRPr lang="zh-CN" altLang="en-US" sz="495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18273" y="3468026"/>
            <a:ext cx="2068830" cy="670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97166" y="3248951"/>
            <a:ext cx="11430" cy="7319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415790" y="3343249"/>
            <a:ext cx="2092166" cy="740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488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8563" y="3881411"/>
            <a:ext cx="528638" cy="8215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8" name="Text Box 4"/>
          <p:cNvSpPr txBox="1"/>
          <p:nvPr/>
        </p:nvSpPr>
        <p:spPr>
          <a:xfrm>
            <a:off x="6847523" y="3609711"/>
            <a:ext cx="864394" cy="9220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>
              <a:spcBef>
                <a:spcPct val="50000"/>
              </a:spcBef>
            </a:pPr>
            <a:r>
              <a:rPr lang="zh-CN" altLang="en-US" sz="5400" b="1" dirty="0">
                <a:latin typeface="楷体" panose="02010609060101010101" charset="-122"/>
                <a:ea typeface="楷体" panose="02010609060101010101" charset="-122"/>
              </a:rPr>
              <a:t>足</a:t>
            </a:r>
            <a:endParaRPr lang="zh-CN" altLang="en-US" sz="5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5" name="图片 4" descr="zu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11916" y="3152749"/>
            <a:ext cx="1286828" cy="155019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ldLvl="0" animBg="1"/>
      <p:bldP spid="6" grpId="0"/>
      <p:bldP spid="3686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Text Box 2"/>
          <p:cNvSpPr txBox="1"/>
          <p:nvPr/>
        </p:nvSpPr>
        <p:spPr>
          <a:xfrm>
            <a:off x="185261" y="708872"/>
            <a:ext cx="1629966" cy="424624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跑</a:t>
            </a:r>
            <a:endParaRPr lang="zh-CN" altLang="en-US" sz="4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跳</a:t>
            </a:r>
            <a:endParaRPr lang="zh-CN" altLang="en-US" sz="4500" b="1" dirty="0">
              <a:solidFill>
                <a:schemeClr val="accent2"/>
              </a:solidFill>
              <a:latin typeface="Arial" panose="020B0604020202020204" pitchFamily="34" charset="0"/>
              <a:ea typeface="华文楷体" charset="-122"/>
            </a:endParaRPr>
          </a:p>
          <a:p>
            <a:endParaRPr lang="zh-CN" altLang="en-US" sz="4500" b="1" dirty="0">
              <a:solidFill>
                <a:schemeClr val="accent2"/>
              </a:solidFill>
              <a:latin typeface="Times New Roman" panose="02020603050405020304" pitchFamily="18" charset="0"/>
              <a:ea typeface="华文楷体" charset="-122"/>
            </a:endParaRPr>
          </a:p>
          <a:p>
            <a:endParaRPr lang="zh-CN" altLang="en-US" sz="4500" b="1" dirty="0">
              <a:solidFill>
                <a:schemeClr val="accent2"/>
              </a:solidFill>
              <a:latin typeface="Times New Roman" panose="02020603050405020304" pitchFamily="18" charset="0"/>
              <a:ea typeface="华文楷体" charset="-122"/>
            </a:endParaRPr>
          </a:p>
          <a:p>
            <a:endParaRPr lang="zh-CN" altLang="en-US" sz="4500" b="1" dirty="0">
              <a:solidFill>
                <a:schemeClr val="accent2"/>
              </a:solidFill>
              <a:latin typeface="Times New Roman" panose="02020603050405020304" pitchFamily="18" charset="0"/>
              <a:ea typeface="华文楷体" charset="-122"/>
            </a:endParaRPr>
          </a:p>
          <a:p>
            <a:endParaRPr lang="zh-CN" altLang="en-US" sz="4500" b="1" dirty="0">
              <a:solidFill>
                <a:schemeClr val="accent2"/>
              </a:solidFill>
              <a:latin typeface="Times New Roman" panose="02020603050405020304" pitchFamily="18" charset="0"/>
              <a:ea typeface="华文楷体" charset="-122"/>
            </a:endParaRPr>
          </a:p>
        </p:txBody>
      </p:sp>
      <p:pic>
        <p:nvPicPr>
          <p:cNvPr id="22530" name="图片 2" descr="pt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5359" y="284295"/>
            <a:ext cx="3244691" cy="228314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图片 3" descr="tg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44478" y="319061"/>
            <a:ext cx="3266123" cy="221408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TextBox 4"/>
          <p:cNvSpPr txBox="1"/>
          <p:nvPr/>
        </p:nvSpPr>
        <p:spPr>
          <a:xfrm>
            <a:off x="4587240" y="699109"/>
            <a:ext cx="2089547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跳</a:t>
            </a:r>
            <a:endParaRPr lang="zh-CN" altLang="en-US" sz="4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高</a:t>
            </a:r>
            <a:endParaRPr lang="zh-CN" altLang="en-US" sz="4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2533" name="图片 5" descr="ty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89496" y="2663164"/>
            <a:ext cx="3158014" cy="2269331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TextBox 6"/>
          <p:cNvSpPr txBox="1"/>
          <p:nvPr/>
        </p:nvSpPr>
        <p:spPr>
          <a:xfrm>
            <a:off x="2673430" y="2952962"/>
            <a:ext cx="1768078" cy="14763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跳</a:t>
            </a:r>
            <a:endParaRPr lang="zh-CN" altLang="en-US" sz="4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远</a:t>
            </a:r>
            <a:endParaRPr lang="zh-CN" altLang="en-US" sz="4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1" name="图片 1" descr="z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436" y="-21934"/>
            <a:ext cx="9021604" cy="333422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539240" y="3629951"/>
            <a:ext cx="6475571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5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千里之行，始于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足</a:t>
            </a:r>
            <a:r>
              <a:rPr lang="zh-CN" altLang="en-US" sz="4500" b="1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下。</a:t>
            </a:r>
            <a:endParaRPr lang="zh-CN" altLang="en-US" sz="4500" b="1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5" name="图片 1" descr="s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8575" y="95224"/>
            <a:ext cx="8965883" cy="30218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3474244" y="3770445"/>
            <a:ext cx="4524851" cy="7835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50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手</a:t>
            </a:r>
            <a:r>
              <a:rPr lang="zh-CN" altLang="en-US" sz="45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足</a:t>
            </a:r>
            <a:r>
              <a:rPr lang="zh-CN" altLang="en-US" sz="450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</a:rPr>
              <a:t>情深</a:t>
            </a:r>
            <a:endParaRPr lang="zh-CN" altLang="en-US" sz="450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69" name="Text Box 2"/>
          <p:cNvSpPr txBox="1"/>
          <p:nvPr/>
        </p:nvSpPr>
        <p:spPr>
          <a:xfrm>
            <a:off x="1639015" y="575840"/>
            <a:ext cx="6210300" cy="37846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2400" dirty="0">
                <a:solidFill>
                  <a:schemeClr val="accent5"/>
                </a:solidFill>
                <a:latin typeface="Arial" panose="020B0604020202020204" pitchFamily="34" charset="0"/>
                <a:ea typeface="华文楷体" charset="-122"/>
              </a:rPr>
              <a:t> </a:t>
            </a:r>
            <a:r>
              <a:rPr lang="en-US" altLang="zh-CN" sz="2100" dirty="0">
                <a:solidFill>
                  <a:schemeClr val="accent5"/>
                </a:solidFill>
                <a:latin typeface="Arial" panose="020B0604020202020204" pitchFamily="34" charset="0"/>
                <a:ea typeface="华文楷体" charset="-122"/>
              </a:rPr>
              <a:t>líng shēng  xi</a:t>
            </a:r>
            <a:r>
              <a:rPr lang="en-US" altLang="zh-CN" sz="2400" dirty="0">
                <a:solidFill>
                  <a:schemeClr val="accent5"/>
                </a:solidFill>
                <a:latin typeface="Arial" panose="020B0604020202020204" pitchFamily="34" charset="0"/>
                <a:ea typeface="华文楷体" charset="-122"/>
              </a:rPr>
              <a:t>ǎ</a:t>
            </a:r>
            <a:r>
              <a:rPr lang="en-US" altLang="zh-CN" sz="2100" dirty="0">
                <a:solidFill>
                  <a:schemeClr val="accent5"/>
                </a:solidFill>
                <a:latin typeface="Arial" panose="020B0604020202020204" pitchFamily="34" charset="0"/>
                <a:ea typeface="华文楷体" charset="-122"/>
              </a:rPr>
              <a:t>ng           </a:t>
            </a:r>
            <a:r>
              <a:rPr lang="en-US" altLang="zh-CN" sz="2400" dirty="0">
                <a:solidFill>
                  <a:schemeClr val="accent5"/>
                </a:solidFill>
                <a:latin typeface="Arial" panose="020B0604020202020204" pitchFamily="34" charset="0"/>
                <a:ea typeface="华文楷体" charset="-122"/>
              </a:rPr>
              <a:t>xià   kè     le</a:t>
            </a:r>
            <a:endParaRPr lang="en-US" altLang="zh-CN" sz="2400" dirty="0">
              <a:solidFill>
                <a:schemeClr val="accent5"/>
              </a:solidFill>
              <a:latin typeface="Arial" panose="020B0604020202020204" pitchFamily="34" charset="0"/>
              <a:ea typeface="华文楷体" charset="-122"/>
            </a:endParaRPr>
          </a:p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铃 声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响， 下 课 了，</a:t>
            </a:r>
            <a:endParaRPr lang="zh-CN" altLang="en-US" sz="3600" b="1" dirty="0">
              <a:latin typeface="华文楷体" charset="-122"/>
              <a:ea typeface="华文楷体" charset="-122"/>
            </a:endParaRPr>
          </a:p>
          <a:p>
            <a:r>
              <a:rPr lang="en-US" altLang="zh-CN" sz="2400" dirty="0">
                <a:solidFill>
                  <a:schemeClr val="accent5"/>
                </a:solidFill>
                <a:latin typeface="Arial" panose="020B0604020202020204" pitchFamily="34" charset="0"/>
                <a:ea typeface="华文楷体" charset="-122"/>
              </a:rPr>
              <a:t>cāo chǎng shàng     zhēn   rè    nào</a:t>
            </a:r>
            <a:endParaRPr lang="en-US" altLang="zh-CN" sz="2400" dirty="0">
              <a:solidFill>
                <a:srgbClr val="FF00FF"/>
              </a:solidFill>
              <a:latin typeface="Arial" panose="020B0604020202020204" pitchFamily="34" charset="0"/>
              <a:ea typeface="华文楷体" charset="-122"/>
            </a:endParaRPr>
          </a:p>
          <a:p>
            <a:r>
              <a:rPr lang="en-US" altLang="zh-CN" sz="3600" b="1" dirty="0">
                <a:latin typeface="Arial" panose="020B0604020202020204" pitchFamily="34" charset="0"/>
                <a:ea typeface="华文楷体" charset="-122"/>
              </a:rPr>
              <a:t>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 场 上，  真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热 闹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zh-CN" altLang="en-US" sz="3600" dirty="0">
              <a:latin typeface="Arial" panose="020B0604020202020204" pitchFamily="34" charset="0"/>
              <a:ea typeface="华文楷体" charset="-122"/>
            </a:endParaRPr>
          </a:p>
          <a:p>
            <a:r>
              <a:rPr lang="zh-CN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tiào   </a:t>
            </a:r>
            <a:r>
              <a:rPr lang="en-US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shéng</a:t>
            </a:r>
            <a:r>
              <a:rPr lang="zh-CN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  </a:t>
            </a:r>
            <a:r>
              <a:rPr lang="en-US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tī</a:t>
            </a:r>
            <a:r>
              <a:rPr lang="zh-CN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  </a:t>
            </a:r>
            <a:r>
              <a:rPr lang="en-US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  </a:t>
            </a:r>
            <a:r>
              <a:rPr lang="zh-CN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 </a:t>
            </a:r>
            <a:r>
              <a:rPr lang="en-US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jiàn</a:t>
            </a:r>
            <a:r>
              <a:rPr lang="zh-CN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  </a:t>
            </a:r>
            <a:r>
              <a:rPr lang="en-US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diū  shā  bāo</a:t>
            </a:r>
            <a:r>
              <a:rPr lang="zh-CN" altLang="zh-CN" sz="2400" dirty="0">
                <a:solidFill>
                  <a:srgbClr val="0000FF"/>
                </a:solidFill>
                <a:latin typeface="Arial" panose="020B0604020202020204" pitchFamily="34" charset="0"/>
                <a:ea typeface="华文楷体" charset="-122"/>
              </a:rPr>
              <a:t> </a:t>
            </a:r>
            <a:endParaRPr lang="zh-CN" altLang="zh-CN" sz="2400" dirty="0">
              <a:solidFill>
                <a:srgbClr val="0000FF"/>
              </a:solidFill>
              <a:latin typeface="Arial" panose="020B0604020202020204" pitchFamily="34" charset="0"/>
              <a:ea typeface="华文楷体" charset="-122"/>
            </a:endParaRPr>
          </a:p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跳 绳  踢 毽 丢 沙 包，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2400" b="1" dirty="0">
                <a:solidFill>
                  <a:schemeClr val="accent5"/>
                </a:solidFill>
                <a:latin typeface="Arial" panose="020B0604020202020204" pitchFamily="34" charset="0"/>
                <a:ea typeface="华文楷体" charset="-122"/>
              </a:rPr>
              <a:t>tiān  tiān   duàn liàn shēn  tǐ   hǎo</a:t>
            </a:r>
            <a:endParaRPr lang="en-US" altLang="zh-CN" sz="2400" b="1" dirty="0">
              <a:solidFill>
                <a:schemeClr val="accent5"/>
              </a:solidFill>
              <a:latin typeface="Arial" panose="020B0604020202020204" pitchFamily="34" charset="0"/>
              <a:ea typeface="华文楷体" charset="-122"/>
            </a:endParaRPr>
          </a:p>
          <a:p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 天 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锻 炼 身 体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好。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277485" y="1889125"/>
            <a:ext cx="561975" cy="539115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957955" y="3758565"/>
            <a:ext cx="584835" cy="528320"/>
          </a:xfrm>
          <a:prstGeom prst="ellipse">
            <a:avLst/>
          </a:prstGeom>
          <a:noFill/>
          <a:ln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6840220" y="1205230"/>
            <a:ext cx="2232025" cy="2964180"/>
            <a:chOff x="10772" y="1898"/>
            <a:chExt cx="3515" cy="4668"/>
          </a:xfrm>
        </p:grpSpPr>
        <p:sp>
          <p:nvSpPr>
            <p:cNvPr id="4" name="文本框 3"/>
            <p:cNvSpPr txBox="1"/>
            <p:nvPr/>
          </p:nvSpPr>
          <p:spPr>
            <a:xfrm>
              <a:off x="10993" y="2670"/>
              <a:ext cx="3294" cy="27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/>
                <a:t>       </a:t>
              </a:r>
              <a:r>
                <a:rPr lang="en-US" altLang="zh-CN" b="1">
                  <a:solidFill>
                    <a:schemeClr val="accent5"/>
                  </a:solidFill>
                </a:rPr>
                <a:t> “</a:t>
              </a:r>
              <a:r>
                <a:rPr lang="zh-CN" altLang="en-US" b="1">
                  <a:solidFill>
                    <a:schemeClr val="accent5"/>
                  </a:solidFill>
                </a:rPr>
                <a:t>火</a:t>
              </a:r>
              <a:r>
                <a:rPr lang="en-US" altLang="zh-CN" b="1">
                  <a:solidFill>
                    <a:schemeClr val="accent5"/>
                  </a:solidFill>
                </a:rPr>
                <a:t>”</a:t>
              </a:r>
              <a:r>
                <a:rPr lang="zh-CN" altLang="en-US" b="1">
                  <a:solidFill>
                    <a:schemeClr val="accent5"/>
                  </a:solidFill>
                </a:rPr>
                <a:t>字旁，火字做偏旁时，写在字的下部，常写作</a:t>
              </a:r>
              <a:r>
                <a:rPr lang="en-US" altLang="zh-CN" b="1">
                  <a:solidFill>
                    <a:schemeClr val="accent5"/>
                  </a:solidFill>
                </a:rPr>
                <a:t>“ 灬”</a:t>
              </a:r>
              <a:r>
                <a:rPr lang="zh-CN" altLang="en-US" b="1">
                  <a:solidFill>
                    <a:schemeClr val="accent5"/>
                  </a:solidFill>
                </a:rPr>
                <a:t>，凡由火组成的字，多与燃烧、火焰、干燥有关。</a:t>
              </a:r>
              <a:endParaRPr lang="zh-CN" altLang="en-US" b="1">
                <a:solidFill>
                  <a:schemeClr val="accent5"/>
                </a:solidFill>
              </a:endParaRPr>
            </a:p>
          </p:txBody>
        </p:sp>
        <p:sp>
          <p:nvSpPr>
            <p:cNvPr id="5" name="云形 4"/>
            <p:cNvSpPr/>
            <p:nvPr/>
          </p:nvSpPr>
          <p:spPr>
            <a:xfrm>
              <a:off x="10772" y="1898"/>
              <a:ext cx="3515" cy="4668"/>
            </a:xfrm>
            <a:prstGeom prst="cloud">
              <a:avLst/>
            </a:prstGeom>
            <a:noFill/>
            <a:ln w="38100">
              <a:solidFill>
                <a:srgbClr val="FF0000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操场8_看图王"/>
          <p:cNvPicPr>
            <a:picLocks noChangeAspect="1"/>
          </p:cNvPicPr>
          <p:nvPr/>
        </p:nvPicPr>
        <p:blipFill>
          <a:blip r:embed="rId1"/>
          <a:srcRect l="-148" r="39171" b="14466"/>
          <a:stretch>
            <a:fillRect/>
          </a:stretch>
        </p:blipFill>
        <p:spPr>
          <a:xfrm>
            <a:off x="-9594" y="-35106"/>
            <a:ext cx="9186681" cy="521461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79932" y="992197"/>
            <a:ext cx="7297154" cy="3700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938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拔    拍     踢 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938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跑    铃    热闹  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938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锻炼  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操场   体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1879932" y="768705"/>
            <a:ext cx="1257780" cy="1249526"/>
          </a:xfrm>
          <a:prstGeom prst="ellipse">
            <a:avLst/>
          </a:prstGeom>
        </p:spPr>
      </p:pic>
      <p:pic>
        <p:nvPicPr>
          <p:cNvPr id="5" name="图片 4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1973901" y="2100771"/>
            <a:ext cx="1257780" cy="1249526"/>
          </a:xfrm>
          <a:prstGeom prst="ellipse">
            <a:avLst/>
          </a:prstGeom>
        </p:spPr>
      </p:pic>
      <p:pic>
        <p:nvPicPr>
          <p:cNvPr id="6" name="图片 5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4003745" y="2097596"/>
            <a:ext cx="1257780" cy="1249526"/>
          </a:xfrm>
          <a:prstGeom prst="ellipse">
            <a:avLst/>
          </a:prstGeom>
        </p:spPr>
      </p:pic>
      <p:pic>
        <p:nvPicPr>
          <p:cNvPr id="7" name="图片 6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6262161" y="2100771"/>
            <a:ext cx="1257780" cy="1249526"/>
          </a:xfrm>
          <a:prstGeom prst="ellipse">
            <a:avLst/>
          </a:prstGeom>
        </p:spPr>
      </p:pic>
      <p:pic>
        <p:nvPicPr>
          <p:cNvPr id="8" name="图片 7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6262161" y="3396011"/>
            <a:ext cx="1257780" cy="1249526"/>
          </a:xfrm>
          <a:prstGeom prst="ellipse">
            <a:avLst/>
          </a:prstGeom>
        </p:spPr>
      </p:pic>
      <p:pic>
        <p:nvPicPr>
          <p:cNvPr id="9" name="图片 8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1973901" y="3347122"/>
            <a:ext cx="1351748" cy="1343494"/>
          </a:xfrm>
          <a:prstGeom prst="ellipse">
            <a:avLst/>
          </a:prstGeom>
        </p:spPr>
      </p:pic>
      <p:pic>
        <p:nvPicPr>
          <p:cNvPr id="10" name="图片 9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3954856" y="3347122"/>
            <a:ext cx="1355558" cy="1346669"/>
          </a:xfrm>
          <a:prstGeom prst="ellipse">
            <a:avLst/>
          </a:prstGeom>
        </p:spPr>
      </p:pic>
      <p:pic>
        <p:nvPicPr>
          <p:cNvPr id="13" name="图片 12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6262161" y="768705"/>
            <a:ext cx="1257780" cy="1249526"/>
          </a:xfrm>
          <a:prstGeom prst="ellipse">
            <a:avLst/>
          </a:prstGeom>
        </p:spPr>
      </p:pic>
      <p:pic>
        <p:nvPicPr>
          <p:cNvPr id="14" name="图片 13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3954856" y="768705"/>
            <a:ext cx="1257780" cy="1249526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551" y="54742"/>
            <a:ext cx="8491538" cy="51125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Picture 3" descr="按钮02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019" y="4352185"/>
            <a:ext cx="1354931" cy="6774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699" name="Group 4"/>
          <p:cNvGrpSpPr/>
          <p:nvPr/>
        </p:nvGrpSpPr>
        <p:grpSpPr>
          <a:xfrm>
            <a:off x="5712460" y="2127065"/>
            <a:ext cx="857250" cy="914400"/>
            <a:chOff x="0" y="0"/>
            <a:chExt cx="1776" cy="1776"/>
          </a:xfrm>
        </p:grpSpPr>
        <p:sp>
          <p:nvSpPr>
            <p:cNvPr id="29700" name="Rectangle 5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350" dirty="0">
                <a:latin typeface="Arial" panose="020B0604020202020204" pitchFamily="34" charset="0"/>
                <a:ea typeface="华文楷体" charset="-122"/>
              </a:endParaRPr>
            </a:p>
          </p:txBody>
        </p:sp>
        <p:sp>
          <p:nvSpPr>
            <p:cNvPr id="29701" name="Line 6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29702" name="Line 7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pic>
        <p:nvPicPr>
          <p:cNvPr id="18440" name="music.wma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1119" y="4462912"/>
            <a:ext cx="540544" cy="5405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WordArt 9"/>
          <p:cNvSpPr/>
          <p:nvPr/>
        </p:nvSpPr>
        <p:spPr>
          <a:xfrm>
            <a:off x="3531870" y="1215364"/>
            <a:ext cx="26289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495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楷体" charset="0"/>
                <a:ea typeface="华文楷体" charset="0"/>
              </a:rPr>
              <a:t>写一写</a:t>
            </a:r>
            <a:endParaRPr lang="zh-CN" altLang="en-US" sz="4950" b="1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楷体" charset="0"/>
              <a:ea typeface="华文楷体" charset="0"/>
            </a:endParaRPr>
          </a:p>
        </p:txBody>
      </p:sp>
      <p:sp>
        <p:nvSpPr>
          <p:cNvPr id="18446" name="Text Box 14"/>
          <p:cNvSpPr txBox="1"/>
          <p:nvPr/>
        </p:nvSpPr>
        <p:spPr>
          <a:xfrm>
            <a:off x="5735320" y="2069280"/>
            <a:ext cx="953691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dirty="0">
                <a:latin typeface="华文楷体" charset="-122"/>
                <a:ea typeface="楷体" panose="02010609060101010101" charset="-122"/>
              </a:rPr>
              <a:t>足</a:t>
            </a:r>
            <a:endParaRPr lang="zh-CN" altLang="en-US" sz="6000" dirty="0">
              <a:latin typeface="华文楷体" charset="-122"/>
              <a:ea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3705701" y="2104046"/>
            <a:ext cx="914400" cy="1014889"/>
            <a:chOff x="14160" y="4440"/>
            <a:chExt cx="1920" cy="2131"/>
          </a:xfrm>
        </p:grpSpPr>
        <p:grpSp>
          <p:nvGrpSpPr>
            <p:cNvPr id="29715" name="Group 20"/>
            <p:cNvGrpSpPr/>
            <p:nvPr/>
          </p:nvGrpSpPr>
          <p:grpSpPr>
            <a:xfrm>
              <a:off x="14160" y="4440"/>
              <a:ext cx="1920" cy="2040"/>
              <a:chOff x="0" y="0"/>
              <a:chExt cx="1776" cy="1776"/>
            </a:xfrm>
          </p:grpSpPr>
          <p:sp>
            <p:nvSpPr>
              <p:cNvPr id="29716" name="Rectangle 21"/>
              <p:cNvSpPr/>
              <p:nvPr/>
            </p:nvSpPr>
            <p:spPr>
              <a:xfrm>
                <a:off x="0" y="0"/>
                <a:ext cx="1776" cy="1776"/>
              </a:xfrm>
              <a:prstGeom prst="rect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1350" dirty="0">
                  <a:latin typeface="Arial" panose="020B0604020202020204" pitchFamily="34" charset="0"/>
                  <a:ea typeface="华文楷体" charset="-122"/>
                </a:endParaRPr>
              </a:p>
            </p:txBody>
          </p:sp>
          <p:sp>
            <p:nvSpPr>
              <p:cNvPr id="29717" name="Line 22"/>
              <p:cNvSpPr/>
              <p:nvPr/>
            </p:nvSpPr>
            <p:spPr>
              <a:xfrm>
                <a:off x="48" y="864"/>
                <a:ext cx="17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9718" name="Line 23"/>
              <p:cNvSpPr/>
              <p:nvPr/>
            </p:nvSpPr>
            <p:spPr>
              <a:xfrm>
                <a:off x="912" y="0"/>
                <a:ext cx="0" cy="17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8457" name="Text Box 25"/>
            <p:cNvSpPr txBox="1"/>
            <p:nvPr/>
          </p:nvSpPr>
          <p:spPr>
            <a:xfrm>
              <a:off x="14160" y="4440"/>
              <a:ext cx="1515" cy="21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sz="6000" dirty="0">
                  <a:latin typeface="Arial" panose="020B0604020202020204" pitchFamily="34" charset="0"/>
                  <a:ea typeface="楷体" panose="02010609060101010101" charset="-122"/>
                </a:rPr>
                <a:t>声</a:t>
              </a:r>
              <a:endParaRPr lang="zh-CN" altLang="zh-CN" sz="6000" dirty="0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7338" fill="hold"/>
                                        <p:tgtEl>
                                          <p:spTgt spid="184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0"/>
                </p:tgtEl>
              </p:cMediaNode>
            </p:audio>
          </p:childTnLst>
        </p:cTn>
      </p:par>
    </p:tnLst>
    <p:bldLst>
      <p:bldP spid="18446" grpId="0" bldLvl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</p:spTree>
    <p:controls>
      <mc:AlternateContent xmlns:mc="http://schemas.openxmlformats.org/markup-compatibility/2006">
        <mc:Choice xmlns:v="urn:schemas-microsoft-com:vml" Requires="v">
          <p:control spid="1027" name="" r:id="rId1" imgW="6576059" imgH="3343275"/>
        </mc:Choice>
        <mc:Fallback>
          <p:control name="" r:id="rId1" imgW="6576059" imgH="3343275">
            <p:pic>
              <p:nvPicPr>
                <p:cNvPr id="0" name="Host Control  1"/>
                <p:cNvPicPr/>
                <p:nvPr/>
              </p:nvPicPr>
              <p:blipFill>
                <a:blip r:embed="rId2"/>
                <a:stretch>
                  <a:fillRect/>
                </a:stretch>
              </p:blipFill>
              <p:spPr>
                <a:xfrm>
                  <a:off x="1019175" y="900430"/>
                  <a:ext cx="6576060" cy="3343275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</p:pic>
          </p:control>
        </mc:Fallback>
      </mc:AlternateContent>
    </p:controls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574" y="10451"/>
            <a:ext cx="9106376" cy="5404009"/>
          </a:xfrm>
          <a:prstGeom prst="rect">
            <a:avLst/>
          </a:prstGeom>
        </p:spPr>
      </p:pic>
    </p:spTree>
    <p:controls>
      <mc:AlternateContent xmlns:mc="http://schemas.openxmlformats.org/markup-compatibility/2006">
        <mc:Choice xmlns:v="urn:schemas-microsoft-com:vml" Requires="v">
          <p:control spid="3" name="" r:id="rId2" imgW="6529388" imgH="4094321"/>
        </mc:Choice>
        <mc:Fallback>
          <p:control name="" r:id="rId2" imgW="6529388" imgH="4094321">
            <p:pic>
              <p:nvPicPr>
                <p:cNvPr id="0" name="Host Control  2"/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430655" y="841984"/>
                  <a:ext cx="6529388" cy="4094321"/>
                </a:xfrm>
                <a:prstGeom prst="rect">
                  <a:avLst/>
                </a:prstGeom>
              </p:spPr>
            </p:pic>
          </p:control>
        </mc:Fallback>
      </mc:AlternateContent>
    </p:controls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62890"/>
            <a:ext cx="10058400" cy="56705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846296" y="156660"/>
            <a:ext cx="5594509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3600">
              <a:solidFill>
                <a:schemeClr val="accent5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769" name="Text Box 2"/>
          <p:cNvSpPr txBox="1"/>
          <p:nvPr/>
        </p:nvSpPr>
        <p:spPr>
          <a:xfrm>
            <a:off x="425450" y="879475"/>
            <a:ext cx="807910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36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zh-CN" sz="3600" b="1" dirty="0">
                <a:solidFill>
                  <a:schemeClr val="accent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作业：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endParaRPr lang="en-US" altLang="zh-CN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你还喜欢哪些体育活动呢？课间和小伙伴们交流一下。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图片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8758" y="944377"/>
            <a:ext cx="3918585" cy="325564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519738" y="2191676"/>
            <a:ext cx="3147536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7200"/>
              </a:lnSpc>
            </a:pPr>
            <a:r>
              <a:rPr lang="en-US" altLang="zh-CN" sz="4500" b="1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6000" b="1">
                <a:latin typeface="楷体" panose="02010609060101010101" charset="-122"/>
                <a:ea typeface="楷体" panose="02010609060101010101" charset="-122"/>
              </a:rPr>
              <a:t>操 </a:t>
            </a:r>
            <a:r>
              <a:rPr lang="zh-CN" altLang="en-US" sz="6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场</a:t>
            </a:r>
            <a:endParaRPr lang="zh-CN" altLang="en-US" sz="60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zaiji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-20981"/>
            <a:ext cx="9136380" cy="518826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 descr="shangchang"/>
          <p:cNvPicPr>
            <a:picLocks noChangeAspect="1"/>
          </p:cNvPicPr>
          <p:nvPr/>
        </p:nvPicPr>
        <p:blipFill>
          <a:blip r:embed="rId1"/>
          <a:srcRect b="5901"/>
          <a:stretch>
            <a:fillRect/>
          </a:stretch>
        </p:blipFill>
        <p:spPr>
          <a:xfrm>
            <a:off x="328136" y="331920"/>
            <a:ext cx="2630805" cy="233743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942975" y="3155606"/>
            <a:ext cx="217312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7200"/>
              </a:lnSpc>
            </a:pP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商 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场</a:t>
            </a:r>
            <a:endParaRPr lang="zh-CN" altLang="en-US" sz="4500" b="1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" name="图片 6" descr="caicha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8975" y="410977"/>
            <a:ext cx="2685574" cy="225837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872389" y="3155606"/>
            <a:ext cx="217312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7200"/>
              </a:lnSpc>
            </a:pP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菜 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场</a:t>
            </a:r>
            <a:endParaRPr lang="zh-CN" altLang="en-US" sz="4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9" name="图片 8" descr="guangchang"/>
          <p:cNvPicPr>
            <a:picLocks noChangeAspect="1"/>
          </p:cNvPicPr>
          <p:nvPr/>
        </p:nvPicPr>
        <p:blipFill>
          <a:blip r:embed="rId3"/>
          <a:srcRect r="2552" b="11406"/>
          <a:stretch>
            <a:fillRect/>
          </a:stretch>
        </p:blipFill>
        <p:spPr>
          <a:xfrm>
            <a:off x="6157913" y="410977"/>
            <a:ext cx="2757488" cy="2258854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6742271" y="3066071"/>
            <a:ext cx="2173129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7200"/>
              </a:lnSpc>
            </a:pPr>
            <a:r>
              <a:rPr lang="zh-CN" altLang="en-US" sz="4500" b="1">
                <a:latin typeface="楷体" panose="02010609060101010101" charset="-122"/>
                <a:ea typeface="楷体" panose="02010609060101010101" charset="-122"/>
              </a:rPr>
              <a:t>广 </a:t>
            </a:r>
            <a:r>
              <a:rPr lang="zh-CN" altLang="en-US" sz="45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场</a:t>
            </a:r>
            <a:endParaRPr lang="zh-CN" altLang="en-US" sz="45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Picture 2" descr="操场上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56222" y="-94800"/>
            <a:ext cx="9525000" cy="55768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Text Box 3"/>
          <p:cNvSpPr txBox="1"/>
          <p:nvPr/>
        </p:nvSpPr>
        <p:spPr>
          <a:xfrm>
            <a:off x="1310164" y="694346"/>
            <a:ext cx="1543526" cy="87566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 d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charset="-122"/>
              </a:rPr>
              <a:t>ǎ</a:t>
            </a:r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  qi</a:t>
            </a:r>
            <a:r>
              <a:rPr lang="en-US" altLang="zh-CN" sz="2400" b="1" dirty="0">
                <a:latin typeface="Times New Roman" panose="02020603050405020304" pitchFamily="18" charset="0"/>
                <a:ea typeface="方正姚体" pitchFamily="2" charset="-122"/>
              </a:rPr>
              <a:t>ú</a:t>
            </a:r>
            <a:endParaRPr lang="en-US" altLang="zh-CN" sz="24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700" b="1" dirty="0">
                <a:latin typeface="华文楷体" charset="-122"/>
                <a:ea typeface="华文楷体" charset="-122"/>
              </a:rPr>
              <a:t> 打  球</a:t>
            </a:r>
            <a:endParaRPr lang="zh-CN" altLang="en-US" sz="2700" b="1" dirty="0">
              <a:latin typeface="华文楷体" charset="-122"/>
              <a:ea typeface="华文楷体" charset="-122"/>
            </a:endParaRPr>
          </a:p>
        </p:txBody>
      </p:sp>
      <p:sp>
        <p:nvSpPr>
          <p:cNvPr id="25604" name="Text Box 4"/>
          <p:cNvSpPr txBox="1"/>
          <p:nvPr/>
        </p:nvSpPr>
        <p:spPr>
          <a:xfrm>
            <a:off x="5080159" y="953426"/>
            <a:ext cx="1498283" cy="87566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zh-CN" altLang="en-US" sz="2400" b="1" dirty="0">
                <a:latin typeface="方正姚体" pitchFamily="2" charset="-122"/>
                <a:ea typeface="方正姚体" pitchFamily="2" charset="-122"/>
              </a:rPr>
              <a:t> </a:t>
            </a:r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b</a:t>
            </a:r>
            <a:r>
              <a:rPr lang="en-US" altLang="zh-CN" sz="2400" b="1" dirty="0">
                <a:latin typeface="Times New Roman" panose="02020603050405020304" pitchFamily="18" charset="0"/>
                <a:ea typeface="方正姚体" pitchFamily="2" charset="-122"/>
              </a:rPr>
              <a:t>á</a:t>
            </a:r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  h</a:t>
            </a:r>
            <a:r>
              <a:rPr lang="en-US" altLang="zh-CN" sz="2400" b="1" dirty="0">
                <a:latin typeface="Times New Roman" panose="02020603050405020304" pitchFamily="18" charset="0"/>
                <a:ea typeface="方正姚体" pitchFamily="2" charset="-122"/>
              </a:rPr>
              <a:t>é</a:t>
            </a:r>
            <a:endParaRPr lang="en-US" altLang="zh-CN" sz="24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en-US" altLang="zh-CN" sz="2700" b="1" dirty="0">
                <a:latin typeface="Times New Roman" panose="02020603050405020304" pitchFamily="18" charset="0"/>
                <a:ea typeface="华文楷体" charset="-122"/>
              </a:rPr>
              <a:t> </a:t>
            </a:r>
            <a:r>
              <a:rPr lang="zh-CN" altLang="en-US" sz="2700" b="1" dirty="0">
                <a:latin typeface="华文楷体" charset="-122"/>
                <a:ea typeface="华文楷体" charset="-122"/>
              </a:rPr>
              <a:t>拔  河</a:t>
            </a:r>
            <a:endParaRPr lang="zh-CN" altLang="en-US" sz="2700" b="1" dirty="0">
              <a:latin typeface="华文楷体" charset="-122"/>
              <a:ea typeface="华文楷体" charset="-122"/>
            </a:endParaRPr>
          </a:p>
        </p:txBody>
      </p:sp>
      <p:sp>
        <p:nvSpPr>
          <p:cNvPr id="25605" name="Text Box 5"/>
          <p:cNvSpPr txBox="1"/>
          <p:nvPr/>
        </p:nvSpPr>
        <p:spPr>
          <a:xfrm>
            <a:off x="4485323" y="2764843"/>
            <a:ext cx="1940719" cy="124523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pāi  p</a:t>
            </a:r>
            <a:r>
              <a:rPr lang="en-US" altLang="zh-CN" sz="2400" b="1" dirty="0">
                <a:latin typeface="Times New Roman" panose="02020603050405020304" pitchFamily="18" charset="0"/>
                <a:ea typeface="方正姚体" pitchFamily="2" charset="-122"/>
              </a:rPr>
              <a:t>í</a:t>
            </a:r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  qi</a:t>
            </a:r>
            <a:r>
              <a:rPr lang="en-US" altLang="zh-CN" sz="2400" b="1" dirty="0">
                <a:latin typeface="Times New Roman" panose="02020603050405020304" pitchFamily="18" charset="0"/>
                <a:ea typeface="方正姚体" pitchFamily="2" charset="-122"/>
              </a:rPr>
              <a:t>ú</a:t>
            </a:r>
            <a:endParaRPr lang="en-US" altLang="zh-CN" sz="24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700" b="1" dirty="0">
                <a:latin typeface="华文楷体" charset="-122"/>
                <a:ea typeface="华文楷体" charset="-122"/>
              </a:rPr>
              <a:t>拍  皮  球</a:t>
            </a:r>
            <a:endParaRPr lang="zh-CN" altLang="en-US" sz="2700" b="1" dirty="0">
              <a:latin typeface="华文楷体" charset="-122"/>
              <a:ea typeface="华文楷体" charset="-122"/>
            </a:endParaRPr>
          </a:p>
        </p:txBody>
      </p:sp>
      <p:sp>
        <p:nvSpPr>
          <p:cNvPr id="25606" name="Text Box 6"/>
          <p:cNvSpPr txBox="1"/>
          <p:nvPr/>
        </p:nvSpPr>
        <p:spPr>
          <a:xfrm>
            <a:off x="587216" y="4115250"/>
            <a:ext cx="1593056" cy="82994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anchor="t">
            <a:spAutoFit/>
          </a:bodyPr>
          <a:p>
            <a:pPr algn="l">
              <a:buNone/>
            </a:pPr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tiào gāo</a:t>
            </a:r>
            <a:endParaRPr lang="en-US" altLang="zh-CN" sz="2400" b="1" dirty="0">
              <a:latin typeface="方正姚体" pitchFamily="2" charset="-122"/>
              <a:ea typeface="方正姚体" pitchFamily="2" charset="-122"/>
            </a:endParaRPr>
          </a:p>
          <a:p>
            <a:pPr algn="l">
              <a:buNone/>
            </a:pPr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 跳   高</a:t>
            </a:r>
            <a:endParaRPr lang="en-US" altLang="zh-CN" sz="2400" b="1" dirty="0">
              <a:latin typeface="方正姚体" pitchFamily="2" charset="-122"/>
              <a:ea typeface="方正姚体" pitchFamily="2" charset="-122"/>
            </a:endParaRPr>
          </a:p>
        </p:txBody>
      </p:sp>
      <p:sp>
        <p:nvSpPr>
          <p:cNvPr id="25607" name="Text Box 7"/>
          <p:cNvSpPr txBox="1"/>
          <p:nvPr/>
        </p:nvSpPr>
        <p:spPr>
          <a:xfrm>
            <a:off x="3868103" y="4146206"/>
            <a:ext cx="1446848" cy="875665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wrap="square" anchor="t">
            <a:spAutoFit/>
          </a:bodyPr>
          <a:p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 p</a:t>
            </a:r>
            <a:r>
              <a:rPr lang="en-US" altLang="zh-CN" sz="2400" b="1" dirty="0">
                <a:latin typeface="Times New Roman" panose="02020603050405020304" pitchFamily="18" charset="0"/>
                <a:ea typeface="华文楷体" charset="-122"/>
              </a:rPr>
              <a:t>ǎ</a:t>
            </a:r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o  b</a:t>
            </a:r>
            <a:r>
              <a:rPr lang="en-US" altLang="zh-CN" sz="2400" b="1" dirty="0">
                <a:latin typeface="Times New Roman" panose="02020603050405020304" pitchFamily="18" charset="0"/>
                <a:ea typeface="方正姚体" pitchFamily="2" charset="-122"/>
              </a:rPr>
              <a:t>ù</a:t>
            </a:r>
            <a:endParaRPr lang="en-US" altLang="zh-CN" sz="24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700" b="1" dirty="0">
                <a:latin typeface="华文楷体" charset="-122"/>
                <a:ea typeface="华文楷体" charset="-122"/>
              </a:rPr>
              <a:t> 跑  步</a:t>
            </a:r>
            <a:endParaRPr lang="zh-CN" altLang="en-US" sz="2700" b="1" dirty="0">
              <a:latin typeface="华文楷体" charset="-122"/>
              <a:ea typeface="华文楷体" charset="-122"/>
            </a:endParaRPr>
          </a:p>
        </p:txBody>
      </p:sp>
      <p:sp>
        <p:nvSpPr>
          <p:cNvPr id="25608" name="Text Box 8"/>
          <p:cNvSpPr txBox="1"/>
          <p:nvPr/>
        </p:nvSpPr>
        <p:spPr>
          <a:xfrm>
            <a:off x="7316153" y="2145480"/>
            <a:ext cx="1543050" cy="1291590"/>
          </a:xfrm>
          <a:prstGeom prst="rect">
            <a:avLst/>
          </a:prstGeom>
          <a:solidFill>
            <a:srgbClr val="FFFF66"/>
          </a:solidFill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tī z</a:t>
            </a:r>
            <a:r>
              <a:rPr lang="en-US" altLang="zh-CN" sz="2400" b="1" dirty="0">
                <a:latin typeface="Times New Roman" panose="02020603050405020304" pitchFamily="18" charset="0"/>
                <a:ea typeface="方正姚体" pitchFamily="2" charset="-122"/>
              </a:rPr>
              <a:t>ú </a:t>
            </a:r>
            <a:r>
              <a:rPr lang="en-US" altLang="zh-CN" sz="2400" b="1" dirty="0">
                <a:latin typeface="方正姚体" pitchFamily="2" charset="-122"/>
                <a:ea typeface="方正姚体" pitchFamily="2" charset="-122"/>
              </a:rPr>
              <a:t>qi</a:t>
            </a:r>
            <a:r>
              <a:rPr lang="en-US" altLang="zh-CN" sz="2400" b="1" dirty="0">
                <a:latin typeface="Times New Roman" panose="02020603050405020304" pitchFamily="18" charset="0"/>
                <a:ea typeface="方正姚体" pitchFamily="2" charset="-122"/>
              </a:rPr>
              <a:t>ú</a:t>
            </a:r>
            <a:endParaRPr lang="en-US" altLang="zh-CN" sz="2400" b="1" dirty="0">
              <a:latin typeface="方正姚体" pitchFamily="2" charset="-122"/>
              <a:ea typeface="方正姚体" pitchFamily="2" charset="-122"/>
            </a:endParaRPr>
          </a:p>
          <a:p>
            <a:r>
              <a:rPr lang="zh-CN" altLang="en-US" sz="2700" b="1" dirty="0">
                <a:latin typeface="华文楷体" charset="-122"/>
                <a:ea typeface="华文楷体" charset="-122"/>
              </a:rPr>
              <a:t>踢 足 球</a:t>
            </a:r>
            <a:endParaRPr lang="zh-CN" altLang="en-US" sz="2700" b="1" dirty="0">
              <a:latin typeface="华文楷体" charset="-122"/>
              <a:ea typeface="华文楷体" charset="-122"/>
            </a:endParaRPr>
          </a:p>
        </p:txBody>
      </p:sp>
      <p:pic>
        <p:nvPicPr>
          <p:cNvPr id="25609" name="Picture 9" descr="国旗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0381" y="779595"/>
            <a:ext cx="742950" cy="12001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10" name="Oval 10"/>
          <p:cNvSpPr/>
          <p:nvPr/>
        </p:nvSpPr>
        <p:spPr>
          <a:xfrm>
            <a:off x="-134302" y="1076299"/>
            <a:ext cx="1444466" cy="16002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11" name="Oval 11"/>
          <p:cNvSpPr/>
          <p:nvPr/>
        </p:nvSpPr>
        <p:spPr>
          <a:xfrm>
            <a:off x="-134302" y="1076299"/>
            <a:ext cx="1444466" cy="16002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12" name="Oval 12"/>
          <p:cNvSpPr/>
          <p:nvPr/>
        </p:nvSpPr>
        <p:spPr>
          <a:xfrm>
            <a:off x="-134302" y="1076299"/>
            <a:ext cx="1444943" cy="16002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  <a:ea typeface="华文楷体" charset="-122"/>
            </a:endParaRPr>
          </a:p>
        </p:txBody>
      </p:sp>
      <p:sp>
        <p:nvSpPr>
          <p:cNvPr id="25613" name="Oval 13"/>
          <p:cNvSpPr/>
          <p:nvPr/>
        </p:nvSpPr>
        <p:spPr>
          <a:xfrm>
            <a:off x="3381851" y="1547310"/>
            <a:ext cx="2248853" cy="1128713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14" name="Oval 14"/>
          <p:cNvSpPr/>
          <p:nvPr/>
        </p:nvSpPr>
        <p:spPr>
          <a:xfrm>
            <a:off x="3382328" y="1547310"/>
            <a:ext cx="2248853" cy="1128713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15" name="Oval 15"/>
          <p:cNvSpPr/>
          <p:nvPr/>
        </p:nvSpPr>
        <p:spPr>
          <a:xfrm>
            <a:off x="3382328" y="1547310"/>
            <a:ext cx="2248376" cy="1129189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16" name="Oval 16"/>
          <p:cNvSpPr/>
          <p:nvPr/>
        </p:nvSpPr>
        <p:spPr>
          <a:xfrm>
            <a:off x="3381851" y="3245617"/>
            <a:ext cx="1314450" cy="1044893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  <a:ea typeface="华文楷体" charset="-122"/>
            </a:endParaRPr>
          </a:p>
        </p:txBody>
      </p:sp>
      <p:sp>
        <p:nvSpPr>
          <p:cNvPr id="25617" name="Oval 17"/>
          <p:cNvSpPr/>
          <p:nvPr/>
        </p:nvSpPr>
        <p:spPr>
          <a:xfrm>
            <a:off x="3381851" y="3258000"/>
            <a:ext cx="1314450" cy="103251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  <a:ea typeface="华文楷体" charset="-122"/>
            </a:endParaRPr>
          </a:p>
        </p:txBody>
      </p:sp>
      <p:sp>
        <p:nvSpPr>
          <p:cNvPr id="25618" name="Oval 18"/>
          <p:cNvSpPr/>
          <p:nvPr/>
        </p:nvSpPr>
        <p:spPr>
          <a:xfrm>
            <a:off x="3382328" y="3258000"/>
            <a:ext cx="1314450" cy="103251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pPr algn="ctr"/>
            <a:endParaRPr lang="zh-CN" altLang="en-US" dirty="0">
              <a:latin typeface="Times New Roman" panose="02020603050405020304" pitchFamily="18" charset="0"/>
              <a:ea typeface="华文楷体" charset="-122"/>
            </a:endParaRPr>
          </a:p>
        </p:txBody>
      </p:sp>
      <p:sp>
        <p:nvSpPr>
          <p:cNvPr id="25619" name="Oval 19"/>
          <p:cNvSpPr/>
          <p:nvPr/>
        </p:nvSpPr>
        <p:spPr>
          <a:xfrm>
            <a:off x="512445" y="2765081"/>
            <a:ext cx="1577340" cy="1545431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20" name="Oval 20"/>
          <p:cNvSpPr/>
          <p:nvPr/>
        </p:nvSpPr>
        <p:spPr>
          <a:xfrm>
            <a:off x="512445" y="2743650"/>
            <a:ext cx="1577340" cy="1588294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21" name="Oval 21"/>
          <p:cNvSpPr/>
          <p:nvPr/>
        </p:nvSpPr>
        <p:spPr>
          <a:xfrm>
            <a:off x="512445" y="2743650"/>
            <a:ext cx="1577340" cy="1547336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22" name="Oval 22"/>
          <p:cNvSpPr/>
          <p:nvPr/>
        </p:nvSpPr>
        <p:spPr>
          <a:xfrm>
            <a:off x="5314950" y="4000950"/>
            <a:ext cx="1028700" cy="11430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23" name="Oval 23"/>
          <p:cNvSpPr/>
          <p:nvPr/>
        </p:nvSpPr>
        <p:spPr>
          <a:xfrm>
            <a:off x="5314950" y="4000950"/>
            <a:ext cx="1028700" cy="11430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24" name="Oval 24"/>
          <p:cNvSpPr/>
          <p:nvPr/>
        </p:nvSpPr>
        <p:spPr>
          <a:xfrm>
            <a:off x="5314950" y="4000950"/>
            <a:ext cx="1028700" cy="1143000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25" name="Oval 25"/>
          <p:cNvSpPr/>
          <p:nvPr/>
        </p:nvSpPr>
        <p:spPr>
          <a:xfrm>
            <a:off x="6172200" y="2918910"/>
            <a:ext cx="1828800" cy="1618774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26" name="Oval 26"/>
          <p:cNvSpPr/>
          <p:nvPr/>
        </p:nvSpPr>
        <p:spPr>
          <a:xfrm>
            <a:off x="6172200" y="2938912"/>
            <a:ext cx="1828800" cy="1598771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25627" name="Oval 27"/>
          <p:cNvSpPr/>
          <p:nvPr/>
        </p:nvSpPr>
        <p:spPr>
          <a:xfrm>
            <a:off x="6172200" y="2919386"/>
            <a:ext cx="1828800" cy="1618774"/>
          </a:xfrm>
          <a:prstGeom prst="ellipse">
            <a:avLst/>
          </a:prstGeom>
          <a:noFill/>
          <a:ln w="571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/>
          <a:p>
            <a:endParaRPr lang="zh-CN" altLang="en-US" sz="1350" dirty="0">
              <a:latin typeface="Arial" panose="020B0604020202020204" pitchFamily="34" charset="0"/>
              <a:ea typeface="华文楷体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56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6"/>
                                            </p:cond>
                                          </p:stCondLst>
                                        </p:cTn>
                                        <p:tgtEl>
                                          <p:spTgt spid="25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56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20"/>
                                            </p:cond>
                                          </p:stCondLst>
                                        </p:cTn>
                                        <p:tgtEl>
                                          <p:spTgt spid="25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0"/>
                                            </p:cond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4"/>
                                            </p:cond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56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25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256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8"/>
                                            </p:cond>
                                          </p:stCondLst>
                                        </p:cTn>
                                        <p:tgtEl>
                                          <p:spTgt spid="25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2"/>
                                            </p:cond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6"/>
                                            </p:cond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6"/>
                                            </p:cond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0"/>
                                            </p:cond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4"/>
                                            </p:cond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1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4"/>
                                            </p:cond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8"/>
                                            </p:cond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1000"/>
                            </p:stCondLst>
                            <p:childTnLst>
                              <p:par>
                                <p:cTn id="9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4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2"/>
                                            </p:cond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9" dur="500"/>
                                        <p:tgtEl>
                                          <p:spTgt spid="2560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2"/>
                                            </p:cond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6"/>
                                            </p:cond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"/>
                                            </p:cond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3" grpId="0" bldLvl="0" animBg="1"/>
      <p:bldP spid="25604" grpId="0" bldLvl="0" animBg="1"/>
      <p:bldP spid="25605" grpId="0" bldLvl="0" animBg="1"/>
      <p:bldP spid="25606" grpId="0" bldLvl="0" animBg="1"/>
      <p:bldP spid="25607" grpId="0" bldLvl="0" animBg="1"/>
      <p:bldP spid="25608" grpId="0" bldLvl="0" animBg="1"/>
      <p:bldP spid="25610" grpId="0" bldLvl="0" animBg="1"/>
      <p:bldP spid="25611" grpId="0" bldLvl="0" animBg="1"/>
      <p:bldP spid="25612" grpId="0" bldLvl="0" animBg="1"/>
      <p:bldP spid="25613" grpId="0" bldLvl="0" animBg="1"/>
      <p:bldP spid="25614" grpId="0" bldLvl="0" animBg="1"/>
      <p:bldP spid="25615" grpId="0" bldLvl="0" animBg="1"/>
      <p:bldP spid="25616" grpId="0" bldLvl="0" animBg="1"/>
      <p:bldP spid="25617" grpId="0" bldLvl="0" animBg="1"/>
      <p:bldP spid="25618" grpId="0" bldLvl="0" animBg="1"/>
      <p:bldP spid="25619" grpId="0" bldLvl="0" animBg="1"/>
      <p:bldP spid="25620" grpId="0" bldLvl="0" animBg="1"/>
      <p:bldP spid="25621" grpId="0" bldLvl="0" animBg="1"/>
      <p:bldP spid="25622" grpId="0" bldLvl="0" animBg="1"/>
      <p:bldP spid="25623" grpId="0" bldLvl="0" animBg="1"/>
      <p:bldP spid="25624" grpId="0" bldLvl="0" animBg="1"/>
      <p:bldP spid="25625" grpId="0" bldLvl="0" animBg="1"/>
      <p:bldP spid="25626" grpId="0" bldLvl="0" animBg="1"/>
      <p:bldP spid="256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rcRect l="19324" t="4934" r="26297" b="41954"/>
          <a:stretch>
            <a:fillRect/>
          </a:stretch>
        </p:blipFill>
        <p:spPr>
          <a:xfrm>
            <a:off x="-45244" y="-30506"/>
            <a:ext cx="9234011" cy="5204936"/>
          </a:xfrm>
          <a:prstGeom prst="rect">
            <a:avLst/>
          </a:prstGeom>
        </p:spPr>
      </p:pic>
      <p:sp>
        <p:nvSpPr>
          <p:cNvPr id="12290" name="Text Box 3"/>
          <p:cNvSpPr txBox="1"/>
          <p:nvPr/>
        </p:nvSpPr>
        <p:spPr>
          <a:xfrm>
            <a:off x="1033939" y="1629701"/>
            <a:ext cx="7930991" cy="7143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p>
            <a:pPr algn="l"/>
            <a:r>
              <a:rPr lang="zh-CN" altLang="en-US" sz="4050" b="1" dirty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 球    拔 河     拍 皮 球</a:t>
            </a:r>
            <a:endParaRPr lang="zh-CN" altLang="en-US" sz="4050" b="1" dirty="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5375" y="1053439"/>
            <a:ext cx="7915275" cy="59880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algn="l"/>
            <a:r>
              <a:rPr lang="en-US" altLang="zh-CN" sz="3000" b="1" dirty="0">
                <a:latin typeface="+mj-ea"/>
                <a:ea typeface="+mj-ea"/>
                <a:sym typeface="+mn-ea"/>
              </a:rPr>
              <a:t>dǎ  qiú     bá   hé      pāi  pí  qiú </a:t>
            </a:r>
            <a:r>
              <a:rPr lang="en-US" altLang="zh-CN" sz="3300" b="1" dirty="0">
                <a:latin typeface="+mj-ea"/>
                <a:ea typeface="+mj-ea"/>
                <a:sym typeface="+mn-ea"/>
              </a:rPr>
              <a:t> </a:t>
            </a:r>
            <a:r>
              <a:rPr lang="en-US" altLang="zh-CN" sz="3300" dirty="0">
                <a:latin typeface="+mj-ea"/>
                <a:ea typeface="+mj-ea"/>
                <a:sym typeface="+mn-ea"/>
              </a:rPr>
              <a:t> </a:t>
            </a:r>
            <a:endParaRPr lang="en-US" altLang="zh-CN" sz="3300" dirty="0">
              <a:latin typeface="+mj-ea"/>
              <a:ea typeface="+mj-ea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07269" y="2641256"/>
            <a:ext cx="7760970" cy="5530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 sz="3000" b="1" dirty="0">
                <a:latin typeface="+mj-ea"/>
                <a:ea typeface="+mj-ea"/>
                <a:sym typeface="+mn-ea"/>
              </a:rPr>
              <a:t>tiào gāo    pǎo  bù      tī   zú  qiú</a:t>
            </a:r>
            <a:endParaRPr lang="en-US" altLang="zh-CN" sz="3000" b="1" dirty="0">
              <a:latin typeface="+mj-ea"/>
              <a:ea typeface="+mj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07269" y="3314674"/>
            <a:ext cx="7177405" cy="71437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50" b="1" dirty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跳 高    跑 步     踢 足 球</a:t>
            </a:r>
            <a:endParaRPr lang="zh-CN" altLang="en-US" sz="405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290" grpId="1"/>
      <p:bldP spid="6" grpId="0"/>
      <p:bldP spid="7" grpId="0"/>
      <p:bldP spid="4" grpId="1"/>
      <p:bldP spid="6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C:\Users\Administrator\Desktop\图片11.png图片1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-4286" y="11880"/>
            <a:ext cx="9505474" cy="5359241"/>
          </a:xfrm>
          <a:prstGeom prst="rect">
            <a:avLst/>
          </a:prstGeom>
        </p:spPr>
      </p:pic>
      <p:sp>
        <p:nvSpPr>
          <p:cNvPr id="27653" name="Text Box 5"/>
          <p:cNvSpPr txBox="1"/>
          <p:nvPr/>
        </p:nvSpPr>
        <p:spPr>
          <a:xfrm>
            <a:off x="3589973" y="3842597"/>
            <a:ext cx="871855" cy="92202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r>
              <a:rPr lang="zh-CN" altLang="en-US" sz="5400" b="1" dirty="0">
                <a:solidFill>
                  <a:srgbClr val="FF0000"/>
                </a:solidFill>
                <a:latin typeface="Arial" panose="020B0604020202020204" pitchFamily="34" charset="0"/>
                <a:ea typeface="华文楷体" charset="-122"/>
              </a:rPr>
              <a:t>扌</a:t>
            </a:r>
            <a:endParaRPr lang="zh-CN" altLang="en-US" sz="5400" b="1" dirty="0">
              <a:solidFill>
                <a:srgbClr val="FF0000"/>
              </a:solidFill>
              <a:latin typeface="Arial" panose="020B0604020202020204" pitchFamily="34" charset="0"/>
              <a:ea typeface="华文楷体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4522946" y="3515175"/>
            <a:ext cx="3714750" cy="1110853"/>
            <a:chOff x="2640" y="1337"/>
            <a:chExt cx="3120" cy="933"/>
          </a:xfrm>
        </p:grpSpPr>
        <p:sp>
          <p:nvSpPr>
            <p:cNvPr id="12294" name="Text Box 7"/>
            <p:cNvSpPr txBox="1"/>
            <p:nvPr/>
          </p:nvSpPr>
          <p:spPr>
            <a:xfrm>
              <a:off x="2640" y="1728"/>
              <a:ext cx="3120" cy="5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>
                <a:spcBef>
                  <a:spcPct val="50000"/>
                </a:spcBef>
              </a:pPr>
              <a:r>
                <a:rPr lang="zh-CN" altLang="en-US" sz="3600" dirty="0">
                  <a:latin typeface="Times New Roman" panose="02020603050405020304" pitchFamily="18" charset="0"/>
                  <a:ea typeface="华文楷体" charset="-122"/>
                </a:rPr>
                <a:t>（提手旁）</a:t>
              </a:r>
              <a:endParaRPr lang="zh-CN" altLang="en-US" sz="3600" dirty="0">
                <a:latin typeface="Times New Roman" panose="02020603050405020304" pitchFamily="18" charset="0"/>
                <a:ea typeface="华文楷体" charset="-122"/>
              </a:endParaRPr>
            </a:p>
          </p:txBody>
        </p:sp>
        <p:sp>
          <p:nvSpPr>
            <p:cNvPr id="12295" name="Text Box 8"/>
            <p:cNvSpPr txBox="1"/>
            <p:nvPr/>
          </p:nvSpPr>
          <p:spPr>
            <a:xfrm>
              <a:off x="3696" y="1337"/>
              <a:ext cx="900" cy="5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r>
                <a:rPr lang="en-US" altLang="zh-CN" sz="3600" dirty="0">
                  <a:latin typeface="Times New Roman" panose="02020603050405020304" pitchFamily="18" charset="0"/>
                  <a:ea typeface="华文楷体" charset="-122"/>
                </a:rPr>
                <a:t>páng</a:t>
              </a:r>
              <a:endParaRPr lang="en-US" altLang="zh-CN" sz="3600" dirty="0">
                <a:latin typeface="Times New Roman" panose="02020603050405020304" pitchFamily="18" charset="0"/>
                <a:ea typeface="华文楷体" charset="-122"/>
              </a:endParaRPr>
            </a:p>
          </p:txBody>
        </p:sp>
      </p:grpSp>
      <p:sp>
        <p:nvSpPr>
          <p:cNvPr id="3" name="Text Box 3"/>
          <p:cNvSpPr txBox="1"/>
          <p:nvPr/>
        </p:nvSpPr>
        <p:spPr>
          <a:xfrm>
            <a:off x="757714" y="1350142"/>
            <a:ext cx="8327708" cy="85280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95000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p>
            <a:pPr algn="l"/>
            <a:r>
              <a:rPr lang="zh-CN" altLang="en-US" sz="495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打</a:t>
            </a:r>
            <a:r>
              <a:rPr lang="zh-CN" altLang="en-US" sz="4950" b="1" dirty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球     </a:t>
            </a:r>
            <a:r>
              <a:rPr lang="zh-CN" altLang="en-US" sz="495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拔</a:t>
            </a:r>
            <a:r>
              <a:rPr lang="zh-CN" altLang="en-US" sz="4950" b="1" dirty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河    </a:t>
            </a:r>
            <a:r>
              <a:rPr lang="zh-CN" altLang="en-US" sz="495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拍</a:t>
            </a:r>
            <a:r>
              <a:rPr lang="zh-CN" altLang="en-US" sz="4950" b="1" dirty="0"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皮球</a:t>
            </a:r>
            <a:endParaRPr lang="zh-CN" altLang="en-US" sz="4950" b="1" dirty="0"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4860" y="2685071"/>
            <a:ext cx="7574280" cy="85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4950" b="1" dirty="0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打       拔      拍</a:t>
            </a:r>
            <a:endParaRPr lang="zh-CN" altLang="en-US" sz="495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1418273" y="3468026"/>
            <a:ext cx="2068830" cy="67008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97166" y="3248951"/>
            <a:ext cx="11430" cy="73199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H="1">
            <a:off x="4415790" y="3343249"/>
            <a:ext cx="2092166" cy="74056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 descr="sho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014" y="3100361"/>
            <a:ext cx="1274445" cy="1641634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3" grpId="0"/>
      <p:bldP spid="3" grpId="1" bldLvl="0" animBg="1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C:\Users\Administrator\Desktop\dazhaohu.jpgdazhaohu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5349716" y="2607919"/>
            <a:ext cx="3212306" cy="2270760"/>
          </a:xfrm>
          <a:prstGeom prst="rect">
            <a:avLst/>
          </a:prstGeom>
        </p:spPr>
      </p:pic>
      <p:sp>
        <p:nvSpPr>
          <p:cNvPr id="17409" name="Text Box 3"/>
          <p:cNvSpPr txBox="1"/>
          <p:nvPr/>
        </p:nvSpPr>
        <p:spPr>
          <a:xfrm>
            <a:off x="1449229" y="3500650"/>
            <a:ext cx="1360885" cy="99123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endParaRPr lang="zh-CN" altLang="en-US" sz="1350" b="1" dirty="0">
              <a:solidFill>
                <a:srgbClr val="FF0000"/>
              </a:solidFill>
              <a:latin typeface="Arial" panose="020B0604020202020204" pitchFamily="34" charset="0"/>
              <a:ea typeface="华文楷体" charset="-122"/>
            </a:endParaRPr>
          </a:p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</a:t>
            </a:r>
            <a:r>
              <a:rPr lang="zh-CN" altLang="en-US" sz="45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车</a:t>
            </a:r>
            <a:endParaRPr lang="zh-CN" altLang="en-US" sz="45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7410" name="图片 3" descr="dc.jpg"/>
          <p:cNvPicPr>
            <a:picLocks noChangeAspect="1"/>
          </p:cNvPicPr>
          <p:nvPr/>
        </p:nvPicPr>
        <p:blipFill>
          <a:blip r:embed="rId2"/>
          <a:srcRect r="342" b="7337"/>
          <a:stretch>
            <a:fillRect/>
          </a:stretch>
        </p:blipFill>
        <p:spPr>
          <a:xfrm>
            <a:off x="388144" y="741971"/>
            <a:ext cx="3483293" cy="2890361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411" name="图片 4" descr="dg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49716" y="203809"/>
            <a:ext cx="3212306" cy="22231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2" name="TextBox 5"/>
          <p:cNvSpPr txBox="1"/>
          <p:nvPr/>
        </p:nvSpPr>
        <p:spPr>
          <a:xfrm>
            <a:off x="4552712" y="645531"/>
            <a:ext cx="1768078" cy="158051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</a:t>
            </a:r>
            <a:endParaRPr lang="zh-CN" altLang="en-US" sz="4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675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5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工</a:t>
            </a:r>
            <a:endParaRPr lang="zh-CN" altLang="en-US" sz="45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TextBox 5"/>
          <p:cNvSpPr txBox="1"/>
          <p:nvPr/>
        </p:nvSpPr>
        <p:spPr>
          <a:xfrm>
            <a:off x="4552712" y="2670070"/>
            <a:ext cx="1768078" cy="2168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打</a:t>
            </a:r>
            <a:endParaRPr lang="zh-CN" altLang="en-US" sz="4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500" b="1" dirty="0">
                <a:latin typeface="楷体" panose="02010609060101010101" charset="-122"/>
                <a:ea typeface="楷体" panose="02010609060101010101" charset="-122"/>
              </a:rPr>
              <a:t>招</a:t>
            </a:r>
            <a:endParaRPr lang="zh-CN" altLang="en-US" sz="45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4500" b="1" dirty="0">
                <a:latin typeface="楷体" panose="02010609060101010101" charset="-122"/>
                <a:ea typeface="楷体" panose="02010609060101010101" charset="-122"/>
              </a:rPr>
              <a:t>呼</a:t>
            </a:r>
            <a:endParaRPr lang="zh-CN" altLang="en-US" sz="4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7" name="Text Box 3"/>
          <p:cNvSpPr txBox="1"/>
          <p:nvPr/>
        </p:nvSpPr>
        <p:spPr>
          <a:xfrm>
            <a:off x="1715453" y="2385272"/>
            <a:ext cx="1500188" cy="1545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拔</a:t>
            </a:r>
            <a:r>
              <a:rPr lang="zh-CN" altLang="en-US" sz="45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草</a:t>
            </a:r>
            <a:endParaRPr lang="zh-CN" altLang="en-US" sz="4950" b="1" dirty="0">
              <a:solidFill>
                <a:schemeClr val="accent2"/>
              </a:solidFill>
              <a:latin typeface="Times New Roman" panose="02020603050405020304" pitchFamily="18" charset="0"/>
              <a:ea typeface="华文楷体" charset="-122"/>
            </a:endParaRPr>
          </a:p>
          <a:p>
            <a:endParaRPr lang="zh-CN" altLang="en-US" sz="4950" b="1" dirty="0">
              <a:solidFill>
                <a:schemeClr val="accent2"/>
              </a:solidFill>
              <a:latin typeface="Times New Roman" panose="02020603050405020304" pitchFamily="18" charset="0"/>
              <a:ea typeface="华文楷体" charset="-122"/>
            </a:endParaRPr>
          </a:p>
        </p:txBody>
      </p:sp>
      <p:pic>
        <p:nvPicPr>
          <p:cNvPr id="14338" name="图片 3" descr="bc1.jpg"/>
          <p:cNvPicPr>
            <a:picLocks noChangeAspect="1"/>
          </p:cNvPicPr>
          <p:nvPr/>
        </p:nvPicPr>
        <p:blipFill>
          <a:blip r:embed="rId1"/>
          <a:srcRect r="11026"/>
          <a:stretch>
            <a:fillRect/>
          </a:stretch>
        </p:blipFill>
        <p:spPr>
          <a:xfrm>
            <a:off x="1038940" y="426456"/>
            <a:ext cx="3177778" cy="20645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39" name="图片 4" descr="b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11993" y="722207"/>
            <a:ext cx="3438525" cy="2286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0" name="TextBox 5"/>
          <p:cNvSpPr txBox="1"/>
          <p:nvPr/>
        </p:nvSpPr>
        <p:spPr>
          <a:xfrm>
            <a:off x="5214938" y="450"/>
            <a:ext cx="2303860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拔</a:t>
            </a:r>
            <a:r>
              <a:rPr lang="zh-CN" altLang="en-US" sz="4500" b="1" dirty="0">
                <a:latin typeface="楷体" panose="02010609060101010101" charset="-122"/>
                <a:ea typeface="楷体" panose="02010609060101010101" charset="-122"/>
              </a:rPr>
              <a:t>河</a:t>
            </a:r>
            <a:endParaRPr lang="zh-CN" altLang="en-US" sz="4500" b="1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4341" name="图片 6" descr="by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68229" y="2867237"/>
            <a:ext cx="2786063" cy="203120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2" name="TextBox 7"/>
          <p:cNvSpPr txBox="1"/>
          <p:nvPr/>
        </p:nvSpPr>
        <p:spPr>
          <a:xfrm>
            <a:off x="5911454" y="3322294"/>
            <a:ext cx="1660922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拔</a:t>
            </a:r>
            <a:r>
              <a:rPr lang="zh-CN" altLang="en-US" sz="4500" b="1" dirty="0">
                <a:latin typeface="楷体" panose="02010609060101010101" charset="-122"/>
                <a:ea typeface="楷体" panose="02010609060101010101" charset="-122"/>
              </a:rPr>
              <a:t>牙</a:t>
            </a:r>
            <a:endParaRPr lang="zh-CN" altLang="en-US" sz="4500" b="1" dirty="0">
              <a:solidFill>
                <a:schemeClr val="accent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7" name="图片 3" descr="ppqp.jpg"/>
          <p:cNvPicPr>
            <a:picLocks noChangeAspect="1"/>
          </p:cNvPicPr>
          <p:nvPr/>
        </p:nvPicPr>
        <p:blipFill>
          <a:blip r:embed="rId1"/>
          <a:srcRect r="3150" b="9400"/>
          <a:stretch>
            <a:fillRect/>
          </a:stretch>
        </p:blipFill>
        <p:spPr>
          <a:xfrm>
            <a:off x="741998" y="459079"/>
            <a:ext cx="3432810" cy="321135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8" name="TextBox 4"/>
          <p:cNvSpPr txBox="1"/>
          <p:nvPr/>
        </p:nvSpPr>
        <p:spPr>
          <a:xfrm>
            <a:off x="1362551" y="3881411"/>
            <a:ext cx="2518172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5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乒乓球</a:t>
            </a:r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拍</a:t>
            </a:r>
            <a:endParaRPr lang="zh-CN" altLang="en-US" sz="45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" name="图片 1" descr="C:\Users\Administrator\Desktop\paishou.jpgpaishou"/>
          <p:cNvPicPr>
            <a:picLocks noChangeAspect="1"/>
          </p:cNvPicPr>
          <p:nvPr/>
        </p:nvPicPr>
        <p:blipFill>
          <a:blip r:embed="rId2"/>
          <a:srcRect r="265" b="7289"/>
          <a:stretch>
            <a:fillRect/>
          </a:stretch>
        </p:blipFill>
        <p:spPr>
          <a:xfrm>
            <a:off x="5001101" y="459079"/>
            <a:ext cx="3454241" cy="3211354"/>
          </a:xfrm>
          <a:prstGeom prst="rect">
            <a:avLst/>
          </a:prstGeom>
        </p:spPr>
      </p:pic>
      <p:sp>
        <p:nvSpPr>
          <p:cNvPr id="3" name="TextBox 4"/>
          <p:cNvSpPr txBox="1"/>
          <p:nvPr/>
        </p:nvSpPr>
        <p:spPr>
          <a:xfrm>
            <a:off x="6035516" y="3881411"/>
            <a:ext cx="2518172" cy="78359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45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拍 </a:t>
            </a:r>
            <a:r>
              <a:rPr lang="zh-CN" altLang="en-US" sz="45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手</a:t>
            </a:r>
            <a:endParaRPr lang="zh-CN" altLang="en-US" sz="45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709</Words>
  <Application>WPS 演示</Application>
  <PresentationFormat>宽屏</PresentationFormat>
  <Paragraphs>121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楷体</vt:lpstr>
      <vt:lpstr>方正姚体</vt:lpstr>
      <vt:lpstr>Times New Roman</vt:lpstr>
      <vt:lpstr>华文楷体</vt:lpstr>
      <vt:lpstr>微软雅黑</vt:lpstr>
      <vt:lpstr>Arial Unicode MS</vt:lpstr>
      <vt:lpstr>Calibri Light</vt:lpstr>
      <vt:lpstr>Calibri</vt:lpstr>
      <vt:lpstr>华文楷体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14</cp:revision>
  <dcterms:created xsi:type="dcterms:W3CDTF">2018-08-15T05:12:00Z</dcterms:created>
  <dcterms:modified xsi:type="dcterms:W3CDTF">2018-08-18T18:37:56Z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