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256" r:id="rId3"/>
    <p:sldId id="321" r:id="rId4"/>
    <p:sldId id="298" r:id="rId5"/>
    <p:sldId id="309" r:id="rId6"/>
    <p:sldId id="310" r:id="rId7"/>
    <p:sldId id="257" r:id="rId8"/>
    <p:sldId id="297" r:id="rId9"/>
    <p:sldId id="296" r:id="rId10"/>
    <p:sldId id="301" r:id="rId11"/>
    <p:sldId id="300" r:id="rId12"/>
    <p:sldId id="302" r:id="rId13"/>
    <p:sldId id="303" r:id="rId14"/>
    <p:sldId id="312" r:id="rId15"/>
    <p:sldId id="322" r:id="rId16"/>
    <p:sldId id="304" r:id="rId17"/>
    <p:sldId id="280" r:id="rId18"/>
  </p:sldIdLst>
  <p:sldSz cx="9144000" cy="5144135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D7D7"/>
    <a:srgbClr val="F68776"/>
    <a:srgbClr val="9430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3"/>
            <a:ext cx="6858000" cy="1791105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40"/>
            <a:ext cx="6858000" cy="124210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906"/>
            <a:ext cx="1971675" cy="435986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906"/>
            <a:ext cx="5800725" cy="435986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94"/>
            <a:ext cx="7886700" cy="21400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876"/>
            <a:ext cx="7886700" cy="1125395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528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528"/>
            <a:ext cx="3886200" cy="326424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906"/>
            <a:ext cx="7886700" cy="99439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158"/>
            <a:ext cx="3868340" cy="61807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232"/>
            <a:ext cx="3868340" cy="276406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158"/>
            <a:ext cx="3887391" cy="61807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232"/>
            <a:ext cx="3887391" cy="276406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2949178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736"/>
            <a:ext cx="4629150" cy="3656046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2949178" cy="2859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78"/>
            <a:ext cx="2949178" cy="1200422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736"/>
            <a:ext cx="4629150" cy="3656046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99"/>
            <a:ext cx="2949178" cy="285933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906"/>
            <a:ext cx="7886700" cy="9943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528"/>
            <a:ext cx="7886700" cy="326424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341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341"/>
            <a:ext cx="30861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341"/>
            <a:ext cx="2057400" cy="27390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8.png"/><Relationship Id="rId4" Type="http://schemas.microsoft.com/office/2007/relationships/media" Target="file:///H:\&#35782;&#23383;4\music.wma" TargetMode="External"/><Relationship Id="rId3" Type="http://schemas.openxmlformats.org/officeDocument/2006/relationships/audio" Target="file:///H:\&#35782;&#23383;4\music.wma" TargetMode="External"/><Relationship Id="rId2" Type="http://schemas.openxmlformats.org/officeDocument/2006/relationships/image" Target="../media/image7.jpeg"/><Relationship Id="rId1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" name="矩形 15"/>
          <p:cNvSpPr/>
          <p:nvPr/>
        </p:nvSpPr>
        <p:spPr>
          <a:xfrm>
            <a:off x="2442210" y="1495054"/>
            <a:ext cx="6700361" cy="2072640"/>
          </a:xfrm>
          <a:prstGeom prst="rect">
            <a:avLst/>
          </a:prstGeom>
          <a:solidFill>
            <a:srgbClr val="F68776"/>
          </a:solidFill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     </a:t>
            </a:r>
            <a:r>
              <a:rPr lang="zh-CN" altLang="zh-CN" sz="4500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操 场 上</a:t>
            </a:r>
            <a:endParaRPr lang="zh-CN" altLang="zh-CN" sz="4500">
              <a:solidFill>
                <a:schemeClr val="bg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 descr="《操场上》课文插图_看图王"/>
          <p:cNvPicPr>
            <a:picLocks noChangeAspect="1"/>
          </p:cNvPicPr>
          <p:nvPr/>
        </p:nvPicPr>
        <p:blipFill>
          <a:blip r:embed="rId1"/>
          <a:srcRect l="140" t="7607" r="81587" b="48420"/>
          <a:stretch>
            <a:fillRect/>
          </a:stretch>
        </p:blipFill>
        <p:spPr>
          <a:xfrm>
            <a:off x="2442210" y="3088587"/>
            <a:ext cx="1498283" cy="1506379"/>
          </a:xfrm>
          <a:prstGeom prst="ellipse">
            <a:avLst/>
          </a:prstGeom>
        </p:spPr>
      </p:pic>
      <p:pic>
        <p:nvPicPr>
          <p:cNvPr id="5" name="图片 4" descr="操场上"/>
          <p:cNvPicPr>
            <a:picLocks noChangeAspect="1"/>
          </p:cNvPicPr>
          <p:nvPr/>
        </p:nvPicPr>
        <p:blipFill>
          <a:blip r:embed="rId2"/>
          <a:srcRect l="39142" t="47784" r="29997" b="22800"/>
          <a:stretch>
            <a:fillRect/>
          </a:stretch>
        </p:blipFill>
        <p:spPr>
          <a:xfrm>
            <a:off x="1220629" y="495406"/>
            <a:ext cx="1840706" cy="1718310"/>
          </a:xfrm>
          <a:prstGeom prst="ellipse">
            <a:avLst/>
          </a:prstGeom>
        </p:spPr>
      </p:pic>
      <p:pic>
        <p:nvPicPr>
          <p:cNvPr id="4" name="图片 3" descr="操场上"/>
          <p:cNvPicPr>
            <a:picLocks noChangeAspect="1"/>
          </p:cNvPicPr>
          <p:nvPr/>
        </p:nvPicPr>
        <p:blipFill>
          <a:blip r:embed="rId2"/>
          <a:srcRect l="987" t="60054" r="59242" b="375"/>
          <a:stretch>
            <a:fillRect/>
          </a:stretch>
        </p:blipFill>
        <p:spPr>
          <a:xfrm rot="21120000">
            <a:off x="820103" y="2001784"/>
            <a:ext cx="2105978" cy="2086451"/>
          </a:xfrm>
          <a:prstGeom prst="ellipse">
            <a:avLst/>
          </a:prstGeom>
        </p:spPr>
      </p:pic>
      <p:sp>
        <p:nvSpPr>
          <p:cNvPr id="17" name="椭圆 16"/>
          <p:cNvSpPr/>
          <p:nvPr/>
        </p:nvSpPr>
        <p:spPr>
          <a:xfrm>
            <a:off x="4011454" y="2184188"/>
            <a:ext cx="796290" cy="69437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4500">
                <a:latin typeface="楷体" panose="02010609060101010101" charset="-122"/>
                <a:ea typeface="楷体" panose="02010609060101010101" charset="-122"/>
              </a:rPr>
              <a:t>7</a:t>
            </a:r>
            <a:endParaRPr lang="en-US" altLang="zh-CN" sz="4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295265" y="2879090"/>
            <a:ext cx="384746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    ——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阅读、拓展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275" y="-23495"/>
            <a:ext cx="9227185" cy="50539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41275" y="874395"/>
            <a:ext cx="910145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铃声响，下课了。操场上，真热闹。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跳绳踢毽丢沙包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，天天锻炼身体好。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铃声响，下课了。操场上，真热闹。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打球拔河拍皮球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，天天锻炼身体好。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铃声响，下课了。操场上，真热闹。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，天天锻炼身体好。</a:t>
            </a:r>
            <a:endParaRPr lang="zh-CN" altLang="en-US" sz="2800" b="1" u="sng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 b="1" u="sng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 b="1" u="sng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275" y="-23495"/>
            <a:ext cx="9227185" cy="50539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455" y="614680"/>
            <a:ext cx="2253615" cy="6610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拓展延伸</a:t>
            </a:r>
            <a:endParaRPr lang="zh-CN" altLang="zh-CN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9640" y="1692275"/>
            <a:ext cx="688022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小朋友，除了操场上可以做体育活动，锻炼身体，我们还可以去哪里锻炼身体呢？你能想一想、填一填吗？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275" y="-23495"/>
            <a:ext cx="9227185" cy="505396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-41275" y="874395"/>
            <a:ext cx="910145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/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        1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、 晚饭后，小区里，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  跑步打拳广场舞，天天锻炼身体好。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algn="ctr"/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   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、 周末到，公园里，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            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，天天锻炼身体好。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        </a:t>
            </a:r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、 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， 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algn="l"/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            </a:t>
            </a:r>
            <a:r>
              <a:rPr lang="zh-CN" altLang="en-US" sz="2800" b="1" u="sng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          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2800" b="1">
                <a:latin typeface="楷体" panose="02010609060101010101" charset="-122"/>
                <a:ea typeface="楷体" panose="02010609060101010101" charset="-122"/>
                <a:sym typeface="+mn-ea"/>
              </a:rPr>
              <a:t>天天锻炼身体好。</a:t>
            </a:r>
            <a:endParaRPr lang="zh-CN" altLang="en-US" sz="2800" b="1" u="sng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 b="1" u="sng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2800" b="1" u="sng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275" y="-34925"/>
            <a:ext cx="9227185" cy="50539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98245" y="-108585"/>
            <a:ext cx="629793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endParaRPr lang="en-US" altLang="zh-CN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操场上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打球     拔河   拍皮球 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跳高     跑步   踢足球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铃声响，下课了。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操场上，真热闹。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跳绳踢毽丢沙包，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天天锻炼身体好。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21610" y="401955"/>
            <a:ext cx="671830" cy="627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/>
              <a:t>7</a:t>
            </a:r>
            <a:endParaRPr lang="en-US" altLang="zh-CN" sz="36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7" name="Picture 2" descr="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551" y="54742"/>
            <a:ext cx="8491538" cy="511254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8" name="Picture 3" descr="按钮026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6019" y="4352185"/>
            <a:ext cx="1354931" cy="67746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9699" name="Group 4"/>
          <p:cNvGrpSpPr/>
          <p:nvPr/>
        </p:nvGrpSpPr>
        <p:grpSpPr>
          <a:xfrm>
            <a:off x="4171950" y="2115000"/>
            <a:ext cx="857250" cy="914400"/>
            <a:chOff x="0" y="0"/>
            <a:chExt cx="1776" cy="1776"/>
          </a:xfrm>
        </p:grpSpPr>
        <p:sp>
          <p:nvSpPr>
            <p:cNvPr id="29700" name="Rectangle 5"/>
            <p:cNvSpPr/>
            <p:nvPr/>
          </p:nvSpPr>
          <p:spPr>
            <a:xfrm>
              <a:off x="0" y="0"/>
              <a:ext cx="1776" cy="1776"/>
            </a:xfrm>
            <a:prstGeom prst="rect">
              <a:avLst/>
            </a:prstGeom>
            <a:solidFill>
              <a:srgbClr val="FFFFCC"/>
            </a:solidFill>
            <a:ln w="2857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p>
              <a:endParaRPr lang="zh-CN" altLang="en-US" sz="1350" dirty="0">
                <a:latin typeface="Arial" panose="020B0604020202020204" pitchFamily="34" charset="0"/>
                <a:ea typeface="华文楷体" charset="-122"/>
              </a:endParaRPr>
            </a:p>
          </p:txBody>
        </p:sp>
        <p:sp>
          <p:nvSpPr>
            <p:cNvPr id="29701" name="Line 6"/>
            <p:cNvSpPr/>
            <p:nvPr/>
          </p:nvSpPr>
          <p:spPr>
            <a:xfrm>
              <a:off x="48" y="864"/>
              <a:ext cx="1728" cy="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  <p:sp>
          <p:nvSpPr>
            <p:cNvPr id="29702" name="Line 7"/>
            <p:cNvSpPr/>
            <p:nvPr/>
          </p:nvSpPr>
          <p:spPr>
            <a:xfrm>
              <a:off x="912" y="0"/>
              <a:ext cx="0" cy="1776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lgDash"/>
              <a:round/>
              <a:headEnd type="none" w="med" len="med"/>
              <a:tailEnd type="none" w="med" len="med"/>
            </a:ln>
          </p:spPr>
        </p:sp>
      </p:grpSp>
      <p:pic>
        <p:nvPicPr>
          <p:cNvPr id="18440" name="music.wma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331119" y="4462912"/>
            <a:ext cx="540544" cy="54054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704" name="WordArt 9"/>
          <p:cNvSpPr/>
          <p:nvPr/>
        </p:nvSpPr>
        <p:spPr>
          <a:xfrm>
            <a:off x="3531870" y="1215364"/>
            <a:ext cx="2628900" cy="6286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70000"/>
          </a:bodyPr>
          <a:p>
            <a:pPr algn="ctr"/>
            <a:r>
              <a:rPr lang="zh-CN" altLang="en-US" sz="4950" b="1">
                <a:ln w="12700" cap="flat" cmpd="sng">
                  <a:solidFill>
                    <a:srgbClr val="3333CC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楷体" charset="0"/>
                <a:ea typeface="华文楷体" charset="0"/>
              </a:rPr>
              <a:t>写一写</a:t>
            </a:r>
            <a:endParaRPr lang="zh-CN" altLang="en-US" sz="4950" b="1">
              <a:ln w="12700" cap="flat" cmpd="sng">
                <a:solidFill>
                  <a:srgbClr val="3333CC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B2B2B2">
                  <a:alpha val="50195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华文楷体" charset="0"/>
              <a:ea typeface="华文楷体" charset="0"/>
            </a:endParaRPr>
          </a:p>
        </p:txBody>
      </p:sp>
      <p:sp>
        <p:nvSpPr>
          <p:cNvPr id="18446" name="Text Box 14"/>
          <p:cNvSpPr txBox="1"/>
          <p:nvPr/>
        </p:nvSpPr>
        <p:spPr>
          <a:xfrm>
            <a:off x="4171950" y="2057850"/>
            <a:ext cx="953691" cy="101473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zh-CN" altLang="en-US" sz="6000" dirty="0">
                <a:latin typeface="华文楷体" charset="-122"/>
                <a:ea typeface="楷体" panose="02010609060101010101" charset="-122"/>
              </a:rPr>
              <a:t>拍</a:t>
            </a:r>
            <a:endParaRPr lang="zh-CN" altLang="en-US" sz="6000" dirty="0">
              <a:latin typeface="华文楷体" charset="-122"/>
              <a:ea typeface="楷体" panose="0201060906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6925628" y="2037847"/>
            <a:ext cx="971550" cy="1014889"/>
            <a:chOff x="5880" y="4320"/>
            <a:chExt cx="2040" cy="2131"/>
          </a:xfrm>
        </p:grpSpPr>
        <p:grpSp>
          <p:nvGrpSpPr>
            <p:cNvPr id="29705" name="Group 10"/>
            <p:cNvGrpSpPr/>
            <p:nvPr/>
          </p:nvGrpSpPr>
          <p:grpSpPr>
            <a:xfrm>
              <a:off x="6000" y="4440"/>
              <a:ext cx="1800" cy="1920"/>
              <a:chOff x="0" y="0"/>
              <a:chExt cx="1776" cy="1776"/>
            </a:xfrm>
          </p:grpSpPr>
          <p:sp>
            <p:nvSpPr>
              <p:cNvPr id="29706" name="Rectangle 11"/>
              <p:cNvSpPr/>
              <p:nvPr/>
            </p:nvSpPr>
            <p:spPr>
              <a:xfrm>
                <a:off x="0" y="0"/>
                <a:ext cx="1776" cy="1776"/>
              </a:xfrm>
              <a:prstGeom prst="rect">
                <a:avLst/>
              </a:prstGeom>
              <a:solidFill>
                <a:srgbClr val="FFFFCC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sz="1350" dirty="0">
                  <a:latin typeface="Arial" panose="020B0604020202020204" pitchFamily="34" charset="0"/>
                  <a:ea typeface="华文楷体" charset="-122"/>
                </a:endParaRPr>
              </a:p>
            </p:txBody>
          </p:sp>
          <p:sp>
            <p:nvSpPr>
              <p:cNvPr id="29707" name="Line 12"/>
              <p:cNvSpPr/>
              <p:nvPr/>
            </p:nvSpPr>
            <p:spPr>
              <a:xfrm>
                <a:off x="48" y="864"/>
                <a:ext cx="17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9708" name="Line 13"/>
              <p:cNvSpPr/>
              <p:nvPr/>
            </p:nvSpPr>
            <p:spPr>
              <a:xfrm>
                <a:off x="912" y="0"/>
                <a:ext cx="0" cy="177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8447" name="Text Box 15"/>
            <p:cNvSpPr txBox="1"/>
            <p:nvPr/>
          </p:nvSpPr>
          <p:spPr>
            <a:xfrm>
              <a:off x="5880" y="4320"/>
              <a:ext cx="2040" cy="21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>
                <a:spcBef>
                  <a:spcPct val="50000"/>
                </a:spcBef>
              </a:pPr>
              <a:r>
                <a:rPr lang="zh-CN" altLang="en-US" sz="6000" dirty="0">
                  <a:latin typeface="Times New Roman" panose="02020603050405020304" pitchFamily="18" charset="0"/>
                  <a:ea typeface="楷体" panose="02010609060101010101" charset="-122"/>
                </a:rPr>
                <a:t>体</a:t>
              </a:r>
              <a:endParaRPr lang="zh-CN" altLang="en-US" sz="6000" dirty="0">
                <a:latin typeface="Times New Roman" panose="02020603050405020304" pitchFamily="18" charset="0"/>
                <a:ea typeface="楷体" panose="02010609060101010101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486400" y="2057850"/>
            <a:ext cx="915829" cy="1014889"/>
            <a:chOff x="11520" y="4320"/>
            <a:chExt cx="1923" cy="2131"/>
          </a:xfrm>
        </p:grpSpPr>
        <p:grpSp>
          <p:nvGrpSpPr>
            <p:cNvPr id="29711" name="Group 16"/>
            <p:cNvGrpSpPr/>
            <p:nvPr/>
          </p:nvGrpSpPr>
          <p:grpSpPr>
            <a:xfrm>
              <a:off x="11523" y="4440"/>
              <a:ext cx="1920" cy="1920"/>
              <a:chOff x="0" y="0"/>
              <a:chExt cx="1776" cy="1776"/>
            </a:xfrm>
          </p:grpSpPr>
          <p:sp>
            <p:nvSpPr>
              <p:cNvPr id="29712" name="Rectangle 17"/>
              <p:cNvSpPr/>
              <p:nvPr/>
            </p:nvSpPr>
            <p:spPr>
              <a:xfrm>
                <a:off x="0" y="0"/>
                <a:ext cx="1776" cy="1776"/>
              </a:xfrm>
              <a:prstGeom prst="rect">
                <a:avLst/>
              </a:prstGeom>
              <a:solidFill>
                <a:srgbClr val="FFFFCC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sz="1350" dirty="0">
                  <a:latin typeface="Arial" panose="020B0604020202020204" pitchFamily="34" charset="0"/>
                  <a:ea typeface="华文楷体" charset="-122"/>
                </a:endParaRPr>
              </a:p>
            </p:txBody>
          </p:sp>
          <p:sp>
            <p:nvSpPr>
              <p:cNvPr id="29713" name="Line 18"/>
              <p:cNvSpPr/>
              <p:nvPr/>
            </p:nvSpPr>
            <p:spPr>
              <a:xfrm>
                <a:off x="48" y="864"/>
                <a:ext cx="17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9714" name="Line 19"/>
              <p:cNvSpPr/>
              <p:nvPr/>
            </p:nvSpPr>
            <p:spPr>
              <a:xfrm>
                <a:off x="912" y="0"/>
                <a:ext cx="0" cy="177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8456" name="Text Box 24"/>
            <p:cNvSpPr txBox="1"/>
            <p:nvPr/>
          </p:nvSpPr>
          <p:spPr>
            <a:xfrm>
              <a:off x="11520" y="4320"/>
              <a:ext cx="1680" cy="21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en-US" sz="6000" dirty="0">
                  <a:latin typeface="Arial" panose="020B0604020202020204" pitchFamily="34" charset="0"/>
                  <a:ea typeface="楷体" panose="02010609060101010101" charset="-122"/>
                </a:rPr>
                <a:t>跑</a:t>
              </a:r>
              <a:endParaRPr lang="zh-CN" altLang="en-US" sz="6000" dirty="0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682716" y="2115476"/>
            <a:ext cx="914400" cy="1014889"/>
            <a:chOff x="14160" y="4440"/>
            <a:chExt cx="1920" cy="2131"/>
          </a:xfrm>
        </p:grpSpPr>
        <p:grpSp>
          <p:nvGrpSpPr>
            <p:cNvPr id="29715" name="Group 20"/>
            <p:cNvGrpSpPr/>
            <p:nvPr/>
          </p:nvGrpSpPr>
          <p:grpSpPr>
            <a:xfrm>
              <a:off x="14160" y="4440"/>
              <a:ext cx="1920" cy="2040"/>
              <a:chOff x="0" y="0"/>
              <a:chExt cx="1776" cy="1776"/>
            </a:xfrm>
          </p:grpSpPr>
          <p:sp>
            <p:nvSpPr>
              <p:cNvPr id="29716" name="Rectangle 21"/>
              <p:cNvSpPr/>
              <p:nvPr/>
            </p:nvSpPr>
            <p:spPr>
              <a:xfrm>
                <a:off x="0" y="0"/>
                <a:ext cx="1776" cy="1776"/>
              </a:xfrm>
              <a:prstGeom prst="rect">
                <a:avLst/>
              </a:prstGeom>
              <a:solidFill>
                <a:srgbClr val="FFFFCC"/>
              </a:solidFill>
              <a:ln w="28575" cap="flat" cmpd="sng">
                <a:solidFill>
                  <a:schemeClr val="tx1"/>
                </a:solidFill>
                <a:prstDash val="solid"/>
                <a:miter/>
                <a:headEnd type="none" w="med" len="med"/>
                <a:tailEnd type="none" w="med" len="med"/>
              </a:ln>
            </p:spPr>
            <p:txBody>
              <a:bodyPr wrap="none" anchor="ctr"/>
              <a:p>
                <a:endParaRPr lang="zh-CN" altLang="en-US" sz="1350" dirty="0">
                  <a:latin typeface="Arial" panose="020B0604020202020204" pitchFamily="34" charset="0"/>
                  <a:ea typeface="华文楷体" charset="-122"/>
                </a:endParaRPr>
              </a:p>
            </p:txBody>
          </p:sp>
          <p:sp>
            <p:nvSpPr>
              <p:cNvPr id="29717" name="Line 22"/>
              <p:cNvSpPr/>
              <p:nvPr/>
            </p:nvSpPr>
            <p:spPr>
              <a:xfrm>
                <a:off x="48" y="864"/>
                <a:ext cx="172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</p:spPr>
          </p:sp>
          <p:sp>
            <p:nvSpPr>
              <p:cNvPr id="29718" name="Line 23"/>
              <p:cNvSpPr/>
              <p:nvPr/>
            </p:nvSpPr>
            <p:spPr>
              <a:xfrm>
                <a:off x="912" y="0"/>
                <a:ext cx="0" cy="1776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lgDash"/>
                <a:round/>
                <a:headEnd type="none" w="med" len="med"/>
                <a:tailEnd type="none" w="med" len="med"/>
              </a:ln>
            </p:spPr>
          </p:sp>
        </p:grpSp>
        <p:sp>
          <p:nvSpPr>
            <p:cNvPr id="18457" name="Text Box 25"/>
            <p:cNvSpPr txBox="1"/>
            <p:nvPr/>
          </p:nvSpPr>
          <p:spPr>
            <a:xfrm>
              <a:off x="14160" y="4440"/>
              <a:ext cx="1515" cy="2131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r>
                <a:rPr lang="zh-CN" altLang="zh-CN" sz="6000" dirty="0">
                  <a:latin typeface="Arial" panose="020B0604020202020204" pitchFamily="34" charset="0"/>
                  <a:ea typeface="楷体" panose="02010609060101010101" charset="-122"/>
                </a:rPr>
                <a:t>打</a:t>
              </a:r>
              <a:endParaRPr lang="zh-CN" altLang="zh-CN" sz="6000" dirty="0">
                <a:latin typeface="Arial" panose="020B0604020202020204" pitchFamily="34" charset="0"/>
                <a:ea typeface="楷体" panose="02010609060101010101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8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84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217338" fill="hold"/>
                                        <p:tgtEl>
                                          <p:spTgt spid="184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440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40"/>
                </p:tgtEl>
              </p:cMediaNode>
            </p:audio>
          </p:childTnLst>
        </p:cTn>
      </p:par>
    </p:tnLst>
    <p:bldLst>
      <p:bldP spid="18446" grpId="0" bldLvl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275" y="-23495"/>
            <a:ext cx="9227185" cy="50539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11885" y="602615"/>
            <a:ext cx="2253615" cy="6610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实践活动</a:t>
            </a:r>
            <a:endParaRPr lang="zh-CN" altLang="zh-CN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29640" y="1692275"/>
            <a:ext cx="760793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小朋友，请课后和爸爸妈妈一起，选择你喜欢的体育活动，每天坚持锻炼半小时，并可以把你活动的过程编成小儿歌哦！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zaijian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9050" y="-20849"/>
            <a:ext cx="9136380" cy="518826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操场8_看图王"/>
          <p:cNvPicPr>
            <a:picLocks noChangeAspect="1"/>
          </p:cNvPicPr>
          <p:nvPr/>
        </p:nvPicPr>
        <p:blipFill>
          <a:blip r:embed="rId1"/>
          <a:srcRect l="-148" r="39171" b="14466"/>
          <a:stretch>
            <a:fillRect/>
          </a:stretch>
        </p:blipFill>
        <p:spPr>
          <a:xfrm>
            <a:off x="-10160" y="-35560"/>
            <a:ext cx="9187815" cy="521525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79600" y="991870"/>
            <a:ext cx="7298055" cy="370014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9380"/>
              </a:lnSpc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拔    拍     踢   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9380"/>
              </a:lnSpc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跑    铃    热闹    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9380"/>
              </a:lnSpc>
            </a:pPr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锻炼  </a:t>
            </a:r>
            <a:r>
              <a:rPr lang="zh-CN" altLang="en-US" sz="54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操场   体</a:t>
            </a:r>
            <a:endParaRPr lang="zh-CN" altLang="en-US" sz="54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4" name="图片 3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1879600" y="768350"/>
            <a:ext cx="1257935" cy="1249680"/>
          </a:xfrm>
          <a:prstGeom prst="ellipse">
            <a:avLst/>
          </a:prstGeom>
        </p:spPr>
      </p:pic>
      <p:pic>
        <p:nvPicPr>
          <p:cNvPr id="5" name="图片 4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1973580" y="2100580"/>
            <a:ext cx="1257935" cy="1249680"/>
          </a:xfrm>
          <a:prstGeom prst="ellipse">
            <a:avLst/>
          </a:prstGeom>
        </p:spPr>
      </p:pic>
      <p:pic>
        <p:nvPicPr>
          <p:cNvPr id="6" name="图片 5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4003675" y="2097405"/>
            <a:ext cx="1257935" cy="1249680"/>
          </a:xfrm>
          <a:prstGeom prst="ellipse">
            <a:avLst/>
          </a:prstGeom>
        </p:spPr>
      </p:pic>
      <p:pic>
        <p:nvPicPr>
          <p:cNvPr id="7" name="图片 6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6262370" y="2100580"/>
            <a:ext cx="1257935" cy="1249680"/>
          </a:xfrm>
          <a:prstGeom prst="ellipse">
            <a:avLst/>
          </a:prstGeom>
        </p:spPr>
      </p:pic>
      <p:pic>
        <p:nvPicPr>
          <p:cNvPr id="8" name="图片 7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6262370" y="3395980"/>
            <a:ext cx="1257935" cy="1249680"/>
          </a:xfrm>
          <a:prstGeom prst="ellipse">
            <a:avLst/>
          </a:prstGeom>
        </p:spPr>
      </p:pic>
      <p:pic>
        <p:nvPicPr>
          <p:cNvPr id="9" name="图片 8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1973580" y="3347085"/>
            <a:ext cx="1351915" cy="1343660"/>
          </a:xfrm>
          <a:prstGeom prst="ellipse">
            <a:avLst/>
          </a:prstGeom>
        </p:spPr>
      </p:pic>
      <p:pic>
        <p:nvPicPr>
          <p:cNvPr id="10" name="图片 9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3954780" y="3347085"/>
            <a:ext cx="1355725" cy="1346835"/>
          </a:xfrm>
          <a:prstGeom prst="ellipse">
            <a:avLst/>
          </a:prstGeom>
        </p:spPr>
      </p:pic>
      <p:pic>
        <p:nvPicPr>
          <p:cNvPr id="13" name="图片 12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6262370" y="768350"/>
            <a:ext cx="1257935" cy="1249680"/>
          </a:xfrm>
          <a:prstGeom prst="ellipse">
            <a:avLst/>
          </a:prstGeom>
        </p:spPr>
      </p:pic>
      <p:pic>
        <p:nvPicPr>
          <p:cNvPr id="14" name="图片 13" descr="zuqiu"/>
          <p:cNvPicPr>
            <a:picLocks noChangeAspect="1"/>
          </p:cNvPicPr>
          <p:nvPr/>
        </p:nvPicPr>
        <p:blipFill>
          <a:blip r:embed="rId2"/>
          <a:srcRect l="12588" t="9335" r="12588"/>
          <a:stretch>
            <a:fillRect/>
          </a:stretch>
        </p:blipFill>
        <p:spPr>
          <a:xfrm>
            <a:off x="3954780" y="768350"/>
            <a:ext cx="1257935" cy="1249680"/>
          </a:xfrm>
          <a:prstGeom prst="ellipse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643255" y="184785"/>
            <a:ext cx="1402080" cy="58356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zh-CN" sz="32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我会认</a:t>
            </a:r>
            <a:endParaRPr lang="zh-CN" altLang="zh-CN" sz="32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4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xit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#ppt_w*1.125000"/>
                                          </p:val>
                                        </p:tav>
                                      </p:tavLst>
                                    </p:anim>
                                    <p:animEffect transition="out" filter="wipe(righ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275" y="-23495"/>
            <a:ext cx="9227185" cy="50539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4025" y="614680"/>
            <a:ext cx="1938020" cy="6610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我会读</a:t>
            </a:r>
            <a:endParaRPr lang="zh-CN" altLang="zh-CN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8845" y="1972310"/>
            <a:ext cx="68802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请小朋友借助拼音，读一读课文。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57200" y="-262890"/>
            <a:ext cx="10058400" cy="5670550"/>
          </a:xfrm>
          <a:prstGeom prst="rect">
            <a:avLst/>
          </a:prstGeom>
        </p:spPr>
      </p:pic>
      <p:sp>
        <p:nvSpPr>
          <p:cNvPr id="32769" name="Text Box 2"/>
          <p:cNvSpPr txBox="1"/>
          <p:nvPr/>
        </p:nvSpPr>
        <p:spPr>
          <a:xfrm>
            <a:off x="1671020" y="457952"/>
            <a:ext cx="6211067" cy="43078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r>
              <a:rPr lang="en-US" altLang="zh-CN" sz="2400" dirty="0">
                <a:latin typeface="Arial" panose="020B0604020202020204" pitchFamily="34" charset="0"/>
                <a:ea typeface="华文楷体" charset="-122"/>
              </a:rPr>
              <a:t>                      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操 场 上 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endParaRPr lang="zh-CN" altLang="en-US" sz="1000" b="1" dirty="0">
              <a:latin typeface="楷体" panose="02010609060101010101" charset="-122"/>
              <a:ea typeface="楷体" panose="02010609060101010101" charset="-122"/>
            </a:endParaRPr>
          </a:p>
          <a:p>
            <a:pPr fontAlgn="auto">
              <a:lnSpc>
                <a:spcPts val="3420"/>
              </a:lnSpc>
            </a:pPr>
            <a:r>
              <a:rPr lang="zh-CN" altLang="en-US" sz="2400" dirty="0">
                <a:latin typeface="Arial" panose="020B0604020202020204" pitchFamily="34" charset="0"/>
                <a:ea typeface="华文楷体" charset="-122"/>
              </a:rPr>
              <a:t> </a:t>
            </a:r>
            <a:r>
              <a:rPr lang="en-US" altLang="zh-CN" sz="2100" dirty="0">
                <a:solidFill>
                  <a:srgbClr val="FF00FF"/>
                </a:solidFill>
                <a:latin typeface="Arial" panose="020B0604020202020204" pitchFamily="34" charset="0"/>
                <a:ea typeface="华文楷体" charset="-122"/>
              </a:rPr>
              <a:t>líng shēng xi</a:t>
            </a:r>
            <a:r>
              <a:rPr lang="en-US" altLang="zh-CN" sz="2400" dirty="0">
                <a:solidFill>
                  <a:srgbClr val="FF00FF"/>
                </a:solidFill>
                <a:latin typeface="Arial" panose="020B0604020202020204" pitchFamily="34" charset="0"/>
                <a:ea typeface="华文楷体" charset="-122"/>
              </a:rPr>
              <a:t>ǎ</a:t>
            </a:r>
            <a:r>
              <a:rPr lang="en-US" altLang="zh-CN" sz="2100" dirty="0">
                <a:solidFill>
                  <a:srgbClr val="FF00FF"/>
                </a:solidFill>
                <a:latin typeface="Arial" panose="020B0604020202020204" pitchFamily="34" charset="0"/>
                <a:ea typeface="华文楷体" charset="-122"/>
              </a:rPr>
              <a:t>ng           </a:t>
            </a:r>
            <a:r>
              <a:rPr lang="en-US" altLang="zh-CN" sz="2400" dirty="0">
                <a:solidFill>
                  <a:srgbClr val="FF00FF"/>
                </a:solidFill>
                <a:latin typeface="Arial" panose="020B0604020202020204" pitchFamily="34" charset="0"/>
                <a:ea typeface="华文楷体" charset="-122"/>
              </a:rPr>
              <a:t>xià   kè    le</a:t>
            </a:r>
            <a:endParaRPr lang="en-US" altLang="zh-CN" sz="2400" dirty="0">
              <a:solidFill>
                <a:srgbClr val="FF00FF"/>
              </a:solidFill>
              <a:latin typeface="Arial" panose="020B0604020202020204" pitchFamily="34" charset="0"/>
              <a:ea typeface="华文楷体" charset="-122"/>
            </a:endParaRPr>
          </a:p>
          <a:p>
            <a:pPr fontAlgn="auto">
              <a:lnSpc>
                <a:spcPts val="342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铃 声 响，  下 课 了，</a:t>
            </a:r>
            <a:endParaRPr lang="zh-CN" altLang="en-US" sz="3600" b="1" dirty="0">
              <a:latin typeface="华文楷体" charset="-122"/>
              <a:ea typeface="华文楷体" charset="-122"/>
            </a:endParaRPr>
          </a:p>
          <a:p>
            <a:pPr fontAlgn="auto">
              <a:lnSpc>
                <a:spcPts val="3420"/>
              </a:lnSpc>
            </a:pPr>
            <a:r>
              <a:rPr lang="en-US" altLang="zh-CN" sz="2400" dirty="0">
                <a:solidFill>
                  <a:srgbClr val="FF00FF"/>
                </a:solidFill>
                <a:latin typeface="Arial" panose="020B0604020202020204" pitchFamily="34" charset="0"/>
                <a:ea typeface="华文楷体" charset="-122"/>
              </a:rPr>
              <a:t>cāo chǎng shàng     zhēn   rè    nào</a:t>
            </a:r>
            <a:endParaRPr lang="en-US" altLang="zh-CN" sz="2400" dirty="0">
              <a:solidFill>
                <a:srgbClr val="FF00FF"/>
              </a:solidFill>
              <a:latin typeface="Arial" panose="020B0604020202020204" pitchFamily="34" charset="0"/>
              <a:ea typeface="华文楷体" charset="-122"/>
            </a:endParaRPr>
          </a:p>
          <a:p>
            <a:pPr fontAlgn="auto">
              <a:lnSpc>
                <a:spcPts val="3420"/>
              </a:lnSpc>
            </a:pPr>
            <a:r>
              <a:rPr lang="en-US" altLang="zh-CN" sz="3600" b="1" dirty="0">
                <a:latin typeface="Arial" panose="020B0604020202020204" pitchFamily="34" charset="0"/>
                <a:ea typeface="华文楷体" charset="-122"/>
              </a:rPr>
              <a:t>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操 场 上，  真 热 闹。</a:t>
            </a:r>
            <a:endParaRPr lang="zh-CN" altLang="en-US" sz="3600" dirty="0">
              <a:latin typeface="Arial" panose="020B0604020202020204" pitchFamily="34" charset="0"/>
              <a:ea typeface="华文楷体" charset="-122"/>
            </a:endParaRPr>
          </a:p>
          <a:p>
            <a:pPr fontAlgn="auto">
              <a:lnSpc>
                <a:spcPts val="3420"/>
              </a:lnSpc>
            </a:pPr>
            <a:r>
              <a:rPr lang="en-US" altLang="zh-CN" sz="2400" dirty="0">
                <a:solidFill>
                  <a:srgbClr val="FF00FF"/>
                </a:solidFill>
                <a:latin typeface="Arial" panose="020B0604020202020204" pitchFamily="34" charset="0"/>
                <a:ea typeface="华文楷体" charset="-122"/>
              </a:rPr>
              <a:t>tiào   shéng  tī     jiàn  diū  shā  bāo </a:t>
            </a:r>
            <a:endParaRPr lang="zh-CN" altLang="zh-CN" sz="2400" dirty="0">
              <a:solidFill>
                <a:srgbClr val="0000FF"/>
              </a:solidFill>
              <a:latin typeface="Arial" panose="020B0604020202020204" pitchFamily="34" charset="0"/>
              <a:ea typeface="华文楷体" charset="-122"/>
            </a:endParaRPr>
          </a:p>
          <a:p>
            <a:pPr fontAlgn="auto">
              <a:lnSpc>
                <a:spcPts val="342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跳 绳  踢 毽 丢 沙 包</a:t>
            </a:r>
            <a:r>
              <a:rPr lang="zh-CN" altLang="en-US" sz="3600" b="1" dirty="0">
                <a:latin typeface="Arial" panose="020B0604020202020204" pitchFamily="34" charset="0"/>
                <a:ea typeface="华文楷体" charset="-122"/>
              </a:rPr>
              <a:t>，</a:t>
            </a:r>
            <a:endParaRPr lang="zh-CN" altLang="en-US" sz="3600" b="1" dirty="0">
              <a:latin typeface="Arial" panose="020B0604020202020204" pitchFamily="34" charset="0"/>
              <a:ea typeface="华文楷体" charset="-122"/>
            </a:endParaRPr>
          </a:p>
          <a:p>
            <a:pPr fontAlgn="auto">
              <a:lnSpc>
                <a:spcPts val="3420"/>
              </a:lnSpc>
            </a:pPr>
            <a:r>
              <a:rPr lang="en-US" altLang="zh-CN" sz="2400" dirty="0">
                <a:solidFill>
                  <a:srgbClr val="FF00FF"/>
                </a:solidFill>
                <a:latin typeface="Arial" panose="020B0604020202020204" pitchFamily="34" charset="0"/>
                <a:ea typeface="华文楷体" charset="-122"/>
              </a:rPr>
              <a:t>tiān  tiān   duàn liàn shēn  tǐ   hǎo</a:t>
            </a:r>
            <a:endParaRPr lang="en-US" altLang="zh-CN" sz="2400" b="1" dirty="0">
              <a:solidFill>
                <a:srgbClr val="FF00FF"/>
              </a:solidFill>
              <a:latin typeface="Arial" panose="020B0604020202020204" pitchFamily="34" charset="0"/>
              <a:ea typeface="华文楷体" charset="-122"/>
            </a:endParaRPr>
          </a:p>
          <a:p>
            <a:pPr fontAlgn="auto">
              <a:lnSpc>
                <a:spcPts val="3420"/>
              </a:lnSpc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 天  锻 炼 身 体 好。</a:t>
            </a:r>
            <a:endParaRPr lang="zh-CN" altLang="en-US" sz="3600" b="1" dirty="0">
              <a:latin typeface="Arial" panose="020B0604020202020204" pitchFamily="34" charset="0"/>
              <a:ea typeface="华文楷体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532380" y="457835"/>
            <a:ext cx="671830" cy="627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/>
              <a:t>7</a:t>
            </a:r>
            <a:endParaRPr lang="en-US" altLang="zh-CN" sz="36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275" y="45085"/>
            <a:ext cx="9227185" cy="50539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98880" y="-108585"/>
            <a:ext cx="6297930" cy="42875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endParaRPr lang="en-US" altLang="zh-CN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操场上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fontAlgn="auto">
              <a:lnSpc>
                <a:spcPts val="4940"/>
              </a:lnSpc>
            </a:pPr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铃声响，下课了。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fontAlgn="auto">
              <a:lnSpc>
                <a:spcPts val="494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操场上，真热闹。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fontAlgn="auto">
              <a:lnSpc>
                <a:spcPts val="494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跳绳踢毽丢沙包，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fontAlgn="auto">
              <a:lnSpc>
                <a:spcPts val="494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天天锻炼身体好。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20975" y="457835"/>
            <a:ext cx="671830" cy="627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/>
              <a:t>7</a:t>
            </a:r>
            <a:endParaRPr lang="en-US" altLang="zh-CN" sz="3600"/>
          </a:p>
        </p:txBody>
      </p:sp>
      <p:cxnSp>
        <p:nvCxnSpPr>
          <p:cNvPr id="4" name="直接连接符 3"/>
          <p:cNvCxnSpPr/>
          <p:nvPr/>
        </p:nvCxnSpPr>
        <p:spPr>
          <a:xfrm flipH="1">
            <a:off x="3366135" y="2907030"/>
            <a:ext cx="213995" cy="4210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295650" y="3582035"/>
            <a:ext cx="213995" cy="4210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4240530" y="3582035"/>
            <a:ext cx="213995" cy="4210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4322445" y="2907030"/>
            <a:ext cx="213995" cy="42100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云形标注 13"/>
          <p:cNvSpPr/>
          <p:nvPr/>
        </p:nvSpPr>
        <p:spPr>
          <a:xfrm>
            <a:off x="6012815" y="378460"/>
            <a:ext cx="3173095" cy="2432050"/>
          </a:xfrm>
          <a:prstGeom prst="cloud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小朋友，请你说说看，你有什么发现吗？提示：时间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下课了。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15" name="直接连接符 14"/>
          <p:cNvCxnSpPr/>
          <p:nvPr/>
        </p:nvCxnSpPr>
        <p:spPr>
          <a:xfrm>
            <a:off x="4458970" y="2258060"/>
            <a:ext cx="119824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5"/>
          <p:cNvSpPr txBox="1"/>
          <p:nvPr/>
        </p:nvSpPr>
        <p:spPr>
          <a:xfrm>
            <a:off x="4536440" y="1085215"/>
            <a:ext cx="1127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时间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536440" y="1031875"/>
            <a:ext cx="810895" cy="57531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V="1">
            <a:off x="2564130" y="2775585"/>
            <a:ext cx="1430655" cy="34925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1791335" y="2171700"/>
            <a:ext cx="112776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地点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791335" y="2118360"/>
            <a:ext cx="810895" cy="57531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2602230" y="3445510"/>
            <a:ext cx="3126740" cy="4699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椭圆 21"/>
          <p:cNvSpPr/>
          <p:nvPr/>
        </p:nvSpPr>
        <p:spPr>
          <a:xfrm>
            <a:off x="1027430" y="2907030"/>
            <a:ext cx="1536700" cy="815340"/>
          </a:xfrm>
          <a:prstGeom prst="ellipse">
            <a:avLst/>
          </a:prstGeom>
          <a:noFill/>
          <a:ln w="1905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体育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algn="ctr"/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活动</a:t>
            </a:r>
            <a:endParaRPr lang="zh-CN" altLang="en-US" sz="280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7" grpId="0" animBg="1"/>
      <p:bldP spid="20" grpId="0" bldLvl="0" animBg="1"/>
      <p:bldP spid="2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275" y="-23495"/>
            <a:ext cx="9227185" cy="50539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54025" y="603250"/>
            <a:ext cx="1814830" cy="6610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 我来找</a:t>
            </a:r>
            <a:endParaRPr lang="zh-CN" altLang="zh-CN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8845" y="1972310"/>
            <a:ext cx="68802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请小朋友再读课文，找一找，文中共有哪些体育活动？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275" y="-34925"/>
            <a:ext cx="9227185" cy="505396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98245" y="-108585"/>
            <a:ext cx="6297930" cy="47078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</a:t>
            </a:r>
            <a:endParaRPr lang="en-US" altLang="zh-CN" sz="360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en-US" altLang="zh-CN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操场上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6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打球     拔河   拍皮球  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跳高     跑步   踢足球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铃声响，下课了。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操场上，真热闹。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跳绳踢毽丢沙包，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/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天天锻炼身体好。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2721610" y="401955"/>
            <a:ext cx="671830" cy="62738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sz="3600"/>
              <a:t>7</a:t>
            </a:r>
            <a:endParaRPr lang="en-US" altLang="zh-CN" sz="3600"/>
          </a:p>
        </p:txBody>
      </p:sp>
      <p:cxnSp>
        <p:nvCxnSpPr>
          <p:cNvPr id="7" name="直接连接符 6"/>
          <p:cNvCxnSpPr/>
          <p:nvPr/>
        </p:nvCxnSpPr>
        <p:spPr>
          <a:xfrm>
            <a:off x="1993900" y="2096770"/>
            <a:ext cx="63881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993900" y="2477770"/>
            <a:ext cx="63881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161280" y="2492375"/>
            <a:ext cx="1079500" cy="762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895090" y="2477770"/>
            <a:ext cx="63881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2755900" y="3964305"/>
            <a:ext cx="2644775" cy="38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5221605" y="2085975"/>
            <a:ext cx="1052830" cy="1079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895090" y="2096770"/>
            <a:ext cx="638810" cy="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图片1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41275" y="-23495"/>
            <a:ext cx="9227185" cy="505396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65455" y="614680"/>
            <a:ext cx="2253615" cy="6610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说一说</a:t>
            </a:r>
            <a:endParaRPr lang="zh-CN" altLang="zh-CN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47725" y="1689735"/>
            <a:ext cx="807847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小朋友，除了课文里出现的体育活动，你还喜欢哪些呢？如：扔沙包、跨栏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......</a:t>
            </a:r>
            <a:endParaRPr lang="en-US" altLang="zh-CN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465455" y="614680"/>
            <a:ext cx="2253615" cy="66103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zh-CN" altLang="zh-CN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</a:rPr>
              <a:t>编一编</a:t>
            </a:r>
            <a:endParaRPr lang="zh-CN" altLang="zh-CN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8845" y="1972310"/>
            <a:ext cx="738505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小朋友，课文儿歌多么富有韵味啊，你想学编一编吗？让我们填上自己喜欢的体育活动，试试看吧！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1159</Words>
  <Application>WPS 演示</Application>
  <PresentationFormat>宽屏</PresentationFormat>
  <Paragraphs>124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楷体</vt:lpstr>
      <vt:lpstr>仿宋</vt:lpstr>
      <vt:lpstr>微软雅黑</vt:lpstr>
      <vt:lpstr>华文楷体</vt:lpstr>
      <vt:lpstr>Arial Unicode MS</vt:lpstr>
      <vt:lpstr>Calibri Light</vt:lpstr>
      <vt:lpstr>Calibri</vt:lpstr>
      <vt:lpstr>华文楷体</vt:lpstr>
      <vt:lpstr>Times New Roman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Administrator</cp:lastModifiedBy>
  <cp:revision>17</cp:revision>
  <dcterms:created xsi:type="dcterms:W3CDTF">2018-08-15T05:12:00Z</dcterms:created>
  <dcterms:modified xsi:type="dcterms:W3CDTF">2018-08-18T18:35:49Z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2052-10.1.0.7520</vt:lpwstr>
  </property>
</Properties>
</file>