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361" r:id="rId2"/>
    <p:sldId id="362" r:id="rId3"/>
    <p:sldId id="363" r:id="rId4"/>
    <p:sldId id="364" r:id="rId5"/>
    <p:sldId id="365" r:id="rId6"/>
    <p:sldId id="366" r:id="rId7"/>
    <p:sldId id="367" r:id="rId8"/>
    <p:sldId id="368" r:id="rId9"/>
    <p:sldId id="369" r:id="rId10"/>
    <p:sldId id="370" r:id="rId11"/>
    <p:sldId id="371" r:id="rId12"/>
    <p:sldId id="372" r:id="rId13"/>
    <p:sldId id="373" r:id="rId14"/>
    <p:sldId id="374" r:id="rId15"/>
    <p:sldId id="375" r:id="rId16"/>
    <p:sldId id="376" r:id="rId17"/>
    <p:sldId id="377" r:id="rId18"/>
    <p:sldId id="378" r:id="rId19"/>
    <p:sldId id="379" r:id="rId20"/>
    <p:sldId id="292" r:id="rId21"/>
    <p:sldId id="271" r:id="rId22"/>
    <p:sldId id="270" r:id="rId2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CC0099"/>
    <a:srgbClr val="CCCC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70" y="-210"/>
      </p:cViewPr>
      <p:guideLst>
        <p:guide orient="horz" pos="2160"/>
        <p:guide pos="387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994E1153-1C26-4C89-8DE0-22522DA6F662}" type="datetimeFigureOut">
              <a:rPr lang="zh-CN" altLang="en-US"/>
              <a:pPr>
                <a:defRPr/>
              </a:pPr>
              <a:t>2019/3/28</a:t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noProof="1"/>
            </a:lvl1pPr>
          </a:lstStyle>
          <a:p>
            <a:fld id="{B3DCAC92-E147-43DF-BDB7-90FBDF750CF7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8399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4198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5123" name="文本占位符 41986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4198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7171" name="文本占位符 41986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5603" name="文本占位符 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8F12F2-8E88-43FB-AEA7-05CA09E106C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740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83E5C2-1CDC-418A-8F36-5304D681E97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139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BCD93E-C8B5-41AF-BA3B-7881D73F5B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716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6A9D55-51C6-42F4-904E-76F172631B9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506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115A5B-8599-49D1-9E98-90BB2875FED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929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19CD58-F28E-4B23-BF90-6290DA87662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941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1C1FC9-2194-4FD8-BB03-C27A8B3D5AA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654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E5986D-B902-4CDD-8D4F-60BC4866A60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784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E8692E-664E-4EA0-9346-AD06D8964DE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9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5AA199-7C8E-42BB-B387-5462AAB7CCF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321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8BFBEB-09A4-4815-BD9C-9ADD21CC63F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38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086CDFFB-058C-4C3C-AE18-F6891D97C44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内容占位符 1" descr="16pic_766531_b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AFBFD"/>
              </a:clrFrom>
              <a:clrTo>
                <a:srgbClr val="FAFBFD">
                  <a:alpha val="0"/>
                </a:srgbClr>
              </a:clrTo>
            </a:clrChange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0"/>
            <a:ext cx="12192001" cy="6823075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2" name="矩形 2051"/>
          <p:cNvSpPr/>
          <p:nvPr/>
        </p:nvSpPr>
        <p:spPr>
          <a:xfrm>
            <a:off x="3719737" y="2886124"/>
            <a:ext cx="4340383" cy="8302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999"/>
              </a:avLst>
            </a:prstTxWarp>
            <a:normAutofit/>
            <a:scene3d>
              <a:camera prst="orthographicFront"/>
              <a:lightRig rig="threePt" dir="t"/>
            </a:scene3d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明天要远足</a:t>
            </a:r>
          </a:p>
        </p:txBody>
      </p:sp>
      <p:sp>
        <p:nvSpPr>
          <p:cNvPr id="3076" name="文本框 1"/>
          <p:cNvSpPr txBox="1">
            <a:spLocks noChangeArrowheads="1"/>
          </p:cNvSpPr>
          <p:nvPr/>
        </p:nvSpPr>
        <p:spPr bwMode="auto">
          <a:xfrm>
            <a:off x="3868738" y="4292600"/>
            <a:ext cx="44910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华文楷体" pitchFamily="2" charset="-122"/>
                <a:ea typeface="华文楷体" pitchFamily="2" charset="-122"/>
              </a:rPr>
              <a:t>人大附中航天城学校    谷春风</a:t>
            </a:r>
          </a:p>
        </p:txBody>
      </p:sp>
      <p:sp>
        <p:nvSpPr>
          <p:cNvPr id="3077" name="文本框 1"/>
          <p:cNvSpPr txBox="1">
            <a:spLocks noChangeArrowheads="1"/>
          </p:cNvSpPr>
          <p:nvPr/>
        </p:nvSpPr>
        <p:spPr bwMode="auto">
          <a:xfrm>
            <a:off x="407988" y="552450"/>
            <a:ext cx="4492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华文楷体" pitchFamily="2" charset="-122"/>
                <a:ea typeface="华文楷体" pitchFamily="2" charset="-122"/>
              </a:rPr>
              <a:t>部编版一年级语文上册第七单元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u=2975480028,176487972&amp;fm=26&amp;g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338" y="387350"/>
            <a:ext cx="3378200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8" descr="u=401588318,3140015222&amp;fm=26&amp;gp=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975" y="3419475"/>
            <a:ext cx="3433763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10" descr="u=2724147238,2075945908&amp;fm=26&amp;gp=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975" y="406400"/>
            <a:ext cx="3311525" cy="210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0" y="3452813"/>
            <a:ext cx="3589338" cy="2255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4"/>
          <p:cNvSpPr txBox="1">
            <a:spLocks noChangeArrowheads="1"/>
          </p:cNvSpPr>
          <p:nvPr/>
        </p:nvSpPr>
        <p:spPr bwMode="auto">
          <a:xfrm>
            <a:off x="1739900" y="2260600"/>
            <a:ext cx="4173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2400">
              <a:latin typeface="宋体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      （               ）的海</a:t>
            </a:r>
          </a:p>
        </p:txBody>
      </p:sp>
      <p:sp>
        <p:nvSpPr>
          <p:cNvPr id="8" name="文本框 4"/>
          <p:cNvSpPr txBox="1">
            <a:spLocks noChangeArrowheads="1"/>
          </p:cNvSpPr>
          <p:nvPr/>
        </p:nvSpPr>
        <p:spPr bwMode="auto">
          <a:xfrm>
            <a:off x="1716088" y="5702300"/>
            <a:ext cx="4173537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2400">
              <a:latin typeface="宋体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      （                ）的海</a:t>
            </a:r>
          </a:p>
        </p:txBody>
      </p:sp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6243638" y="5732463"/>
            <a:ext cx="4173537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2400">
              <a:latin typeface="宋体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     （             ）的海</a:t>
            </a:r>
          </a:p>
        </p:txBody>
      </p:sp>
      <p:sp>
        <p:nvSpPr>
          <p:cNvPr id="10" name="文本框 4"/>
          <p:cNvSpPr txBox="1">
            <a:spLocks noChangeArrowheads="1"/>
          </p:cNvSpPr>
          <p:nvPr/>
        </p:nvSpPr>
        <p:spPr bwMode="auto">
          <a:xfrm>
            <a:off x="6243638" y="2266950"/>
            <a:ext cx="4173537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2400">
              <a:latin typeface="宋体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   （             ）的海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-3175"/>
            <a:ext cx="6019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内容占位符 5" descr="插图1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3175"/>
            <a:ext cx="6172200" cy="6861175"/>
          </a:xfrm>
        </p:spPr>
      </p:pic>
      <p:sp>
        <p:nvSpPr>
          <p:cNvPr id="34820" name="内容占位符 9"/>
          <p:cNvSpPr txBox="1">
            <a:spLocks noChangeArrowheads="1"/>
          </p:cNvSpPr>
          <p:nvPr/>
        </p:nvSpPr>
        <p:spPr bwMode="auto">
          <a:xfrm>
            <a:off x="6696075" y="854075"/>
            <a:ext cx="3602038" cy="388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翻过去，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唉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</a:rPr>
              <a:t>——</a:t>
            </a: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睡不着。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那地方的云，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真的像同学说的，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那么洁白柔软吗？</a:t>
            </a:r>
          </a:p>
        </p:txBody>
      </p:sp>
      <p:sp>
        <p:nvSpPr>
          <p:cNvPr id="36869" name="内容占位符 9"/>
          <p:cNvSpPr txBox="1">
            <a:spLocks noChangeArrowheads="1"/>
          </p:cNvSpPr>
          <p:nvPr/>
        </p:nvSpPr>
        <p:spPr bwMode="auto">
          <a:xfrm>
            <a:off x="3211513" y="857250"/>
            <a:ext cx="3484562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翻过来，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唉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</a:rPr>
              <a:t>——</a:t>
            </a: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睡不着。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那地方的海，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真的像老师说的，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那么多种颜色吗？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8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8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8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8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4"/>
          <p:cNvSpPr txBox="1">
            <a:spLocks noChangeArrowheads="1"/>
          </p:cNvSpPr>
          <p:nvPr/>
        </p:nvSpPr>
        <p:spPr bwMode="auto">
          <a:xfrm>
            <a:off x="4079875" y="3933825"/>
            <a:ext cx="74882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2400" b="1">
              <a:latin typeface="宋体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洁白柔软的云像（      ）。</a:t>
            </a:r>
            <a:r>
              <a:rPr lang="zh-CN" altLang="en-US" b="1" u="sng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endParaRPr lang="zh-CN" altLang="en-US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6387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5" y="549275"/>
            <a:ext cx="3681413" cy="251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338" y="549275"/>
            <a:ext cx="3744912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07" b="28141"/>
          <a:stretch/>
        </p:blipFill>
        <p:spPr bwMode="auto">
          <a:xfrm>
            <a:off x="7132638" y="3619500"/>
            <a:ext cx="3368675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45"/>
          <a:stretch>
            <a:fillRect/>
          </a:stretch>
        </p:blipFill>
        <p:spPr bwMode="auto">
          <a:xfrm>
            <a:off x="7124700" y="333375"/>
            <a:ext cx="3776663" cy="297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" t="5" r="-217" b="5450"/>
          <a:stretch>
            <a:fillRect/>
          </a:stretch>
        </p:blipFill>
        <p:spPr bwMode="auto">
          <a:xfrm>
            <a:off x="1104900" y="2924175"/>
            <a:ext cx="4587875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文本框 4"/>
          <p:cNvSpPr txBox="1">
            <a:spLocks noChangeArrowheads="1"/>
          </p:cNvSpPr>
          <p:nvPr/>
        </p:nvSpPr>
        <p:spPr bwMode="auto">
          <a:xfrm>
            <a:off x="3935413" y="1033463"/>
            <a:ext cx="43211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2400" b="1">
              <a:latin typeface="宋体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洁白柔软的云</a:t>
            </a:r>
          </a:p>
        </p:txBody>
      </p:sp>
      <p:pic>
        <p:nvPicPr>
          <p:cNvPr id="17414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475" y="708025"/>
            <a:ext cx="17272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-3175"/>
            <a:ext cx="6019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2" name="内容占位符 5" descr="插图1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3175"/>
            <a:ext cx="6172200" cy="6861175"/>
          </a:xfrm>
        </p:spPr>
      </p:pic>
      <p:sp>
        <p:nvSpPr>
          <p:cNvPr id="40964" name="内容占位符 9"/>
          <p:cNvSpPr txBox="1">
            <a:spLocks noChangeArrowheads="1"/>
          </p:cNvSpPr>
          <p:nvPr/>
        </p:nvSpPr>
        <p:spPr bwMode="auto">
          <a:xfrm>
            <a:off x="6532563" y="849313"/>
            <a:ext cx="3602037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翻过去，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唉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</a:rPr>
              <a:t>——</a:t>
            </a: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睡不着。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那地方的云，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真的像同学说的，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那么洁白柔软吗？</a:t>
            </a:r>
          </a:p>
        </p:txBody>
      </p:sp>
      <p:sp>
        <p:nvSpPr>
          <p:cNvPr id="35846" name="内容占位符 9"/>
          <p:cNvSpPr txBox="1">
            <a:spLocks noChangeArrowheads="1"/>
          </p:cNvSpPr>
          <p:nvPr/>
        </p:nvSpPr>
        <p:spPr bwMode="auto">
          <a:xfrm>
            <a:off x="3048000" y="857250"/>
            <a:ext cx="3484563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翻过来，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唉</a:t>
            </a:r>
            <a:r>
              <a:rPr lang="en-US" altLang="zh-CN" sz="2400" b="1">
                <a:latin typeface="华文楷体" pitchFamily="2" charset="-122"/>
                <a:ea typeface="华文楷体" pitchFamily="2" charset="-122"/>
              </a:rPr>
              <a:t>——</a:t>
            </a: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睡不着。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那地方的海，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真的像老师说的，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那么多种颜色吗？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8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8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8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8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8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-3175"/>
            <a:ext cx="6019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内容占位符 5" descr="插图1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7938"/>
            <a:ext cx="6172200" cy="6862763"/>
          </a:xfrm>
        </p:spPr>
      </p:pic>
      <p:sp>
        <p:nvSpPr>
          <p:cNvPr id="19460" name="内容占位符 9"/>
          <p:cNvSpPr txBox="1">
            <a:spLocks noChangeArrowheads="1"/>
          </p:cNvSpPr>
          <p:nvPr/>
        </p:nvSpPr>
        <p:spPr bwMode="auto">
          <a:xfrm>
            <a:off x="6627813" y="755650"/>
            <a:ext cx="3433762" cy="386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那地方的海，</a:t>
            </a:r>
            <a:endParaRPr lang="en-US" altLang="zh-CN" sz="24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24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像老师说的，</a:t>
            </a:r>
            <a:endParaRPr lang="en-US" altLang="zh-CN" sz="24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24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有多种颜色吗？</a:t>
            </a:r>
            <a:endParaRPr lang="en-US" altLang="zh-CN" sz="2400" b="1">
              <a:solidFill>
                <a:srgbClr val="0000FF"/>
              </a:solidFill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  <a:p>
            <a:pPr eaLnBrk="1" hangingPunct="1">
              <a:buFontTx/>
              <a:buNone/>
            </a:pPr>
            <a:endParaRPr lang="en-US" altLang="zh-CN" sz="2400" b="1">
              <a:solidFill>
                <a:srgbClr val="0000FF"/>
              </a:solidFill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  <a:p>
            <a:pPr eaLnBrk="1" hangingPunct="1">
              <a:buFontTx/>
              <a:buNone/>
            </a:pPr>
            <a:endParaRPr lang="en-US" altLang="zh-CN" sz="2400" b="1">
              <a:solidFill>
                <a:srgbClr val="0000FF"/>
              </a:solidFill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  <a:p>
            <a:pPr eaLnBrk="1" hangingPunct="1">
              <a:buFontTx/>
              <a:buNone/>
            </a:pPr>
            <a:endParaRPr lang="zh-CN" altLang="en-US" sz="24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461" name="内容占位符 9"/>
          <p:cNvSpPr txBox="1">
            <a:spLocks noChangeArrowheads="1"/>
          </p:cNvSpPr>
          <p:nvPr/>
        </p:nvSpPr>
        <p:spPr bwMode="auto">
          <a:xfrm>
            <a:off x="3197225" y="755650"/>
            <a:ext cx="3484563" cy="247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那地方的海，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真的像老师说的，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那么多种颜色吗？</a:t>
            </a:r>
          </a:p>
        </p:txBody>
      </p:sp>
      <p:sp>
        <p:nvSpPr>
          <p:cNvPr id="19462" name="矩形 1"/>
          <p:cNvSpPr>
            <a:spLocks noChangeArrowheads="1"/>
          </p:cNvSpPr>
          <p:nvPr/>
        </p:nvSpPr>
        <p:spPr bwMode="auto">
          <a:xfrm>
            <a:off x="3197225" y="2555875"/>
            <a:ext cx="3633788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那地方的云，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真的像同学说的，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那么洁白柔软吗？</a:t>
            </a:r>
          </a:p>
        </p:txBody>
      </p:sp>
      <p:sp>
        <p:nvSpPr>
          <p:cNvPr id="19463" name="矩形 2"/>
          <p:cNvSpPr>
            <a:spLocks noChangeArrowheads="1"/>
          </p:cNvSpPr>
          <p:nvPr/>
        </p:nvSpPr>
        <p:spPr bwMode="auto">
          <a:xfrm>
            <a:off x="6627813" y="2555875"/>
            <a:ext cx="3602037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那地方的云，</a:t>
            </a:r>
            <a:endParaRPr lang="en-US" altLang="zh-CN" sz="24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24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像同学说的，</a:t>
            </a:r>
            <a:endParaRPr lang="en-US" altLang="zh-CN" sz="24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24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洁白柔软吗？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-3175"/>
            <a:ext cx="6019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内容占位符 5" descr="插图1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7938"/>
            <a:ext cx="6172200" cy="6862763"/>
          </a:xfrm>
        </p:spPr>
      </p:pic>
      <p:sp>
        <p:nvSpPr>
          <p:cNvPr id="20484" name="内容占位符 9"/>
          <p:cNvSpPr txBox="1">
            <a:spLocks noChangeArrowheads="1"/>
          </p:cNvSpPr>
          <p:nvPr/>
        </p:nvSpPr>
        <p:spPr bwMode="auto">
          <a:xfrm>
            <a:off x="6627813" y="755650"/>
            <a:ext cx="3433762" cy="386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那地方的海，</a:t>
            </a:r>
            <a:endParaRPr lang="en-US" altLang="zh-CN" sz="24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24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像老师说的，</a:t>
            </a:r>
            <a:endParaRPr lang="en-US" altLang="zh-CN" sz="24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24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有多种颜色吗？</a:t>
            </a:r>
            <a:endParaRPr lang="en-US" altLang="zh-CN" sz="2400" b="1">
              <a:solidFill>
                <a:srgbClr val="0000FF"/>
              </a:solidFill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  <a:p>
            <a:pPr eaLnBrk="1" hangingPunct="1">
              <a:buFontTx/>
              <a:buNone/>
            </a:pPr>
            <a:endParaRPr lang="en-US" altLang="zh-CN" sz="2400" b="1">
              <a:solidFill>
                <a:srgbClr val="0000FF"/>
              </a:solidFill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  <a:p>
            <a:pPr eaLnBrk="1" hangingPunct="1">
              <a:buFontTx/>
              <a:buNone/>
            </a:pPr>
            <a:endParaRPr lang="en-US" altLang="zh-CN" sz="2400" b="1">
              <a:solidFill>
                <a:srgbClr val="0000FF"/>
              </a:solidFill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  <a:p>
            <a:pPr eaLnBrk="1" hangingPunct="1">
              <a:buFontTx/>
              <a:buNone/>
            </a:pPr>
            <a:endParaRPr lang="zh-CN" altLang="en-US" sz="24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485" name="内容占位符 9"/>
          <p:cNvSpPr txBox="1">
            <a:spLocks noChangeArrowheads="1"/>
          </p:cNvSpPr>
          <p:nvPr/>
        </p:nvSpPr>
        <p:spPr bwMode="auto">
          <a:xfrm>
            <a:off x="3197225" y="755650"/>
            <a:ext cx="3484563" cy="247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那地方的海，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真的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像老师说的，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那么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多种颜色吗？</a:t>
            </a:r>
          </a:p>
        </p:txBody>
      </p:sp>
      <p:sp>
        <p:nvSpPr>
          <p:cNvPr id="20486" name="矩形 1"/>
          <p:cNvSpPr>
            <a:spLocks noChangeArrowheads="1"/>
          </p:cNvSpPr>
          <p:nvPr/>
        </p:nvSpPr>
        <p:spPr bwMode="auto">
          <a:xfrm>
            <a:off x="3197225" y="2555875"/>
            <a:ext cx="3633788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那地方的云，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真的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像同学说的，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那么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洁白柔软吗？</a:t>
            </a:r>
          </a:p>
        </p:txBody>
      </p:sp>
      <p:sp>
        <p:nvSpPr>
          <p:cNvPr id="20487" name="矩形 2"/>
          <p:cNvSpPr>
            <a:spLocks noChangeArrowheads="1"/>
          </p:cNvSpPr>
          <p:nvPr/>
        </p:nvSpPr>
        <p:spPr bwMode="auto">
          <a:xfrm>
            <a:off x="6627813" y="2555875"/>
            <a:ext cx="3602037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那地方的云，</a:t>
            </a:r>
            <a:endParaRPr lang="en-US" altLang="zh-CN" sz="24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24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像同学说的，</a:t>
            </a:r>
            <a:endParaRPr lang="en-US" altLang="zh-CN" sz="24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24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洁白柔软吗？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-3175"/>
            <a:ext cx="6019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内容占位符 5" descr="插图1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3175"/>
            <a:ext cx="6172200" cy="6861175"/>
          </a:xfrm>
        </p:spPr>
      </p:pic>
      <p:sp>
        <p:nvSpPr>
          <p:cNvPr id="21508" name="内容占位符 9"/>
          <p:cNvSpPr txBox="1">
            <a:spLocks noChangeArrowheads="1"/>
          </p:cNvSpPr>
          <p:nvPr/>
        </p:nvSpPr>
        <p:spPr bwMode="auto">
          <a:xfrm>
            <a:off x="6729413" y="941388"/>
            <a:ext cx="3602037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翻过去，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唉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睡不着。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那地方的云，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真的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像同学说的，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那么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洁白柔软吗？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7272338" y="1627188"/>
            <a:ext cx="546100" cy="1587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0" name="内容占位符 9"/>
          <p:cNvSpPr txBox="1">
            <a:spLocks noChangeArrowheads="1"/>
          </p:cNvSpPr>
          <p:nvPr/>
        </p:nvSpPr>
        <p:spPr bwMode="auto">
          <a:xfrm>
            <a:off x="3127375" y="941388"/>
            <a:ext cx="3484563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翻过来，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唉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睡不着。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那地方的海，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真的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像老师说的，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那么</a:t>
            </a: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多种颜色吗？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3584575" y="1628775"/>
            <a:ext cx="546100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内容占位符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073742855" name="矩形 1073742854"/>
          <p:cNvSpPr/>
          <p:nvPr/>
        </p:nvSpPr>
        <p:spPr>
          <a:xfrm>
            <a:off x="3000375" y="476250"/>
            <a:ext cx="6767513" cy="3259138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</a:rPr>
              <a:t>翻过来，                     翻过去，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</a:rPr>
              <a:t>唉——                         唉——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</a:rPr>
              <a:t>睡不着。                     睡不着。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</a:rPr>
              <a:t>那地方的</a:t>
            </a:r>
            <a:r>
              <a:rPr lang="zh-CN" altLang="en-US" sz="2800" b="1" u="sng" noProof="1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</a:rPr>
              <a:t>，             那地方的</a:t>
            </a:r>
            <a:r>
              <a:rPr lang="zh-CN" altLang="en-US" sz="2800" b="1" u="sng" noProof="1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</a:rPr>
              <a:t>真的像</a:t>
            </a:r>
            <a:r>
              <a:rPr lang="zh-CN" altLang="en-US" sz="2800" b="1" u="sng" noProof="1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</a:rPr>
              <a:t>说的，        真的像</a:t>
            </a:r>
            <a:r>
              <a:rPr lang="zh-CN" altLang="en-US" sz="2800" b="1" u="sng" noProof="1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</a:rPr>
              <a:t>说的，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</a:rPr>
              <a:t>那么</a:t>
            </a:r>
            <a:r>
              <a:rPr lang="zh-CN" altLang="en-US" sz="2800" b="1" u="sng" noProof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</a:rPr>
              <a:t>吗？            那么</a:t>
            </a:r>
            <a:r>
              <a:rPr lang="zh-CN" altLang="en-US" sz="2800" b="1" u="sng" noProof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 </a:t>
            </a: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</a:rPr>
              <a:t>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内容占位符 5" descr="插图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25" y="-1588"/>
            <a:ext cx="4629150" cy="686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TextBox 3"/>
          <p:cNvSpPr txBox="1"/>
          <p:nvPr/>
        </p:nvSpPr>
        <p:spPr>
          <a:xfrm>
            <a:off x="6888163" y="1773238"/>
            <a:ext cx="3490912" cy="2246312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翻过来，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翻过去，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唉</a:t>
            </a:r>
            <a:r>
              <a:rPr lang="en-US" altLang="zh-CN" sz="2800" b="1" noProof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到底什么时候，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才天亮呢？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内容占位符 1" descr="16pic_766531_b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AFBFD"/>
              </a:clrFrom>
              <a:clrTo>
                <a:srgbClr val="FAFBFD">
                  <a:alpha val="0"/>
                </a:srgbClr>
              </a:clrTo>
            </a:clrChange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12192000" cy="6823075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9" name="矩形 15367"/>
          <p:cNvSpPr>
            <a:spLocks noChangeArrowheads="1"/>
          </p:cNvSpPr>
          <p:nvPr/>
        </p:nvSpPr>
        <p:spPr bwMode="auto">
          <a:xfrm>
            <a:off x="1919288" y="6453188"/>
            <a:ext cx="615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00">
                <a:solidFill>
                  <a:srgbClr val="FFFFFF"/>
                </a:solidFill>
              </a:rPr>
              <a:t>绿色圃中小学教育网</a:t>
            </a:r>
            <a:r>
              <a:rPr lang="en-US" altLang="zh-CN" sz="100">
                <a:solidFill>
                  <a:srgbClr val="FFFFFF"/>
                </a:solidFill>
              </a:rPr>
              <a:t>http://www.lspjy.com  </a:t>
            </a:r>
            <a:r>
              <a:rPr lang="zh-CN" altLang="en-US" sz="100">
                <a:solidFill>
                  <a:srgbClr val="FFFFFF"/>
                </a:solidFill>
              </a:rPr>
              <a:t>绿色圃中学资源网</a:t>
            </a:r>
            <a:r>
              <a:rPr lang="en-US" altLang="zh-CN" sz="100">
                <a:solidFill>
                  <a:srgbClr val="FFFFFF"/>
                </a:solidFill>
              </a:rPr>
              <a:t>http://cz.lspjy.com</a:t>
            </a:r>
            <a:endParaRPr lang="en-US" altLang="zh-CN" sz="1800">
              <a:solidFill>
                <a:srgbClr val="000000"/>
              </a:solidFill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>
          <a:xfrm>
            <a:off x="2413000" y="1773238"/>
            <a:ext cx="8229600" cy="4524375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大海        老师</a:t>
            </a:r>
            <a:endParaRPr lang="en-US" altLang="zh-CN" b="1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同学        天亮  </a:t>
            </a:r>
            <a:endParaRPr lang="en-US" altLang="zh-CN" b="1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睡不着    那边      同学</a:t>
            </a:r>
            <a:endParaRPr lang="en-US" altLang="zh-CN" b="1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真的        什么      好吗     地方</a:t>
            </a:r>
            <a:endParaRPr lang="en-US" altLang="zh-CN" b="1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endParaRPr lang="zh-CN" altLang="en-US" sz="5400" b="1" smtClean="0">
              <a:solidFill>
                <a:srgbClr val="CC00CC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advTm="5195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内容占位符 1" descr="16pic_766531_b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AFBFD"/>
              </a:clrFrom>
              <a:clrTo>
                <a:srgbClr val="FAFBFD">
                  <a:alpha val="0"/>
                </a:srgbClr>
              </a:clrTo>
            </a:clrChange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23075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9" name="内容占位符 9"/>
          <p:cNvSpPr>
            <a:spLocks noGrp="1"/>
          </p:cNvSpPr>
          <p:nvPr>
            <p:ph idx="4294967295"/>
          </p:nvPr>
        </p:nvSpPr>
        <p:spPr>
          <a:xfrm>
            <a:off x="1617663" y="1916113"/>
            <a:ext cx="3259137" cy="42799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翻过来，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唉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睡不着。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那地方的海，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真的像老师说的，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那么多种颜色吗？</a:t>
            </a:r>
          </a:p>
        </p:txBody>
      </p:sp>
      <p:sp>
        <p:nvSpPr>
          <p:cNvPr id="24580" name="内容占位符 9"/>
          <p:cNvSpPr txBox="1">
            <a:spLocks noChangeArrowheads="1"/>
          </p:cNvSpPr>
          <p:nvPr/>
        </p:nvSpPr>
        <p:spPr bwMode="auto">
          <a:xfrm>
            <a:off x="4656138" y="1963738"/>
            <a:ext cx="3135312" cy="434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b="1">
                <a:latin typeface="楷体" pitchFamily="49" charset="-122"/>
                <a:ea typeface="楷体" pitchFamily="49" charset="-122"/>
              </a:rPr>
              <a:t>翻过去，</a:t>
            </a:r>
          </a:p>
          <a:p>
            <a:pPr eaLnBrk="1" hangingPunct="1">
              <a:buFontTx/>
              <a:buNone/>
            </a:pPr>
            <a:r>
              <a:rPr lang="zh-CN" altLang="en-US" b="1">
                <a:latin typeface="楷体" pitchFamily="49" charset="-122"/>
                <a:ea typeface="楷体" pitchFamily="49" charset="-122"/>
              </a:rPr>
              <a:t>唉</a:t>
            </a:r>
          </a:p>
          <a:p>
            <a:pPr eaLnBrk="1" hangingPunct="1">
              <a:buFontTx/>
              <a:buNone/>
            </a:pPr>
            <a:r>
              <a:rPr lang="zh-CN" altLang="en-US" b="1">
                <a:latin typeface="楷体" pitchFamily="49" charset="-122"/>
                <a:ea typeface="楷体" pitchFamily="49" charset="-122"/>
              </a:rPr>
              <a:t>睡不着。</a:t>
            </a:r>
          </a:p>
          <a:p>
            <a:pPr eaLnBrk="1" hangingPunct="1">
              <a:buFontTx/>
              <a:buNone/>
            </a:pPr>
            <a:r>
              <a:rPr lang="zh-CN" altLang="en-US" b="1">
                <a:latin typeface="楷体" pitchFamily="49" charset="-122"/>
                <a:ea typeface="楷体" pitchFamily="49" charset="-122"/>
              </a:rPr>
              <a:t>那地方的云，</a:t>
            </a:r>
          </a:p>
          <a:p>
            <a:pPr eaLnBrk="1" hangingPunct="1">
              <a:buFontTx/>
              <a:buNone/>
            </a:pPr>
            <a:r>
              <a:rPr lang="zh-CN" altLang="en-US" b="1">
                <a:latin typeface="楷体" pitchFamily="49" charset="-122"/>
                <a:ea typeface="楷体" pitchFamily="49" charset="-122"/>
              </a:rPr>
              <a:t>真的像同学说的，</a:t>
            </a:r>
          </a:p>
          <a:p>
            <a:pPr eaLnBrk="1" hangingPunct="1">
              <a:buFontTx/>
              <a:buNone/>
            </a:pPr>
            <a:r>
              <a:rPr lang="zh-CN" altLang="en-US" b="1">
                <a:latin typeface="楷体" pitchFamily="49" charset="-122"/>
                <a:ea typeface="楷体" pitchFamily="49" charset="-122"/>
              </a:rPr>
              <a:t>那么洁白柔软吗？</a:t>
            </a:r>
          </a:p>
        </p:txBody>
      </p:sp>
      <p:sp>
        <p:nvSpPr>
          <p:cNvPr id="24581" name="内容占位符 9"/>
          <p:cNvSpPr txBox="1">
            <a:spLocks noChangeArrowheads="1"/>
          </p:cNvSpPr>
          <p:nvPr/>
        </p:nvSpPr>
        <p:spPr bwMode="auto">
          <a:xfrm>
            <a:off x="7824788" y="2246313"/>
            <a:ext cx="2763837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b="1">
                <a:latin typeface="楷体" pitchFamily="49" charset="-122"/>
                <a:ea typeface="楷体" pitchFamily="49" charset="-122"/>
              </a:rPr>
              <a:t>翻过来，</a:t>
            </a:r>
          </a:p>
          <a:p>
            <a:pPr eaLnBrk="1" hangingPunct="1">
              <a:buFontTx/>
              <a:buNone/>
            </a:pPr>
            <a:r>
              <a:rPr lang="zh-CN" altLang="en-US" b="1">
                <a:latin typeface="楷体" pitchFamily="49" charset="-122"/>
                <a:ea typeface="楷体" pitchFamily="49" charset="-122"/>
              </a:rPr>
              <a:t>翻过去，</a:t>
            </a:r>
          </a:p>
          <a:p>
            <a:pPr eaLnBrk="1" hangingPunct="1">
              <a:lnSpc>
                <a:spcPct val="75000"/>
              </a:lnSpc>
              <a:buFontTx/>
              <a:buNone/>
            </a:pPr>
            <a:r>
              <a:rPr lang="zh-CN" altLang="en-US" b="1">
                <a:latin typeface="楷体" pitchFamily="49" charset="-122"/>
                <a:ea typeface="楷体" pitchFamily="49" charset="-122"/>
              </a:rPr>
              <a:t>唉</a:t>
            </a:r>
            <a:endParaRPr lang="en-US" altLang="zh-CN" sz="2000" b="1">
              <a:latin typeface="宋体" pitchFamily="2" charset="-122"/>
            </a:endParaRPr>
          </a:p>
          <a:p>
            <a:pPr eaLnBrk="1" hangingPunct="1">
              <a:lnSpc>
                <a:spcPct val="75000"/>
              </a:lnSpc>
              <a:buFontTx/>
              <a:buNone/>
            </a:pPr>
            <a:r>
              <a:rPr lang="zh-CN" altLang="en-US" b="1">
                <a:latin typeface="楷体" pitchFamily="49" charset="-122"/>
                <a:ea typeface="楷体" pitchFamily="49" charset="-122"/>
              </a:rPr>
              <a:t>到底什么时候，</a:t>
            </a:r>
            <a:endParaRPr lang="en-US" altLang="zh-CN" sz="2000" b="1">
              <a:latin typeface="宋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b="1">
                <a:latin typeface="楷体" pitchFamily="49" charset="-122"/>
                <a:ea typeface="楷体" pitchFamily="49" charset="-122"/>
              </a:rPr>
              <a:t>才天亮呢？</a:t>
            </a:r>
          </a:p>
        </p:txBody>
      </p:sp>
      <p:cxnSp>
        <p:nvCxnSpPr>
          <p:cNvPr id="15" name="直接连接符 14"/>
          <p:cNvCxnSpPr/>
          <p:nvPr/>
        </p:nvCxnSpPr>
        <p:spPr>
          <a:xfrm rot="16200000" flipH="1">
            <a:off x="2687638" y="3495675"/>
            <a:ext cx="3873500" cy="2540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6200000" flipH="1">
            <a:off x="5755482" y="3567906"/>
            <a:ext cx="3873500" cy="23813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208213" y="2635250"/>
            <a:ext cx="547687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159375" y="2706688"/>
            <a:ext cx="547688" cy="1587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256588" y="3498850"/>
            <a:ext cx="547687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7" name="文本框 1"/>
          <p:cNvSpPr txBox="1">
            <a:spLocks noChangeArrowheads="1"/>
          </p:cNvSpPr>
          <p:nvPr/>
        </p:nvSpPr>
        <p:spPr bwMode="auto">
          <a:xfrm>
            <a:off x="4656138" y="1520825"/>
            <a:ext cx="4429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F0000"/>
                </a:solidFill>
                <a:latin typeface="Arial" pitchFamily="34" charset="0"/>
                <a:sym typeface="宋体" pitchFamily="2" charset="-122"/>
              </a:rPr>
              <a:t>②</a:t>
            </a:r>
          </a:p>
        </p:txBody>
      </p:sp>
      <p:sp>
        <p:nvSpPr>
          <p:cNvPr id="24588" name="文本框 2"/>
          <p:cNvSpPr txBox="1">
            <a:spLocks noChangeArrowheads="1"/>
          </p:cNvSpPr>
          <p:nvPr/>
        </p:nvSpPr>
        <p:spPr bwMode="auto">
          <a:xfrm>
            <a:off x="8069263" y="1916113"/>
            <a:ext cx="403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F0000"/>
                </a:solidFill>
                <a:latin typeface="Arial" pitchFamily="34" charset="0"/>
                <a:sym typeface="宋体" pitchFamily="2" charset="-122"/>
              </a:rPr>
              <a:t>③</a:t>
            </a:r>
          </a:p>
        </p:txBody>
      </p:sp>
      <p:sp>
        <p:nvSpPr>
          <p:cNvPr id="24589" name="文本框 3"/>
          <p:cNvSpPr txBox="1">
            <a:spLocks noChangeArrowheads="1"/>
          </p:cNvSpPr>
          <p:nvPr/>
        </p:nvSpPr>
        <p:spPr bwMode="auto">
          <a:xfrm>
            <a:off x="1841500" y="1519238"/>
            <a:ext cx="438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F0000"/>
                </a:solidFill>
                <a:latin typeface="Arial" pitchFamily="34" charset="0"/>
                <a:sym typeface="宋体" pitchFamily="2" charset="-122"/>
              </a:rPr>
              <a:t>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内容占位符 1" descr="16pic_766531_b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AFBFD"/>
              </a:clrFrom>
              <a:clrTo>
                <a:srgbClr val="FAFBFD">
                  <a:alpha val="0"/>
                </a:srgbClr>
              </a:clrTo>
            </a:clrChange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12192000" cy="6823075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7" name="WordArt 15"/>
          <p:cNvSpPr>
            <a:spLocks noChangeArrowheads="1" noChangeShapeType="1" noTextEdit="1"/>
          </p:cNvSpPr>
          <p:nvPr/>
        </p:nvSpPr>
        <p:spPr bwMode="auto">
          <a:xfrm>
            <a:off x="2438400" y="230188"/>
            <a:ext cx="2141538" cy="590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014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我会写</a:t>
            </a:r>
          </a:p>
        </p:txBody>
      </p:sp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5983288" y="3155950"/>
            <a:ext cx="1316037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>
                <a:latin typeface="楷体" pitchFamily="49" charset="-122"/>
                <a:ea typeface="楷体" pitchFamily="49" charset="-122"/>
              </a:rPr>
              <a:t>同学</a:t>
            </a:r>
            <a:endParaRPr lang="en-US" altLang="zh-CN" sz="4400" b="1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6629" name="图片 1" descr="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1749425"/>
            <a:ext cx="2825750" cy="281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581900" y="3198813"/>
            <a:ext cx="131603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>
                <a:latin typeface="楷体" pitchFamily="49" charset="-122"/>
                <a:ea typeface="楷体" pitchFamily="49" charset="-122"/>
              </a:rPr>
              <a:t>同事</a:t>
            </a:r>
            <a:endParaRPr lang="zh-CN" altLang="en-US" sz="4400">
              <a:latin typeface="Arial" pitchFamily="34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983288" y="3967163"/>
            <a:ext cx="131603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>
                <a:latin typeface="楷体" pitchFamily="49" charset="-122"/>
                <a:ea typeface="楷体" pitchFamily="49" charset="-122"/>
              </a:rPr>
              <a:t>同伴</a:t>
            </a:r>
            <a:endParaRPr lang="zh-CN" altLang="en-US" sz="440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6" grpId="0"/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内容占位符 1" descr="16pic_766531_b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AFBFD"/>
              </a:clrFrom>
              <a:clrTo>
                <a:srgbClr val="FAFBFD">
                  <a:alpha val="0"/>
                </a:srgbClr>
              </a:clrTo>
            </a:clrChange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23075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1" name="WordArt 15"/>
          <p:cNvSpPr>
            <a:spLocks noChangeArrowheads="1" noChangeShapeType="1" noTextEdit="1"/>
          </p:cNvSpPr>
          <p:nvPr/>
        </p:nvSpPr>
        <p:spPr bwMode="auto">
          <a:xfrm>
            <a:off x="2438400" y="230188"/>
            <a:ext cx="2141538" cy="590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014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我会写</a:t>
            </a:r>
          </a:p>
        </p:txBody>
      </p:sp>
      <p:pic>
        <p:nvPicPr>
          <p:cNvPr id="20484" name="图片 -2147482624"/>
          <p:cNvPicPr>
            <a:picLocks noChangeAspect="1" noChangeArrowheads="1"/>
          </p:cNvPicPr>
          <p:nvPr/>
        </p:nvPicPr>
        <p:blipFill>
          <a:blip r:embed="rId3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100" y="2713038"/>
            <a:ext cx="1512888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图片 -2147482622"/>
          <p:cNvPicPr>
            <a:picLocks noChangeAspect="1" noChangeArrowheads="1"/>
          </p:cNvPicPr>
          <p:nvPr/>
        </p:nvPicPr>
        <p:blipFill>
          <a:blip r:embed="rId4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100" y="1050925"/>
            <a:ext cx="1538288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图片 1" descr="学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2025650"/>
            <a:ext cx="2921000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100" y="4278313"/>
            <a:ext cx="1319213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内容占位符 1" descr="16pic_766531_b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AFBFD"/>
              </a:clrFrom>
              <a:clrTo>
                <a:srgbClr val="FAFBFD">
                  <a:alpha val="0"/>
                </a:srgbClr>
              </a:clrTo>
            </a:clrChange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25"/>
            <a:ext cx="12192000" cy="6823075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7" name="矩形 15367"/>
          <p:cNvSpPr>
            <a:spLocks noChangeArrowheads="1"/>
          </p:cNvSpPr>
          <p:nvPr/>
        </p:nvSpPr>
        <p:spPr bwMode="auto">
          <a:xfrm>
            <a:off x="1919288" y="6453188"/>
            <a:ext cx="615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00">
                <a:solidFill>
                  <a:srgbClr val="FFFFFF"/>
                </a:solidFill>
              </a:rPr>
              <a:t>绿色圃中小学教育网</a:t>
            </a:r>
            <a:r>
              <a:rPr lang="en-US" altLang="zh-CN" sz="100">
                <a:solidFill>
                  <a:srgbClr val="FFFFFF"/>
                </a:solidFill>
              </a:rPr>
              <a:t>http://www.lspjy.com  </a:t>
            </a:r>
            <a:r>
              <a:rPr lang="zh-CN" altLang="en-US" sz="100">
                <a:solidFill>
                  <a:srgbClr val="FFFFFF"/>
                </a:solidFill>
              </a:rPr>
              <a:t>绿色圃中学资源网</a:t>
            </a:r>
            <a:r>
              <a:rPr lang="en-US" altLang="zh-CN" sz="100">
                <a:solidFill>
                  <a:srgbClr val="FFFFFF"/>
                </a:solidFill>
              </a:rPr>
              <a:t>http://cz.lspjy.com</a:t>
            </a:r>
            <a:endParaRPr lang="en-US" altLang="zh-CN" sz="1800">
              <a:solidFill>
                <a:srgbClr val="000000"/>
              </a:solidFill>
            </a:endParaRPr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>
          <a:xfrm>
            <a:off x="2243138" y="1184275"/>
            <a:ext cx="8229600" cy="4524375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大海        老师</a:t>
            </a:r>
            <a:endParaRPr lang="en-US" altLang="zh-CN" b="1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同学        天亮  </a:t>
            </a:r>
            <a:endParaRPr lang="en-US" altLang="zh-CN" b="1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睡不着    那边     同学</a:t>
            </a:r>
            <a:endParaRPr lang="en-US" altLang="zh-CN" b="1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真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        什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么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     好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吗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     地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方</a:t>
            </a:r>
            <a:endParaRPr lang="en-US" altLang="zh-CN" b="1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endParaRPr lang="zh-CN" altLang="en-US" sz="5400" b="1" smtClean="0">
              <a:solidFill>
                <a:srgbClr val="CC00CC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advTm="5195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-3175"/>
            <a:ext cx="6019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内容占位符 5" descr="插图1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3175"/>
            <a:ext cx="6172200" cy="6861175"/>
          </a:xfrm>
        </p:spPr>
      </p:pic>
      <p:sp>
        <p:nvSpPr>
          <p:cNvPr id="8196" name="内容占位符 9"/>
          <p:cNvSpPr txBox="1">
            <a:spLocks noChangeArrowheads="1"/>
          </p:cNvSpPr>
          <p:nvPr/>
        </p:nvSpPr>
        <p:spPr bwMode="auto">
          <a:xfrm>
            <a:off x="7199313" y="1052513"/>
            <a:ext cx="3602037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翻过去，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唉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睡不着。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那地方的云，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真的像同学说的，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那么洁白柔软吗？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7726363" y="1708150"/>
            <a:ext cx="546100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614738" y="1700213"/>
            <a:ext cx="546100" cy="1587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9" name="内容占位符 9"/>
          <p:cNvSpPr txBox="1">
            <a:spLocks noChangeArrowheads="1"/>
          </p:cNvSpPr>
          <p:nvPr/>
        </p:nvSpPr>
        <p:spPr bwMode="auto">
          <a:xfrm>
            <a:off x="3167063" y="1052513"/>
            <a:ext cx="3484562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翻过来，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唉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睡不着。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那地方的海，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真的像老师说的，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那么多种颜色吗？</a:t>
            </a:r>
            <a:endParaRPr lang="zh-CN" altLang="en-US" sz="32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550" y="0"/>
            <a:ext cx="62674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内容占位符 5" descr="插图1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3175"/>
            <a:ext cx="6172200" cy="6861175"/>
          </a:xfrm>
        </p:spPr>
      </p:pic>
      <p:sp>
        <p:nvSpPr>
          <p:cNvPr id="9220" name="内容占位符 9"/>
          <p:cNvSpPr txBox="1">
            <a:spLocks noChangeArrowheads="1"/>
          </p:cNvSpPr>
          <p:nvPr/>
        </p:nvSpPr>
        <p:spPr bwMode="auto">
          <a:xfrm>
            <a:off x="7370763" y="776288"/>
            <a:ext cx="2932112" cy="285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翻过去，</a:t>
            </a:r>
            <a:endParaRPr lang="en-US" altLang="zh-CN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唉</a:t>
            </a:r>
            <a:r>
              <a:rPr lang="en-US" altLang="zh-CN" b="1">
                <a:latin typeface="华文楷体" pitchFamily="2" charset="-122"/>
                <a:ea typeface="华文楷体" pitchFamily="2" charset="-122"/>
              </a:rPr>
              <a:t>——</a:t>
            </a:r>
          </a:p>
          <a:p>
            <a:pPr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睡不着。</a:t>
            </a:r>
            <a:endParaRPr lang="en-US" altLang="zh-CN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21" name="内容占位符 9"/>
          <p:cNvSpPr txBox="1">
            <a:spLocks noChangeArrowheads="1"/>
          </p:cNvSpPr>
          <p:nvPr/>
        </p:nvSpPr>
        <p:spPr bwMode="auto">
          <a:xfrm>
            <a:off x="3527425" y="790575"/>
            <a:ext cx="2644775" cy="263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翻过来，</a:t>
            </a:r>
            <a:endParaRPr lang="en-US" altLang="zh-CN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唉</a:t>
            </a:r>
            <a:r>
              <a:rPr lang="en-US" altLang="zh-CN">
                <a:latin typeface="华文楷体" pitchFamily="2" charset="-122"/>
                <a:ea typeface="华文楷体" pitchFamily="2" charset="-122"/>
              </a:rPr>
              <a:t>——</a:t>
            </a:r>
          </a:p>
          <a:p>
            <a:pPr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睡不着。</a:t>
            </a:r>
            <a:endParaRPr lang="en-US" altLang="zh-CN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550" y="0"/>
            <a:ext cx="62674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内容占位符 5" descr="插图1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3175"/>
            <a:ext cx="6172200" cy="6861175"/>
          </a:xfrm>
        </p:spPr>
      </p:pic>
      <p:sp>
        <p:nvSpPr>
          <p:cNvPr id="10244" name="内容占位符 9"/>
          <p:cNvSpPr txBox="1">
            <a:spLocks noChangeArrowheads="1"/>
          </p:cNvSpPr>
          <p:nvPr/>
        </p:nvSpPr>
        <p:spPr bwMode="auto">
          <a:xfrm>
            <a:off x="7370763" y="776288"/>
            <a:ext cx="2932112" cy="285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翻过</a:t>
            </a:r>
            <a:r>
              <a:rPr lang="zh-CN" altLang="en-US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去</a:t>
            </a: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唉</a:t>
            </a:r>
            <a:r>
              <a:rPr lang="en-US" altLang="zh-CN" b="1">
                <a:latin typeface="华文楷体" pitchFamily="2" charset="-122"/>
                <a:ea typeface="华文楷体" pitchFamily="2" charset="-122"/>
              </a:rPr>
              <a:t>——</a:t>
            </a:r>
          </a:p>
          <a:p>
            <a:pPr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睡不着。</a:t>
            </a:r>
            <a:endParaRPr lang="en-US" altLang="zh-CN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5" name="内容占位符 9"/>
          <p:cNvSpPr txBox="1">
            <a:spLocks noChangeArrowheads="1"/>
          </p:cNvSpPr>
          <p:nvPr/>
        </p:nvSpPr>
        <p:spPr bwMode="auto">
          <a:xfrm>
            <a:off x="3527425" y="790575"/>
            <a:ext cx="2644775" cy="263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翻过</a:t>
            </a:r>
            <a:r>
              <a:rPr lang="zh-CN" altLang="en-US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来</a:t>
            </a: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唉</a:t>
            </a:r>
            <a:r>
              <a:rPr lang="en-US" altLang="zh-CN" b="1">
                <a:latin typeface="华文楷体" pitchFamily="2" charset="-122"/>
                <a:ea typeface="华文楷体" pitchFamily="2" charset="-122"/>
              </a:rPr>
              <a:t>——</a:t>
            </a:r>
          </a:p>
          <a:p>
            <a:pPr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睡不着。</a:t>
            </a:r>
            <a:endParaRPr lang="en-US" altLang="zh-CN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550" y="0"/>
            <a:ext cx="62674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内容占位符 5" descr="插图1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3175"/>
            <a:ext cx="6172200" cy="6861175"/>
          </a:xfrm>
        </p:spPr>
      </p:pic>
      <p:sp>
        <p:nvSpPr>
          <p:cNvPr id="11268" name="内容占位符 9"/>
          <p:cNvSpPr txBox="1">
            <a:spLocks noChangeArrowheads="1"/>
          </p:cNvSpPr>
          <p:nvPr/>
        </p:nvSpPr>
        <p:spPr bwMode="auto">
          <a:xfrm>
            <a:off x="7370763" y="776288"/>
            <a:ext cx="2932112" cy="285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翻过去，</a:t>
            </a:r>
            <a:endParaRPr lang="en-US" altLang="zh-CN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唉</a:t>
            </a:r>
            <a:r>
              <a:rPr lang="en-US" altLang="zh-CN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</a:p>
          <a:p>
            <a:pPr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睡不着。</a:t>
            </a:r>
            <a:endParaRPr lang="en-US" altLang="zh-CN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69" name="内容占位符 9"/>
          <p:cNvSpPr txBox="1">
            <a:spLocks noChangeArrowheads="1"/>
          </p:cNvSpPr>
          <p:nvPr/>
        </p:nvSpPr>
        <p:spPr bwMode="auto">
          <a:xfrm>
            <a:off x="3527425" y="790575"/>
            <a:ext cx="2644775" cy="263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翻过来，</a:t>
            </a:r>
            <a:endParaRPr lang="en-US" altLang="zh-CN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唉</a:t>
            </a:r>
            <a:r>
              <a:rPr lang="en-US" altLang="zh-CN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</a:p>
          <a:p>
            <a:pPr>
              <a:buFontTx/>
              <a:buNone/>
            </a:pP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睡不着。</a:t>
            </a:r>
            <a:endParaRPr lang="en-US" altLang="zh-CN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-3175"/>
            <a:ext cx="6019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内容占位符 5" descr="插图1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3175"/>
            <a:ext cx="6172200" cy="6861175"/>
          </a:xfrm>
        </p:spPr>
      </p:pic>
      <p:sp>
        <p:nvSpPr>
          <p:cNvPr id="12292" name="内容占位符 9"/>
          <p:cNvSpPr txBox="1">
            <a:spLocks noChangeArrowheads="1"/>
          </p:cNvSpPr>
          <p:nvPr/>
        </p:nvSpPr>
        <p:spPr bwMode="auto">
          <a:xfrm>
            <a:off x="7199313" y="1052513"/>
            <a:ext cx="3602037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翻过去，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唉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睡不着。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那地方的云，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真的像同学说的，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那么洁白柔软吗？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7726363" y="1708150"/>
            <a:ext cx="546100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614738" y="1700213"/>
            <a:ext cx="546100" cy="1587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5" name="内容占位符 9"/>
          <p:cNvSpPr txBox="1">
            <a:spLocks noChangeArrowheads="1"/>
          </p:cNvSpPr>
          <p:nvPr/>
        </p:nvSpPr>
        <p:spPr bwMode="auto">
          <a:xfrm>
            <a:off x="3167063" y="1052513"/>
            <a:ext cx="3484562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翻过来，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唉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睡不着。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那地方的海，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真的像老师说的，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那么多种颜色吗？</a:t>
            </a:r>
            <a:endParaRPr lang="zh-CN" altLang="en-US" sz="32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-3175"/>
            <a:ext cx="6019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内容占位符 5" descr="插图1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3175"/>
            <a:ext cx="6172200" cy="6861175"/>
          </a:xfrm>
        </p:spPr>
      </p:pic>
      <p:sp>
        <p:nvSpPr>
          <p:cNvPr id="13316" name="内容占位符 9"/>
          <p:cNvSpPr txBox="1">
            <a:spLocks noChangeArrowheads="1"/>
          </p:cNvSpPr>
          <p:nvPr/>
        </p:nvSpPr>
        <p:spPr bwMode="auto">
          <a:xfrm>
            <a:off x="7199313" y="1052513"/>
            <a:ext cx="3602037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翻过去，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唉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睡不着。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 u="sng">
                <a:latin typeface="华文楷体" pitchFamily="2" charset="-122"/>
                <a:ea typeface="华文楷体" pitchFamily="2" charset="-122"/>
              </a:rPr>
              <a:t>那地方的云，</a:t>
            </a:r>
            <a:endParaRPr lang="en-US" altLang="zh-CN" sz="2400" b="1" u="sng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 u="sng">
                <a:latin typeface="华文楷体" pitchFamily="2" charset="-122"/>
                <a:ea typeface="华文楷体" pitchFamily="2" charset="-122"/>
              </a:rPr>
              <a:t>真的像同学说的，</a:t>
            </a:r>
            <a:endParaRPr lang="en-US" altLang="zh-CN" sz="2400" b="1" u="sng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 u="sng">
                <a:latin typeface="华文楷体" pitchFamily="2" charset="-122"/>
                <a:ea typeface="华文楷体" pitchFamily="2" charset="-122"/>
              </a:rPr>
              <a:t>那么洁白柔软吗？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7726363" y="1708150"/>
            <a:ext cx="546100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614738" y="1700213"/>
            <a:ext cx="546100" cy="1587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9" name="内容占位符 9"/>
          <p:cNvSpPr txBox="1">
            <a:spLocks noChangeArrowheads="1"/>
          </p:cNvSpPr>
          <p:nvPr/>
        </p:nvSpPr>
        <p:spPr bwMode="auto">
          <a:xfrm>
            <a:off x="3167063" y="1052513"/>
            <a:ext cx="3484562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翻过来，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唉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睡不着。</a:t>
            </a:r>
            <a:endParaRPr lang="en-US" altLang="zh-CN" sz="2400" b="1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 u="sng">
                <a:latin typeface="华文楷体" pitchFamily="2" charset="-122"/>
                <a:ea typeface="华文楷体" pitchFamily="2" charset="-122"/>
              </a:rPr>
              <a:t>那地方的海，</a:t>
            </a:r>
            <a:endParaRPr lang="en-US" altLang="zh-CN" sz="2400" b="1" u="sng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 u="sng">
                <a:latin typeface="华文楷体" pitchFamily="2" charset="-122"/>
                <a:ea typeface="华文楷体" pitchFamily="2" charset="-122"/>
              </a:rPr>
              <a:t>真的像老师说的，</a:t>
            </a:r>
            <a:endParaRPr lang="en-US" altLang="zh-CN" sz="2400" b="1" u="sng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400" b="1" u="sng">
                <a:latin typeface="华文楷体" pitchFamily="2" charset="-122"/>
                <a:ea typeface="华文楷体" pitchFamily="2" charset="-122"/>
              </a:rPr>
              <a:t>那么多种颜色吗？</a:t>
            </a:r>
            <a:endParaRPr lang="zh-CN" altLang="en-US" sz="3200" b="1" u="sng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1448</TotalTime>
  <Words>651</Words>
  <Application>Microsoft Office PowerPoint</Application>
  <PresentationFormat>自定义</PresentationFormat>
  <Paragraphs>177</Paragraphs>
  <Slides>22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统编教材一年级上册第七单元</dc:title>
  <dc:creator>朱振宇</dc:creator>
  <cp:lastModifiedBy>吴涛</cp:lastModifiedBy>
  <cp:revision>147</cp:revision>
  <dcterms:created xsi:type="dcterms:W3CDTF">2017-08-05T10:36:13Z</dcterms:created>
  <dcterms:modified xsi:type="dcterms:W3CDTF">2019-03-28T07:37:47Z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