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399" r:id="rId2"/>
    <p:sldId id="381" r:id="rId3"/>
    <p:sldId id="382" r:id="rId4"/>
    <p:sldId id="383" r:id="rId5"/>
    <p:sldId id="384" r:id="rId6"/>
    <p:sldId id="385" r:id="rId7"/>
    <p:sldId id="386" r:id="rId8"/>
    <p:sldId id="387" r:id="rId9"/>
    <p:sldId id="388" r:id="rId10"/>
    <p:sldId id="389" r:id="rId11"/>
    <p:sldId id="390" r:id="rId12"/>
    <p:sldId id="391" r:id="rId13"/>
    <p:sldId id="392" r:id="rId14"/>
    <p:sldId id="393" r:id="rId15"/>
    <p:sldId id="394" r:id="rId16"/>
    <p:sldId id="395" r:id="rId17"/>
    <p:sldId id="396" r:id="rId18"/>
    <p:sldId id="397" r:id="rId1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CC0099"/>
    <a:srgbClr val="CCCC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-114" y="-120"/>
      </p:cViewPr>
      <p:guideLst>
        <p:guide orient="horz" pos="2160"/>
        <p:guide pos="387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A1E130F-F36E-426C-B895-D9E23902ECC0}" type="datetimeFigureOut">
              <a:rPr lang="zh-CN" altLang="en-US"/>
              <a:pPr>
                <a:defRPr/>
              </a:pPr>
              <a:t>2019/3/28</a:t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charset="0"/>
              <a:buNone/>
              <a:defRPr sz="1200" noProof="1"/>
            </a:lvl1pPr>
          </a:lstStyle>
          <a:p>
            <a:fld id="{35F487D2-B9ED-42D9-9E15-E95A57941087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1825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6147" name="文本占位符 2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41985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8195" name="文本占位符 41986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41985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14339" name="文本占位符 41986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41985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16387" name="文本占位符 41986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3555" name="文本占位符 2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FEF273-D241-4690-BF85-96F307A630D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787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CD7038-D2D8-4CE5-8C04-3F2F8BCBD44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365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27B190-AC0F-4F0D-8037-9E4D0B5A217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403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AC4E5-5077-4479-AAC9-EDF0193A92A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64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571B5F-F06F-46D1-BAD7-71BECFC72A0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846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56467A-968A-40EE-BEEF-237CFBDC23F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542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618814-FBF9-486F-9FB8-B0EF94297AE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6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AADE9E-D2CD-42D9-9D3D-C3C8DD7824A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717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3D5602-431A-4E97-8D4B-616E0B7BE02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995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EB58C3-15ED-459D-A03F-95BCB547487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645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6F051B-188D-4C35-9DBA-3CD0B27CA4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20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76539927-5E7C-4ADD-B0F6-6FC2A0B2259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内容占位符 1" descr="16pic_766531_b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AFBFD"/>
              </a:clrFrom>
              <a:clrTo>
                <a:srgbClr val="FAFBFD">
                  <a:alpha val="0"/>
                </a:srgbClr>
              </a:clrTo>
            </a:clrChange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0"/>
            <a:ext cx="12192001" cy="6823075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2" name="矩形 2051"/>
          <p:cNvSpPr/>
          <p:nvPr/>
        </p:nvSpPr>
        <p:spPr>
          <a:xfrm>
            <a:off x="3719737" y="2886124"/>
            <a:ext cx="4340383" cy="8302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999"/>
              </a:avLst>
            </a:prstTxWarp>
            <a:normAutofit/>
            <a:scene3d>
              <a:camera prst="orthographicFront"/>
              <a:lightRig rig="threePt" dir="t"/>
            </a:scene3d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明天要远足</a:t>
            </a:r>
          </a:p>
        </p:txBody>
      </p:sp>
      <p:sp>
        <p:nvSpPr>
          <p:cNvPr id="3076" name="文本框 1"/>
          <p:cNvSpPr txBox="1">
            <a:spLocks noChangeArrowheads="1"/>
          </p:cNvSpPr>
          <p:nvPr/>
        </p:nvSpPr>
        <p:spPr bwMode="auto">
          <a:xfrm>
            <a:off x="3868738" y="4292600"/>
            <a:ext cx="44910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华文楷体" pitchFamily="2" charset="-122"/>
                <a:ea typeface="华文楷体" pitchFamily="2" charset="-122"/>
              </a:rPr>
              <a:t>人大附中航天城学校    谷春风</a:t>
            </a:r>
          </a:p>
        </p:txBody>
      </p:sp>
      <p:sp>
        <p:nvSpPr>
          <p:cNvPr id="3077" name="文本框 1"/>
          <p:cNvSpPr txBox="1">
            <a:spLocks noChangeArrowheads="1"/>
          </p:cNvSpPr>
          <p:nvPr/>
        </p:nvSpPr>
        <p:spPr bwMode="auto">
          <a:xfrm>
            <a:off x="407988" y="552450"/>
            <a:ext cx="4492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华文楷体" pitchFamily="2" charset="-122"/>
                <a:ea typeface="华文楷体" pitchFamily="2" charset="-122"/>
              </a:rPr>
              <a:t>部编版一年级语文上册第七单元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内容占位符 1" descr="16pic_766531_b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AFBFD"/>
              </a:clrFrom>
              <a:clrTo>
                <a:srgbClr val="FAFBFD">
                  <a:alpha val="0"/>
                </a:srgbClr>
              </a:clrTo>
            </a:clrChange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12192000" cy="6823075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3" name="矩形 15367"/>
          <p:cNvSpPr>
            <a:spLocks noChangeArrowheads="1"/>
          </p:cNvSpPr>
          <p:nvPr/>
        </p:nvSpPr>
        <p:spPr bwMode="auto">
          <a:xfrm>
            <a:off x="1919288" y="6453188"/>
            <a:ext cx="615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00">
                <a:solidFill>
                  <a:srgbClr val="FFFFFF"/>
                </a:solidFill>
              </a:rPr>
              <a:t>绿色圃中小学教育网</a:t>
            </a:r>
            <a:r>
              <a:rPr lang="en-US" altLang="zh-CN" sz="100">
                <a:solidFill>
                  <a:srgbClr val="FFFFFF"/>
                </a:solidFill>
              </a:rPr>
              <a:t>http://www.lspjy.com  </a:t>
            </a:r>
            <a:r>
              <a:rPr lang="zh-CN" altLang="en-US" sz="100">
                <a:solidFill>
                  <a:srgbClr val="FFFFFF"/>
                </a:solidFill>
              </a:rPr>
              <a:t>绿色圃中学资源网</a:t>
            </a:r>
            <a:r>
              <a:rPr lang="en-US" altLang="zh-CN" sz="100">
                <a:solidFill>
                  <a:srgbClr val="FFFFFF"/>
                </a:solidFill>
              </a:rPr>
              <a:t>http://cz.lspjy.com</a:t>
            </a:r>
            <a:endParaRPr lang="en-US" altLang="zh-CN" sz="1800">
              <a:solidFill>
                <a:srgbClr val="000000"/>
              </a:solidFill>
            </a:endParaRPr>
          </a:p>
        </p:txBody>
      </p:sp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>
          <a:xfrm>
            <a:off x="1343025" y="476250"/>
            <a:ext cx="8229600" cy="4524375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5400" b="1" smtClean="0">
                <a:latin typeface="华文楷体" pitchFamily="2" charset="-122"/>
                <a:ea typeface="华文楷体" pitchFamily="2" charset="-122"/>
              </a:rPr>
              <a:t>大海     老师</a:t>
            </a:r>
            <a:endParaRPr lang="en-US" altLang="zh-CN" sz="5400" b="1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5400" b="1" smtClean="0">
                <a:latin typeface="华文楷体" pitchFamily="2" charset="-122"/>
                <a:ea typeface="华文楷体" pitchFamily="2" charset="-122"/>
              </a:rPr>
              <a:t>同学     天亮  </a:t>
            </a:r>
            <a:endParaRPr lang="en-US" altLang="zh-CN" sz="5400" b="1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5400" b="1" smtClean="0">
                <a:latin typeface="华文楷体" pitchFamily="2" charset="-122"/>
                <a:ea typeface="华文楷体" pitchFamily="2" charset="-122"/>
              </a:rPr>
              <a:t>睡不着    那边    同学</a:t>
            </a:r>
            <a:endParaRPr lang="en-US" altLang="zh-CN" sz="5400" b="1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5400" b="1" smtClean="0">
                <a:latin typeface="华文楷体" pitchFamily="2" charset="-122"/>
                <a:ea typeface="华文楷体" pitchFamily="2" charset="-122"/>
              </a:rPr>
              <a:t>真的     什么    好吗    地方</a:t>
            </a:r>
            <a:endParaRPr lang="en-US" altLang="zh-CN" sz="5400" b="1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endParaRPr lang="zh-CN" altLang="en-US" sz="5400" b="1" smtClean="0">
              <a:solidFill>
                <a:srgbClr val="CC00CC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advTm="5195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内容占位符 1" descr="16pic_766531_b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AFBFD"/>
              </a:clrFrom>
              <a:clrTo>
                <a:srgbClr val="FAFBFD">
                  <a:alpha val="0"/>
                </a:srgbClr>
              </a:clrTo>
            </a:clrChange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12192000" cy="6823075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1" name="文本框 1"/>
          <p:cNvSpPr txBox="1">
            <a:spLocks noChangeArrowheads="1"/>
          </p:cNvSpPr>
          <p:nvPr/>
        </p:nvSpPr>
        <p:spPr bwMode="auto">
          <a:xfrm>
            <a:off x="2187575" y="3068638"/>
            <a:ext cx="74564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5400" b="1">
                <a:latin typeface="华文楷体" pitchFamily="2" charset="-122"/>
                <a:ea typeface="华文楷体" pitchFamily="2" charset="-122"/>
              </a:rPr>
              <a:t>地</a:t>
            </a:r>
            <a:r>
              <a:rPr lang="zh-CN" altLang="en-US" sz="5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方</a:t>
            </a:r>
            <a:r>
              <a:rPr lang="zh-CN" altLang="en-US" sz="5400" b="1">
                <a:latin typeface="华文楷体" pitchFamily="2" charset="-122"/>
                <a:ea typeface="华文楷体" pitchFamily="2" charset="-122"/>
              </a:rPr>
              <a:t>   什</a:t>
            </a:r>
            <a:r>
              <a:rPr lang="zh-CN" altLang="en-US" sz="5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么</a:t>
            </a:r>
            <a:r>
              <a:rPr lang="zh-CN" altLang="en-US" sz="5400" b="1">
                <a:latin typeface="华文楷体" pitchFamily="2" charset="-122"/>
                <a:ea typeface="华文楷体" pitchFamily="2" charset="-122"/>
              </a:rPr>
              <a:t>   真</a:t>
            </a:r>
            <a:r>
              <a:rPr lang="zh-CN" altLang="en-US" sz="5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的</a:t>
            </a:r>
            <a:r>
              <a:rPr lang="zh-CN" altLang="en-US" sz="5400" b="1">
                <a:latin typeface="华文楷体" pitchFamily="2" charset="-122"/>
                <a:ea typeface="华文楷体" pitchFamily="2" charset="-122"/>
              </a:rPr>
              <a:t>   时</a:t>
            </a:r>
            <a:r>
              <a:rPr lang="zh-CN" altLang="en-US" sz="5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候</a:t>
            </a:r>
            <a:r>
              <a:rPr lang="zh-CN" altLang="en-US" sz="5400" b="1"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sp>
        <p:nvSpPr>
          <p:cNvPr id="17412" name="矩形 1"/>
          <p:cNvSpPr>
            <a:spLocks noChangeArrowheads="1"/>
          </p:cNvSpPr>
          <p:nvPr/>
        </p:nvSpPr>
        <p:spPr bwMode="auto">
          <a:xfrm>
            <a:off x="3000375" y="2565400"/>
            <a:ext cx="9080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>
                <a:latin typeface="GB Pinyinok-D" pitchFamily="2" charset="-122"/>
                <a:ea typeface="GB Pinyinok-D" pitchFamily="2" charset="-122"/>
              </a:rPr>
              <a:t>fɑnɡ</a:t>
            </a:r>
            <a:endParaRPr lang="zh-CN" altLang="en-US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7413" name="矩形 2"/>
          <p:cNvSpPr>
            <a:spLocks noChangeArrowheads="1"/>
          </p:cNvSpPr>
          <p:nvPr/>
        </p:nvSpPr>
        <p:spPr bwMode="auto">
          <a:xfrm>
            <a:off x="4943475" y="2565400"/>
            <a:ext cx="936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>
                <a:latin typeface="GB Pinyinok-D" pitchFamily="2" charset="-122"/>
                <a:ea typeface="GB Pinyinok-D" pitchFamily="2" charset="-122"/>
              </a:rPr>
              <a:t>me</a:t>
            </a:r>
            <a:endParaRPr lang="zh-CN" altLang="en-US" sz="32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7414" name="矩形 3"/>
          <p:cNvSpPr>
            <a:spLocks noChangeArrowheads="1"/>
          </p:cNvSpPr>
          <p:nvPr/>
        </p:nvSpPr>
        <p:spPr bwMode="auto">
          <a:xfrm>
            <a:off x="6780213" y="2565400"/>
            <a:ext cx="7858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>
                <a:latin typeface="GB Pinyinok-D" pitchFamily="2" charset="-122"/>
                <a:ea typeface="GB Pinyinok-D" pitchFamily="2" charset="-122"/>
              </a:rPr>
              <a:t>de</a:t>
            </a:r>
            <a:endParaRPr lang="zh-CN" altLang="en-US" sz="320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7415" name="矩形 4"/>
          <p:cNvSpPr>
            <a:spLocks noChangeArrowheads="1"/>
          </p:cNvSpPr>
          <p:nvPr/>
        </p:nvSpPr>
        <p:spPr bwMode="auto">
          <a:xfrm>
            <a:off x="8597900" y="2595563"/>
            <a:ext cx="1050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>
                <a:latin typeface="GB Pinyinok-D" pitchFamily="2" charset="-122"/>
                <a:ea typeface="GB Pinyinok-D" pitchFamily="2" charset="-122"/>
              </a:rPr>
              <a:t>hou</a:t>
            </a:r>
            <a:endParaRPr lang="zh-CN" altLang="en-US" sz="3200" b="1">
              <a:latin typeface="GB Pinyinok-D" pitchFamily="2" charset="-122"/>
              <a:ea typeface="GB Pinyinok-D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内容占位符 1" descr="16pic_766531_b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AFBFD"/>
              </a:clrFrom>
              <a:clrTo>
                <a:srgbClr val="FAFBFD">
                  <a:alpha val="0"/>
                </a:srgbClr>
              </a:clrTo>
            </a:clrChange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63"/>
            <a:ext cx="12192000" cy="6823075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5" name="文本框 4"/>
          <p:cNvSpPr txBox="1">
            <a:spLocks noChangeArrowheads="1"/>
          </p:cNvSpPr>
          <p:nvPr/>
        </p:nvSpPr>
        <p:spPr bwMode="auto">
          <a:xfrm>
            <a:off x="2782888" y="847725"/>
            <a:ext cx="33131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nà</a:t>
            </a:r>
            <a:r>
              <a:rPr lang="en-US" altLang="zh-CN" b="1">
                <a:latin typeface="GB Pinyinok-D" pitchFamily="2" charset="-122"/>
                <a:ea typeface="GB Pinyinok-D" pitchFamily="2" charset="-122"/>
              </a:rPr>
              <a:t>   </a:t>
            </a:r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dì</a:t>
            </a:r>
            <a:r>
              <a:rPr lang="en-US" altLang="zh-CN" b="1">
                <a:latin typeface="GB Pinyinok-D" pitchFamily="2" charset="-122"/>
                <a:ea typeface="GB Pinyinok-D" pitchFamily="2" charset="-122"/>
              </a:rPr>
              <a:t>  </a:t>
            </a:r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fɑnɡ</a:t>
            </a:r>
            <a:r>
              <a:rPr lang="en-US" altLang="zh-CN" b="1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de</a:t>
            </a:r>
            <a:r>
              <a:rPr lang="en-US" altLang="zh-CN" b="1">
                <a:latin typeface="GB Pinyinok-D" pitchFamily="2" charset="-122"/>
                <a:ea typeface="GB Pinyinok-D" pitchFamily="2" charset="-122"/>
              </a:rPr>
              <a:t>  </a:t>
            </a:r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hǎi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那</a:t>
            </a:r>
            <a:r>
              <a:rPr lang="zh-CN" altLang="en-US" sz="4400" b="1">
                <a:latin typeface="华文楷体" pitchFamily="2" charset="-122"/>
                <a:ea typeface="华文楷体" pitchFamily="2" charset="-122"/>
              </a:rPr>
              <a:t>地方的</a:t>
            </a:r>
            <a:r>
              <a:rPr lang="zh-CN" altLang="en-US" sz="44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海</a:t>
            </a:r>
          </a:p>
        </p:txBody>
      </p:sp>
      <p:sp>
        <p:nvSpPr>
          <p:cNvPr id="18436" name="文本框 4"/>
          <p:cNvSpPr txBox="1">
            <a:spLocks noChangeArrowheads="1"/>
          </p:cNvSpPr>
          <p:nvPr/>
        </p:nvSpPr>
        <p:spPr bwMode="auto">
          <a:xfrm>
            <a:off x="2782888" y="2133600"/>
            <a:ext cx="3313112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nà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dì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fɑnɡ</a:t>
            </a:r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de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yún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那</a:t>
            </a:r>
            <a:r>
              <a:rPr lang="zh-CN" altLang="en-US" sz="4400" b="1">
                <a:latin typeface="华文楷体" pitchFamily="2" charset="-122"/>
                <a:ea typeface="华文楷体" pitchFamily="2" charset="-122"/>
              </a:rPr>
              <a:t>地方的云</a:t>
            </a:r>
            <a:endParaRPr lang="en-US" altLang="zh-CN" sz="44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437" name="文本框 4"/>
          <p:cNvSpPr txBox="1">
            <a:spLocks noChangeArrowheads="1"/>
          </p:cNvSpPr>
          <p:nvPr/>
        </p:nvSpPr>
        <p:spPr bwMode="auto">
          <a:xfrm>
            <a:off x="2782888" y="3357563"/>
            <a:ext cx="3313112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nà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dì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fɑnɡ</a:t>
            </a:r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de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shù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那</a:t>
            </a:r>
            <a:r>
              <a:rPr lang="zh-CN" altLang="en-US" sz="4400" b="1">
                <a:latin typeface="华文楷体" pitchFamily="2" charset="-122"/>
                <a:ea typeface="华文楷体" pitchFamily="2" charset="-122"/>
              </a:rPr>
              <a:t>地方的树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内容占位符 1" descr="16pic_766531_b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AFBFD"/>
              </a:clrFrom>
              <a:clrTo>
                <a:srgbClr val="FAFBFD">
                  <a:alpha val="0"/>
                </a:srgbClr>
              </a:clrTo>
            </a:clrChange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"/>
            <a:ext cx="12192000" cy="6823075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59" name="文本框 1"/>
          <p:cNvSpPr txBox="1">
            <a:spLocks noChangeArrowheads="1"/>
          </p:cNvSpPr>
          <p:nvPr/>
        </p:nvSpPr>
        <p:spPr bwMode="auto">
          <a:xfrm>
            <a:off x="2063750" y="476250"/>
            <a:ext cx="4287838" cy="604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  <a:buFontTx/>
              <a:buNone/>
            </a:pPr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那地方的海，</a:t>
            </a:r>
          </a:p>
          <a:p>
            <a:pPr>
              <a:lnSpc>
                <a:spcPct val="150000"/>
              </a:lnSpc>
              <a:spcBef>
                <a:spcPct val="20000"/>
              </a:spcBef>
              <a:buFontTx/>
              <a:buNone/>
            </a:pPr>
            <a:r>
              <a:rPr lang="zh-CN" altLang="en-US" sz="4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真</a:t>
            </a:r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的像</a:t>
            </a:r>
            <a:r>
              <a:rPr lang="zh-CN" altLang="en-US" sz="4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老师</a:t>
            </a:r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说的，</a:t>
            </a:r>
          </a:p>
          <a:p>
            <a:pPr>
              <a:lnSpc>
                <a:spcPct val="150000"/>
              </a:lnSpc>
              <a:spcBef>
                <a:spcPct val="20000"/>
              </a:spcBef>
              <a:buFontTx/>
              <a:buNone/>
            </a:pPr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那么多种颜色</a:t>
            </a:r>
            <a:r>
              <a:rPr lang="zh-CN" altLang="en-US" sz="4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吗</a:t>
            </a:r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？</a:t>
            </a:r>
            <a:endParaRPr lang="en-US" altLang="zh-CN" sz="4000" b="1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到底</a:t>
            </a:r>
            <a:r>
              <a:rPr lang="zh-CN" altLang="en-US" sz="4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什</a:t>
            </a:r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么时候，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4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才</a:t>
            </a:r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天</a:t>
            </a:r>
            <a:r>
              <a:rPr lang="zh-CN" altLang="en-US" sz="4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亮</a:t>
            </a:r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呢？</a:t>
            </a:r>
            <a:endParaRPr lang="en-US" altLang="zh-CN" sz="40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54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内容占位符 1" descr="16pic_766531_b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AFBFD"/>
              </a:clrFrom>
              <a:clrTo>
                <a:srgbClr val="FAFBFD">
                  <a:alpha val="0"/>
                </a:srgbClr>
              </a:clrTo>
            </a:clrChange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23075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3" name="文本框 1"/>
          <p:cNvSpPr txBox="1">
            <a:spLocks noChangeArrowheads="1"/>
          </p:cNvSpPr>
          <p:nvPr/>
        </p:nvSpPr>
        <p:spPr bwMode="auto">
          <a:xfrm>
            <a:off x="2063750" y="620713"/>
            <a:ext cx="4300538" cy="264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  <a:spcBef>
                <a:spcPct val="20000"/>
              </a:spcBef>
              <a:buFontTx/>
              <a:buNone/>
            </a:pPr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那地方的海，</a:t>
            </a:r>
          </a:p>
          <a:p>
            <a:pPr>
              <a:lnSpc>
                <a:spcPct val="125000"/>
              </a:lnSpc>
              <a:spcBef>
                <a:spcPct val="20000"/>
              </a:spcBef>
              <a:buFontTx/>
              <a:buNone/>
            </a:pPr>
            <a:r>
              <a:rPr lang="zh-CN" altLang="en-US" sz="4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真的</a:t>
            </a:r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像老师说的，</a:t>
            </a:r>
          </a:p>
          <a:p>
            <a:pPr>
              <a:lnSpc>
                <a:spcPct val="125000"/>
              </a:lnSpc>
              <a:spcBef>
                <a:spcPct val="20000"/>
              </a:spcBef>
              <a:buFontTx/>
              <a:buNone/>
            </a:pPr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那么多种颜色吗？</a:t>
            </a:r>
            <a:endParaRPr lang="en-US" altLang="zh-CN" sz="40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183313" y="2751138"/>
            <a:ext cx="1312862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8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真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79650" y="4197350"/>
            <a:ext cx="64658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5400" b="1" u="sng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5400" b="1">
                <a:latin typeface="华文楷体" pitchFamily="2" charset="-122"/>
                <a:ea typeface="华文楷体" pitchFamily="2" charset="-122"/>
              </a:rPr>
              <a:t>真的</a:t>
            </a:r>
            <a:r>
              <a:rPr lang="zh-CN" altLang="en-US" sz="5400" b="1" u="sng"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altLang="en-US" sz="5400" b="1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54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内容占位符 1" descr="16pic_766531_b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AFBFD"/>
              </a:clrFrom>
              <a:clrTo>
                <a:srgbClr val="FAFBFD">
                  <a:alpha val="0"/>
                </a:srgbClr>
              </a:clrTo>
            </a:clrChange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12192000" cy="6823076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7" name="文本框 1"/>
          <p:cNvSpPr txBox="1">
            <a:spLocks noChangeArrowheads="1"/>
          </p:cNvSpPr>
          <p:nvPr/>
        </p:nvSpPr>
        <p:spPr bwMode="auto">
          <a:xfrm>
            <a:off x="479425" y="1422400"/>
            <a:ext cx="11088688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4800" b="1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什</a:t>
            </a:r>
            <a:r>
              <a:rPr lang="zh-CN" altLang="zh-CN" sz="4800" b="1">
                <a:latin typeface="华文楷体" pitchFamily="2" charset="-122"/>
                <a:ea typeface="华文楷体" pitchFamily="2" charset="-122"/>
              </a:rPr>
              <a:t>么时候</a:t>
            </a:r>
            <a:r>
              <a:rPr lang="zh-CN" altLang="zh-CN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才</a:t>
            </a:r>
            <a:r>
              <a:rPr lang="zh-CN" altLang="zh-CN" sz="4800" b="1">
                <a:latin typeface="华文楷体" pitchFamily="2" charset="-122"/>
                <a:ea typeface="华文楷体" pitchFamily="2" charset="-122"/>
              </a:rPr>
              <a:t>天</a:t>
            </a:r>
            <a:r>
              <a:rPr lang="zh-CN" altLang="zh-CN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亮</a:t>
            </a:r>
            <a:r>
              <a:rPr lang="zh-CN" altLang="zh-CN" sz="4800" b="1">
                <a:latin typeface="华文楷体" pitchFamily="2" charset="-122"/>
                <a:ea typeface="华文楷体" pitchFamily="2" charset="-122"/>
              </a:rPr>
              <a:t>呢？我</a:t>
            </a:r>
            <a:r>
              <a:rPr lang="zh-CN" altLang="zh-CN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真</a:t>
            </a:r>
            <a:r>
              <a:rPr lang="zh-CN" altLang="zh-CN" sz="4800" b="1">
                <a:latin typeface="华文楷体" pitchFamily="2" charset="-122"/>
                <a:ea typeface="华文楷体" pitchFamily="2" charset="-122"/>
              </a:rPr>
              <a:t>是</a:t>
            </a:r>
            <a:r>
              <a:rPr lang="zh-CN" altLang="zh-CN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睡</a:t>
            </a:r>
            <a:r>
              <a:rPr lang="zh-CN" altLang="zh-CN" sz="4800" b="1">
                <a:latin typeface="华文楷体" pitchFamily="2" charset="-122"/>
                <a:ea typeface="华文楷体" pitchFamily="2" charset="-122"/>
              </a:rPr>
              <a:t>不着。因为明天</a:t>
            </a:r>
            <a:r>
              <a:rPr lang="zh-CN" altLang="zh-CN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老师</a:t>
            </a:r>
            <a:r>
              <a:rPr lang="zh-CN" altLang="zh-CN" sz="4800" b="1">
                <a:latin typeface="华文楷体" pitchFamily="2" charset="-122"/>
                <a:ea typeface="华文楷体" pitchFamily="2" charset="-122"/>
              </a:rPr>
              <a:t>要带</a:t>
            </a:r>
            <a:r>
              <a:rPr lang="zh-CN" altLang="zh-CN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同学</a:t>
            </a:r>
            <a:r>
              <a:rPr lang="zh-CN" altLang="zh-CN" sz="4800" b="1">
                <a:latin typeface="华文楷体" pitchFamily="2" charset="-122"/>
                <a:ea typeface="华文楷体" pitchFamily="2" charset="-122"/>
              </a:rPr>
              <a:t>们去郊游。听说</a:t>
            </a:r>
            <a:r>
              <a:rPr lang="zh-CN" altLang="zh-CN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那</a:t>
            </a:r>
            <a:r>
              <a:rPr lang="zh-CN" altLang="zh-CN" sz="4800" b="1">
                <a:latin typeface="华文楷体" pitchFamily="2" charset="-122"/>
                <a:ea typeface="华文楷体" pitchFamily="2" charset="-122"/>
              </a:rPr>
              <a:t>地方的</a:t>
            </a:r>
            <a:r>
              <a:rPr lang="zh-CN" altLang="zh-CN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海</a:t>
            </a:r>
            <a:r>
              <a:rPr lang="zh-CN" altLang="zh-CN" sz="4800" b="1">
                <a:latin typeface="华文楷体" pitchFamily="2" charset="-122"/>
                <a:ea typeface="华文楷体" pitchFamily="2" charset="-122"/>
              </a:rPr>
              <a:t>蓝蓝的，沙子软软的，云彩白白的，好想现在就出发啊！</a:t>
            </a:r>
            <a:endParaRPr lang="zh-CN" altLang="en-US" sz="4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508" name="文本框 3"/>
          <p:cNvSpPr txBox="1">
            <a:spLocks noChangeArrowheads="1"/>
          </p:cNvSpPr>
          <p:nvPr/>
        </p:nvSpPr>
        <p:spPr bwMode="auto">
          <a:xfrm>
            <a:off x="504825" y="406400"/>
            <a:ext cx="32750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0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读一读：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内容占位符 1" descr="16pic_766531_b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AFBFD"/>
              </a:clrFrom>
              <a:clrTo>
                <a:srgbClr val="FAFBFD">
                  <a:alpha val="0"/>
                </a:srgbClr>
              </a:clrTo>
            </a:clrChange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63"/>
            <a:ext cx="12192000" cy="6823075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1" name="内容占位符 9"/>
          <p:cNvSpPr>
            <a:spLocks noGrp="1"/>
          </p:cNvSpPr>
          <p:nvPr>
            <p:ph idx="4294967295"/>
          </p:nvPr>
        </p:nvSpPr>
        <p:spPr>
          <a:xfrm>
            <a:off x="1560513" y="1863725"/>
            <a:ext cx="3259137" cy="42799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翻过来，</a:t>
            </a:r>
          </a:p>
          <a:p>
            <a:pPr eaLnBrk="1" hangingPunct="1">
              <a:buFontTx/>
              <a:buNone/>
            </a:pP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唉</a:t>
            </a:r>
          </a:p>
          <a:p>
            <a:pPr eaLnBrk="1" hangingPunct="1">
              <a:buFontTx/>
              <a:buNone/>
            </a:pP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睡不着。</a:t>
            </a:r>
          </a:p>
          <a:p>
            <a:pPr eaLnBrk="1" hangingPunct="1">
              <a:buFontTx/>
              <a:buNone/>
            </a:pP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那地方的海，</a:t>
            </a:r>
          </a:p>
          <a:p>
            <a:pPr eaLnBrk="1" hangingPunct="1">
              <a:buFontTx/>
              <a:buNone/>
            </a:pP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真的像老师说的，</a:t>
            </a:r>
          </a:p>
          <a:p>
            <a:pPr eaLnBrk="1" hangingPunct="1">
              <a:buFontTx/>
              <a:buNone/>
            </a:pP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那么多种颜色吗？</a:t>
            </a:r>
          </a:p>
        </p:txBody>
      </p:sp>
      <p:sp>
        <p:nvSpPr>
          <p:cNvPr id="22532" name="内容占位符 9"/>
          <p:cNvSpPr txBox="1">
            <a:spLocks noChangeArrowheads="1"/>
          </p:cNvSpPr>
          <p:nvPr/>
        </p:nvSpPr>
        <p:spPr bwMode="auto">
          <a:xfrm>
            <a:off x="4629150" y="1863725"/>
            <a:ext cx="3135313" cy="434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翻过去，</a:t>
            </a:r>
          </a:p>
          <a:p>
            <a:pPr eaLnBrk="1" hangingPunct="1">
              <a:buFontTx/>
              <a:buNone/>
            </a:pP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唉</a:t>
            </a:r>
          </a:p>
          <a:p>
            <a:pPr eaLnBrk="1" hangingPunct="1">
              <a:buFontTx/>
              <a:buNone/>
            </a:pP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睡不着。</a:t>
            </a:r>
          </a:p>
          <a:p>
            <a:pPr eaLnBrk="1" hangingPunct="1">
              <a:buFontTx/>
              <a:buNone/>
            </a:pP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那地方的云，</a:t>
            </a:r>
          </a:p>
          <a:p>
            <a:pPr eaLnBrk="1" hangingPunct="1">
              <a:buFontTx/>
              <a:buNone/>
            </a:pP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真的像同学说的，</a:t>
            </a:r>
          </a:p>
          <a:p>
            <a:pPr eaLnBrk="1" hangingPunct="1">
              <a:buFontTx/>
              <a:buNone/>
            </a:pP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那么洁白柔软吗？</a:t>
            </a:r>
          </a:p>
        </p:txBody>
      </p:sp>
      <p:sp>
        <p:nvSpPr>
          <p:cNvPr id="22533" name="内容占位符 9"/>
          <p:cNvSpPr txBox="1">
            <a:spLocks noChangeArrowheads="1"/>
          </p:cNvSpPr>
          <p:nvPr/>
        </p:nvSpPr>
        <p:spPr bwMode="auto">
          <a:xfrm>
            <a:off x="7748588" y="2608263"/>
            <a:ext cx="2763837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翻过来，</a:t>
            </a:r>
          </a:p>
          <a:p>
            <a:pPr eaLnBrk="1" hangingPunct="1">
              <a:buFontTx/>
              <a:buNone/>
            </a:pP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翻过去，</a:t>
            </a:r>
          </a:p>
          <a:p>
            <a:pPr eaLnBrk="1" hangingPunct="1">
              <a:lnSpc>
                <a:spcPct val="75000"/>
              </a:lnSpc>
              <a:buFontTx/>
              <a:buNone/>
            </a:pP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唉</a:t>
            </a:r>
            <a:endParaRPr lang="en-US" altLang="zh-CN" sz="20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75000"/>
              </a:lnSpc>
              <a:buFontTx/>
              <a:buNone/>
            </a:pP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到底什么时候，</a:t>
            </a:r>
            <a:endParaRPr lang="en-US" altLang="zh-CN" sz="2000" b="1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才天亮呢？</a:t>
            </a:r>
          </a:p>
        </p:txBody>
      </p:sp>
      <p:cxnSp>
        <p:nvCxnSpPr>
          <p:cNvPr id="15" name="直接连接符 14"/>
          <p:cNvCxnSpPr/>
          <p:nvPr/>
        </p:nvCxnSpPr>
        <p:spPr>
          <a:xfrm rot="16200000" flipH="1">
            <a:off x="2687638" y="3495675"/>
            <a:ext cx="3873500" cy="2540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6200000" flipH="1">
            <a:off x="5755482" y="3567906"/>
            <a:ext cx="3873500" cy="23813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157413" y="2608263"/>
            <a:ext cx="547687" cy="1587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164138" y="2608263"/>
            <a:ext cx="549275" cy="1587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8286750" y="3789363"/>
            <a:ext cx="547688" cy="1587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内容占位符 1" descr="16pic_766531_b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AFBFD"/>
              </a:clrFrom>
              <a:clrTo>
                <a:srgbClr val="FAFBFD">
                  <a:alpha val="0"/>
                </a:srgbClr>
              </a:clrTo>
            </a:clrChange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12192000" cy="6823075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9" name="WordArt 15"/>
          <p:cNvSpPr>
            <a:spLocks noChangeArrowheads="1" noChangeShapeType="1" noTextEdit="1"/>
          </p:cNvSpPr>
          <p:nvPr/>
        </p:nvSpPr>
        <p:spPr bwMode="auto">
          <a:xfrm>
            <a:off x="1055688" y="981075"/>
            <a:ext cx="2141537" cy="590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014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我会写</a:t>
            </a:r>
          </a:p>
        </p:txBody>
      </p:sp>
      <p:pic>
        <p:nvPicPr>
          <p:cNvPr id="24580" name="图片 1" descr="才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538" y="1974850"/>
            <a:ext cx="2894012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内容占位符 1" descr="16pic_766531_b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AFBFD"/>
              </a:clrFrom>
              <a:clrTo>
                <a:srgbClr val="FAFBFD">
                  <a:alpha val="0"/>
                </a:srgbClr>
              </a:clrTo>
            </a:clrChange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12192000" cy="6823075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603" name="Group 29"/>
          <p:cNvGrpSpPr>
            <a:grpSpLocks/>
          </p:cNvGrpSpPr>
          <p:nvPr/>
        </p:nvGrpSpPr>
        <p:grpSpPr bwMode="auto">
          <a:xfrm>
            <a:off x="2855913" y="2012950"/>
            <a:ext cx="2887662" cy="2684463"/>
            <a:chOff x="1104" y="880"/>
            <a:chExt cx="1104" cy="1032"/>
          </a:xfrm>
        </p:grpSpPr>
        <p:sp>
          <p:nvSpPr>
            <p:cNvPr id="25606" name="Rectangle 30"/>
            <p:cNvSpPr>
              <a:spLocks noChangeArrowheads="1"/>
            </p:cNvSpPr>
            <p:nvPr/>
          </p:nvSpPr>
          <p:spPr bwMode="auto">
            <a:xfrm>
              <a:off x="1656" y="1392"/>
              <a:ext cx="55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Tx/>
                <a:buNone/>
              </a:pPr>
              <a:endParaRPr lang="zh-CN" altLang="zh-CN" sz="540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25607" name="Rectangle 31"/>
            <p:cNvSpPr>
              <a:spLocks noChangeArrowheads="1"/>
            </p:cNvSpPr>
            <p:nvPr/>
          </p:nvSpPr>
          <p:spPr bwMode="auto">
            <a:xfrm>
              <a:off x="1104" y="1392"/>
              <a:ext cx="55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Tx/>
                <a:buNone/>
              </a:pPr>
              <a:endParaRPr lang="zh-CN" altLang="zh-CN" sz="540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25608" name="Rectangle 32"/>
            <p:cNvSpPr>
              <a:spLocks noChangeArrowheads="1"/>
            </p:cNvSpPr>
            <p:nvPr/>
          </p:nvSpPr>
          <p:spPr bwMode="auto">
            <a:xfrm>
              <a:off x="1656" y="880"/>
              <a:ext cx="552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Tx/>
                <a:buNone/>
              </a:pPr>
              <a:endParaRPr lang="zh-CN" altLang="zh-CN" sz="540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25609" name="Rectangle 33"/>
            <p:cNvSpPr>
              <a:spLocks noChangeArrowheads="1"/>
            </p:cNvSpPr>
            <p:nvPr/>
          </p:nvSpPr>
          <p:spPr bwMode="auto">
            <a:xfrm>
              <a:off x="1104" y="880"/>
              <a:ext cx="552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Tx/>
                <a:buNone/>
              </a:pPr>
              <a:endParaRPr lang="zh-CN" altLang="zh-CN" sz="540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25610" name="Line 34"/>
            <p:cNvSpPr>
              <a:spLocks noChangeShapeType="1"/>
            </p:cNvSpPr>
            <p:nvPr/>
          </p:nvSpPr>
          <p:spPr bwMode="auto">
            <a:xfrm>
              <a:off x="1104" y="880"/>
              <a:ext cx="110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1" name="Line 35"/>
            <p:cNvSpPr>
              <a:spLocks noChangeShapeType="1"/>
            </p:cNvSpPr>
            <p:nvPr/>
          </p:nvSpPr>
          <p:spPr bwMode="auto">
            <a:xfrm>
              <a:off x="1104" y="1392"/>
              <a:ext cx="110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2" name="Line 36"/>
            <p:cNvSpPr>
              <a:spLocks noChangeShapeType="1"/>
            </p:cNvSpPr>
            <p:nvPr/>
          </p:nvSpPr>
          <p:spPr bwMode="auto">
            <a:xfrm>
              <a:off x="1104" y="1912"/>
              <a:ext cx="110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3" name="Line 37"/>
            <p:cNvSpPr>
              <a:spLocks noChangeShapeType="1"/>
            </p:cNvSpPr>
            <p:nvPr/>
          </p:nvSpPr>
          <p:spPr bwMode="auto">
            <a:xfrm>
              <a:off x="1104" y="880"/>
              <a:ext cx="0" cy="103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4" name="Line 38"/>
            <p:cNvSpPr>
              <a:spLocks noChangeShapeType="1"/>
            </p:cNvSpPr>
            <p:nvPr/>
          </p:nvSpPr>
          <p:spPr bwMode="auto">
            <a:xfrm>
              <a:off x="1656" y="880"/>
              <a:ext cx="0" cy="103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5" name="Line 39"/>
            <p:cNvSpPr>
              <a:spLocks noChangeShapeType="1"/>
            </p:cNvSpPr>
            <p:nvPr/>
          </p:nvSpPr>
          <p:spPr bwMode="auto">
            <a:xfrm>
              <a:off x="2208" y="880"/>
              <a:ext cx="0" cy="103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04" name="矩形 1"/>
          <p:cNvSpPr>
            <a:spLocks noChangeArrowheads="1"/>
          </p:cNvSpPr>
          <p:nvPr/>
        </p:nvSpPr>
        <p:spPr bwMode="auto">
          <a:xfrm>
            <a:off x="3000375" y="1835150"/>
            <a:ext cx="172720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18000">
                <a:latin typeface="楷体" pitchFamily="49" charset="-122"/>
                <a:ea typeface="楷体" pitchFamily="49" charset="-122"/>
              </a:rPr>
              <a:t>明</a:t>
            </a:r>
          </a:p>
        </p:txBody>
      </p:sp>
      <p:sp>
        <p:nvSpPr>
          <p:cNvPr id="25605" name="WordArt 15"/>
          <p:cNvSpPr>
            <a:spLocks noChangeArrowheads="1" noChangeShapeType="1" noTextEdit="1"/>
          </p:cNvSpPr>
          <p:nvPr/>
        </p:nvSpPr>
        <p:spPr bwMode="auto">
          <a:xfrm>
            <a:off x="882650" y="700088"/>
            <a:ext cx="2141538" cy="590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014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我会写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 descr="timg"/>
          <p:cNvPicPr>
            <a:picLocks noChangeAspect="1" noChangeArrowheads="1"/>
          </p:cNvPicPr>
          <p:nvPr/>
        </p:nvPicPr>
        <p:blipFill>
          <a:blip r:embed="rId2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12192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矩形 2051"/>
          <p:cNvSpPr/>
          <p:nvPr/>
        </p:nvSpPr>
        <p:spPr>
          <a:xfrm>
            <a:off x="5663953" y="2599580"/>
            <a:ext cx="4340383" cy="8302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999"/>
              </a:avLst>
            </a:prstTxWarp>
            <a:normAutofit/>
            <a:scene3d>
              <a:camera prst="orthographicFront"/>
              <a:lightRig rig="threePt" dir="t"/>
            </a:scene3d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明天要</a:t>
            </a: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远足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内容占位符 1" descr="16pic_766531_b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AFBFD"/>
              </a:clrFrom>
              <a:clrTo>
                <a:srgbClr val="FAFBFD">
                  <a:alpha val="0"/>
                </a:srgbClr>
              </a:clrTo>
            </a:clrChange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63"/>
            <a:ext cx="12192000" cy="6823075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3" name="内容占位符 9"/>
          <p:cNvSpPr>
            <a:spLocks noGrp="1"/>
          </p:cNvSpPr>
          <p:nvPr>
            <p:ph idx="1"/>
          </p:nvPr>
        </p:nvSpPr>
        <p:spPr>
          <a:xfrm>
            <a:off x="1774825" y="1885950"/>
            <a:ext cx="3259138" cy="42799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400" b="1" smtClean="0">
                <a:latin typeface="华文楷体" pitchFamily="2" charset="-122"/>
                <a:ea typeface="华文楷体" pitchFamily="2" charset="-122"/>
              </a:rPr>
              <a:t>翻过来，</a:t>
            </a:r>
          </a:p>
          <a:p>
            <a:pPr eaLnBrk="1" hangingPunct="1">
              <a:buFontTx/>
              <a:buNone/>
            </a:pPr>
            <a:r>
              <a:rPr lang="zh-CN" altLang="en-US" sz="2400" b="1" smtClean="0">
                <a:latin typeface="华文楷体" pitchFamily="2" charset="-122"/>
                <a:ea typeface="华文楷体" pitchFamily="2" charset="-122"/>
              </a:rPr>
              <a:t>唉</a:t>
            </a:r>
          </a:p>
          <a:p>
            <a:pPr eaLnBrk="1" hangingPunct="1">
              <a:buFontTx/>
              <a:buNone/>
            </a:pPr>
            <a:r>
              <a:rPr lang="zh-CN" altLang="en-US" sz="2400" b="1" smtClean="0">
                <a:latin typeface="华文楷体" pitchFamily="2" charset="-122"/>
                <a:ea typeface="华文楷体" pitchFamily="2" charset="-122"/>
              </a:rPr>
              <a:t>睡不着。</a:t>
            </a:r>
          </a:p>
          <a:p>
            <a:pPr eaLnBrk="1" hangingPunct="1">
              <a:buFontTx/>
              <a:buNone/>
            </a:pPr>
            <a:r>
              <a:rPr lang="zh-CN" altLang="en-US" sz="2400" b="1" smtClean="0">
                <a:latin typeface="华文楷体" pitchFamily="2" charset="-122"/>
                <a:ea typeface="华文楷体" pitchFamily="2" charset="-122"/>
              </a:rPr>
              <a:t>那地方的海，</a:t>
            </a:r>
          </a:p>
          <a:p>
            <a:pPr eaLnBrk="1" hangingPunct="1">
              <a:buFontTx/>
              <a:buNone/>
            </a:pPr>
            <a:r>
              <a:rPr lang="en-US" altLang="zh-CN" sz="2000" b="1" smtClean="0">
                <a:solidFill>
                  <a:srgbClr val="FF0000"/>
                </a:solidFill>
                <a:latin typeface="GB Pinyinok-D" pitchFamily="2" charset="-122"/>
                <a:ea typeface="GB Pinyinok-D" pitchFamily="2" charset="-122"/>
              </a:rPr>
              <a:t>zhēn     lǎo shī</a:t>
            </a:r>
          </a:p>
          <a:p>
            <a:pPr eaLnBrk="1" hangingPunct="1">
              <a:lnSpc>
                <a:spcPct val="65000"/>
              </a:lnSpc>
              <a:buFontTx/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真</a:t>
            </a:r>
            <a:r>
              <a:rPr lang="zh-CN" altLang="en-US" sz="2400" b="1" smtClean="0">
                <a:latin typeface="华文楷体" pitchFamily="2" charset="-122"/>
                <a:ea typeface="华文楷体" pitchFamily="2" charset="-122"/>
              </a:rPr>
              <a:t>的像</a:t>
            </a:r>
            <a:r>
              <a:rPr lang="zh-CN" altLang="en-US" sz="24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老师</a:t>
            </a:r>
            <a:r>
              <a:rPr lang="zh-CN" altLang="en-US" sz="2400" b="1" smtClean="0">
                <a:latin typeface="华文楷体" pitchFamily="2" charset="-122"/>
                <a:ea typeface="华文楷体" pitchFamily="2" charset="-122"/>
              </a:rPr>
              <a:t>说的，</a:t>
            </a:r>
          </a:p>
          <a:p>
            <a:pPr eaLnBrk="1" hangingPunct="1">
              <a:lnSpc>
                <a:spcPct val="65000"/>
              </a:lnSpc>
              <a:buFontTx/>
              <a:buNone/>
            </a:pPr>
            <a:r>
              <a:rPr lang="zh-CN" altLang="en-US" sz="2400" b="1" smtClean="0">
                <a:latin typeface="华文楷体" pitchFamily="2" charset="-122"/>
                <a:ea typeface="华文楷体" pitchFamily="2" charset="-122"/>
              </a:rPr>
              <a:t>                        </a:t>
            </a:r>
            <a:r>
              <a:rPr lang="en-US" altLang="zh-CN" sz="2000" b="1" smtClean="0">
                <a:solidFill>
                  <a:srgbClr val="FF0000"/>
                </a:solidFill>
                <a:latin typeface="GB Pinyinok-D" pitchFamily="2" charset="-122"/>
                <a:ea typeface="GB Pinyinok-D" pitchFamily="2" charset="-122"/>
              </a:rPr>
              <a:t>mā</a:t>
            </a:r>
          </a:p>
          <a:p>
            <a:pPr eaLnBrk="1" hangingPunct="1">
              <a:lnSpc>
                <a:spcPct val="65000"/>
              </a:lnSpc>
              <a:buFontTx/>
              <a:buNone/>
            </a:pPr>
            <a:r>
              <a:rPr lang="zh-CN" altLang="en-US" sz="2400" b="1" smtClean="0">
                <a:latin typeface="华文楷体" pitchFamily="2" charset="-122"/>
                <a:ea typeface="华文楷体" pitchFamily="2" charset="-122"/>
              </a:rPr>
              <a:t>那么多种颜色</a:t>
            </a:r>
            <a:r>
              <a:rPr lang="zh-CN" altLang="en-US" sz="24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吗</a:t>
            </a:r>
            <a:r>
              <a:rPr lang="zh-CN" altLang="en-US" sz="2400" b="1" smtClean="0">
                <a:latin typeface="华文楷体" pitchFamily="2" charset="-122"/>
                <a:ea typeface="华文楷体" pitchFamily="2" charset="-122"/>
              </a:rPr>
              <a:t>？</a:t>
            </a:r>
          </a:p>
        </p:txBody>
      </p:sp>
      <p:sp>
        <p:nvSpPr>
          <p:cNvPr id="5124" name="内容占位符 9"/>
          <p:cNvSpPr txBox="1">
            <a:spLocks noChangeArrowheads="1"/>
          </p:cNvSpPr>
          <p:nvPr/>
        </p:nvSpPr>
        <p:spPr bwMode="auto">
          <a:xfrm>
            <a:off x="4654550" y="1916113"/>
            <a:ext cx="3135313" cy="434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翻过去，</a:t>
            </a:r>
          </a:p>
          <a:p>
            <a:pPr eaLnBrk="1" hangingPunct="1"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唉</a:t>
            </a:r>
          </a:p>
          <a:p>
            <a:pPr eaLnBrk="1" hangingPunct="1"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睡不着。</a:t>
            </a:r>
          </a:p>
          <a:p>
            <a:pPr eaLnBrk="1" hangingPunct="1"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那地方的云，</a:t>
            </a:r>
          </a:p>
          <a:p>
            <a:pPr eaLnBrk="1" hangingPunct="1"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           </a:t>
            </a:r>
            <a:r>
              <a:rPr lang="en-US" altLang="zh-CN" sz="2000" b="1">
                <a:solidFill>
                  <a:srgbClr val="FF0000"/>
                </a:solidFill>
                <a:latin typeface="GB Pinyinok-D" pitchFamily="2" charset="-122"/>
                <a:ea typeface="GB Pinyinok-D" pitchFamily="2" charset="-122"/>
              </a:rPr>
              <a:t>t</a:t>
            </a:r>
            <a:r>
              <a:rPr lang="en-US" altLang="en-US" sz="2000" b="1">
                <a:solidFill>
                  <a:srgbClr val="FF0000"/>
                </a:solidFill>
                <a:latin typeface="GB Pinyinok-D" pitchFamily="2" charset="-122"/>
                <a:ea typeface="GB Pinyinok-D" pitchFamily="2" charset="-122"/>
              </a:rPr>
              <a:t>ō</a:t>
            </a:r>
            <a:r>
              <a:rPr lang="en-US" altLang="zh-CN" sz="2000" b="1">
                <a:solidFill>
                  <a:srgbClr val="FF0000"/>
                </a:solidFill>
                <a:latin typeface="GB Pinyinok-D" pitchFamily="2" charset="-122"/>
                <a:ea typeface="GB Pinyinok-D" pitchFamily="2" charset="-122"/>
              </a:rPr>
              <a:t>ng</a:t>
            </a:r>
            <a:r>
              <a:rPr lang="en-US" altLang="zh-CN" sz="2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000" b="1">
                <a:solidFill>
                  <a:srgbClr val="FF0000"/>
                </a:solidFill>
                <a:latin typeface="GB Pinyinok-D" pitchFamily="2" charset="-122"/>
                <a:ea typeface="GB Pinyinok-D" pitchFamily="2" charset="-122"/>
              </a:rPr>
              <a:t>xué</a:t>
            </a:r>
            <a:endParaRPr lang="zh-CN" altLang="en-US" sz="2000" b="1">
              <a:solidFill>
                <a:srgbClr val="FF0000"/>
              </a:solidFill>
              <a:latin typeface="GB Pinyinok-D" pitchFamily="2" charset="-122"/>
              <a:ea typeface="GB Pinyinok-D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真的像</a:t>
            </a:r>
            <a:r>
              <a:rPr lang="zh-CN" altLang="en-US" sz="2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同学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说的，</a:t>
            </a:r>
          </a:p>
          <a:p>
            <a:pPr eaLnBrk="1" hangingPunct="1"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那么洁白柔软吗？</a:t>
            </a:r>
          </a:p>
        </p:txBody>
      </p:sp>
      <p:sp>
        <p:nvSpPr>
          <p:cNvPr id="5125" name="内容占位符 9"/>
          <p:cNvSpPr txBox="1">
            <a:spLocks noChangeArrowheads="1"/>
          </p:cNvSpPr>
          <p:nvPr/>
        </p:nvSpPr>
        <p:spPr bwMode="auto">
          <a:xfrm>
            <a:off x="7710488" y="1916113"/>
            <a:ext cx="2762250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翻过来，</a:t>
            </a:r>
          </a:p>
          <a:p>
            <a:pPr eaLnBrk="1" hangingPunct="1"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翻过去，</a:t>
            </a:r>
          </a:p>
          <a:p>
            <a:pPr eaLnBrk="1" hangingPunct="1">
              <a:lnSpc>
                <a:spcPct val="75000"/>
              </a:lnSpc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唉</a:t>
            </a:r>
          </a:p>
          <a:p>
            <a:pPr eaLnBrk="1" hangingPunct="1">
              <a:buFont typeface="Arial" charset="0"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en-US" altLang="zh-CN" sz="2000" b="1">
                <a:solidFill>
                  <a:srgbClr val="FF0000"/>
                </a:solidFill>
                <a:latin typeface="GB Pinyinok-D" pitchFamily="2" charset="-122"/>
                <a:ea typeface="GB Pinyinok-D" pitchFamily="2" charset="-122"/>
              </a:rPr>
              <a:t>shén</a:t>
            </a:r>
          </a:p>
          <a:p>
            <a:pPr eaLnBrk="1" hangingPunct="1">
              <a:lnSpc>
                <a:spcPct val="75000"/>
              </a:lnSpc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到底</a:t>
            </a:r>
            <a:r>
              <a:rPr lang="zh-CN" altLang="en-US" sz="2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什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么时候，</a:t>
            </a:r>
          </a:p>
          <a:p>
            <a:pPr eaLnBrk="1" hangingPunct="1">
              <a:buFontTx/>
              <a:buNone/>
            </a:pPr>
            <a:r>
              <a:rPr lang="en-US" altLang="zh-CN" sz="2000" b="1">
                <a:solidFill>
                  <a:srgbClr val="FF0000"/>
                </a:solidFill>
                <a:latin typeface="GB Pinyinok-D" pitchFamily="2" charset="-122"/>
                <a:ea typeface="GB Pinyinok-D" pitchFamily="2" charset="-122"/>
              </a:rPr>
              <a:t>cái</a:t>
            </a:r>
            <a:r>
              <a:rPr lang="en-US" altLang="zh-CN" sz="2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2000" b="1">
                <a:solidFill>
                  <a:srgbClr val="FF0000"/>
                </a:solidFill>
                <a:latin typeface="GB Pinyinok-D" pitchFamily="2" charset="-122"/>
                <a:ea typeface="GB Pinyinok-D" pitchFamily="2" charset="-122"/>
              </a:rPr>
              <a:t>liàng</a:t>
            </a:r>
          </a:p>
          <a:p>
            <a:pPr eaLnBrk="1" hangingPunct="1"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才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天</a:t>
            </a:r>
            <a:r>
              <a:rPr lang="zh-CN" altLang="en-US" sz="2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亮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呢？</a:t>
            </a:r>
          </a:p>
        </p:txBody>
      </p:sp>
      <p:cxnSp>
        <p:nvCxnSpPr>
          <p:cNvPr id="15" name="直接连接符 14"/>
          <p:cNvCxnSpPr/>
          <p:nvPr/>
        </p:nvCxnSpPr>
        <p:spPr>
          <a:xfrm rot="16200000" flipH="1">
            <a:off x="2687638" y="3495675"/>
            <a:ext cx="3873500" cy="2540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6200000" flipH="1">
            <a:off x="5755482" y="3567906"/>
            <a:ext cx="3873500" cy="23813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251075" y="2565400"/>
            <a:ext cx="547688" cy="1588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221288" y="2565400"/>
            <a:ext cx="547687" cy="1588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8256588" y="2997200"/>
            <a:ext cx="547687" cy="1588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31" name="文本框 1"/>
          <p:cNvSpPr txBox="1">
            <a:spLocks noChangeArrowheads="1"/>
          </p:cNvSpPr>
          <p:nvPr/>
        </p:nvSpPr>
        <p:spPr bwMode="auto">
          <a:xfrm>
            <a:off x="4656138" y="1520825"/>
            <a:ext cx="4429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F0000"/>
                </a:solidFill>
                <a:latin typeface="Arial" charset="0"/>
                <a:sym typeface="宋体" pitchFamily="2" charset="-122"/>
              </a:rPr>
              <a:t>②</a:t>
            </a:r>
          </a:p>
        </p:txBody>
      </p:sp>
      <p:sp>
        <p:nvSpPr>
          <p:cNvPr id="5132" name="文本框 2"/>
          <p:cNvSpPr txBox="1">
            <a:spLocks noChangeArrowheads="1"/>
          </p:cNvSpPr>
          <p:nvPr/>
        </p:nvSpPr>
        <p:spPr bwMode="auto">
          <a:xfrm>
            <a:off x="7939088" y="1519238"/>
            <a:ext cx="403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F0000"/>
                </a:solidFill>
                <a:latin typeface="Arial" charset="0"/>
                <a:sym typeface="宋体" pitchFamily="2" charset="-122"/>
              </a:rPr>
              <a:t>③</a:t>
            </a:r>
          </a:p>
        </p:txBody>
      </p:sp>
      <p:sp>
        <p:nvSpPr>
          <p:cNvPr id="5133" name="文本框 3"/>
          <p:cNvSpPr txBox="1">
            <a:spLocks noChangeArrowheads="1"/>
          </p:cNvSpPr>
          <p:nvPr/>
        </p:nvSpPr>
        <p:spPr bwMode="auto">
          <a:xfrm>
            <a:off x="1841500" y="1519238"/>
            <a:ext cx="438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F0000"/>
                </a:solidFill>
                <a:latin typeface="Arial" charset="0"/>
                <a:sym typeface="宋体" pitchFamily="2" charset="-122"/>
              </a:rPr>
              <a:t>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内容占位符 1" descr="16pic_766531_b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AFBFD"/>
              </a:clrFrom>
              <a:clrTo>
                <a:srgbClr val="FAFBFD">
                  <a:alpha val="0"/>
                </a:srgbClr>
              </a:clrTo>
            </a:clrChange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12192000" cy="6823075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1" name="矩形 15367"/>
          <p:cNvSpPr>
            <a:spLocks noChangeArrowheads="1"/>
          </p:cNvSpPr>
          <p:nvPr/>
        </p:nvSpPr>
        <p:spPr bwMode="auto">
          <a:xfrm>
            <a:off x="1919288" y="6453188"/>
            <a:ext cx="615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00">
                <a:solidFill>
                  <a:srgbClr val="FFFFFF"/>
                </a:solidFill>
              </a:rPr>
              <a:t>绿色圃中小学教育网</a:t>
            </a:r>
            <a:r>
              <a:rPr lang="en-US" altLang="zh-CN" sz="100">
                <a:solidFill>
                  <a:srgbClr val="FFFFFF"/>
                </a:solidFill>
              </a:rPr>
              <a:t>http://www.lspjy.com  </a:t>
            </a:r>
            <a:r>
              <a:rPr lang="zh-CN" altLang="en-US" sz="100">
                <a:solidFill>
                  <a:srgbClr val="FFFFFF"/>
                </a:solidFill>
              </a:rPr>
              <a:t>绿色圃中学资源网</a:t>
            </a:r>
            <a:r>
              <a:rPr lang="en-US" altLang="zh-CN" sz="100">
                <a:solidFill>
                  <a:srgbClr val="FFFFFF"/>
                </a:solidFill>
              </a:rPr>
              <a:t>http://cz.lspjy.com</a:t>
            </a:r>
            <a:endParaRPr lang="en-US" altLang="zh-CN" sz="1800">
              <a:solidFill>
                <a:srgbClr val="000000"/>
              </a:solidFill>
            </a:endParaRPr>
          </a:p>
        </p:txBody>
      </p:sp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>
          <a:xfrm>
            <a:off x="1495425" y="2492375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5400" b="1" smtClean="0">
                <a:solidFill>
                  <a:srgbClr val="CC00CC"/>
                </a:solidFill>
                <a:latin typeface="华文楷体" pitchFamily="2" charset="-122"/>
                <a:ea typeface="华文楷体" pitchFamily="2" charset="-122"/>
              </a:rPr>
              <a:t>睡   那   海     真    老    师    </a:t>
            </a:r>
            <a:endParaRPr lang="en-US" altLang="zh-CN" sz="5400" b="1" smtClean="0">
              <a:solidFill>
                <a:srgbClr val="CC00CC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5400" b="1" smtClean="0">
                <a:solidFill>
                  <a:srgbClr val="CC00CC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en-US" altLang="zh-CN" sz="5400" b="1" smtClean="0">
              <a:solidFill>
                <a:srgbClr val="CC00CC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5400" b="1" smtClean="0">
                <a:solidFill>
                  <a:srgbClr val="CC00CC"/>
                </a:solidFill>
                <a:latin typeface="华文楷体" pitchFamily="2" charset="-122"/>
                <a:ea typeface="华文楷体" pitchFamily="2" charset="-122"/>
              </a:rPr>
              <a:t>吗</a:t>
            </a:r>
            <a:r>
              <a:rPr lang="en-US" altLang="zh-CN" sz="5400" b="1" smtClean="0">
                <a:solidFill>
                  <a:srgbClr val="CC00CC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5400" b="1" smtClean="0">
                <a:solidFill>
                  <a:srgbClr val="CC00CC"/>
                </a:solidFill>
                <a:latin typeface="华文楷体" pitchFamily="2" charset="-122"/>
                <a:ea typeface="华文楷体" pitchFamily="2" charset="-122"/>
              </a:rPr>
              <a:t>同    什    才   亮</a:t>
            </a:r>
          </a:p>
        </p:txBody>
      </p:sp>
      <p:sp>
        <p:nvSpPr>
          <p:cNvPr id="7173" name="矩形 1"/>
          <p:cNvSpPr>
            <a:spLocks noChangeArrowheads="1"/>
          </p:cNvSpPr>
          <p:nvPr/>
        </p:nvSpPr>
        <p:spPr bwMode="auto">
          <a:xfrm>
            <a:off x="1495425" y="1920875"/>
            <a:ext cx="9572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>
                <a:latin typeface="GB Pinyinok-D" pitchFamily="2" charset="-122"/>
                <a:ea typeface="GB Pinyinok-D" pitchFamily="2" charset="-122"/>
              </a:rPr>
              <a:t>shuì</a:t>
            </a:r>
            <a:endParaRPr lang="zh-CN" altLang="en-US" sz="32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7174" name="矩形 2"/>
          <p:cNvSpPr>
            <a:spLocks noChangeArrowheads="1"/>
          </p:cNvSpPr>
          <p:nvPr/>
        </p:nvSpPr>
        <p:spPr bwMode="auto">
          <a:xfrm>
            <a:off x="4079875" y="1717675"/>
            <a:ext cx="7080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b="1">
                <a:latin typeface="GB Pinyinok-D" pitchFamily="2" charset="-122"/>
                <a:ea typeface="GB Pinyinok-D" pitchFamily="2" charset="-122"/>
              </a:rPr>
              <a:t>hǎi</a:t>
            </a:r>
          </a:p>
        </p:txBody>
      </p:sp>
      <p:sp>
        <p:nvSpPr>
          <p:cNvPr id="7175" name="矩形 3"/>
          <p:cNvSpPr>
            <a:spLocks noChangeArrowheads="1"/>
          </p:cNvSpPr>
          <p:nvPr/>
        </p:nvSpPr>
        <p:spPr bwMode="auto">
          <a:xfrm>
            <a:off x="2789238" y="1920875"/>
            <a:ext cx="612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>
                <a:latin typeface="GB Pinyinok-D" pitchFamily="2" charset="-122"/>
                <a:ea typeface="GB Pinyinok-D" pitchFamily="2" charset="-122"/>
              </a:rPr>
              <a:t>nà</a:t>
            </a:r>
            <a:endParaRPr lang="zh-CN" altLang="en-US" sz="32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7176" name="矩形 6"/>
          <p:cNvSpPr>
            <a:spLocks noChangeArrowheads="1"/>
          </p:cNvSpPr>
          <p:nvPr/>
        </p:nvSpPr>
        <p:spPr bwMode="auto">
          <a:xfrm>
            <a:off x="5364163" y="1920875"/>
            <a:ext cx="10144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>
                <a:latin typeface="GB Pinyinok-D" pitchFamily="2" charset="-122"/>
                <a:ea typeface="GB Pinyinok-D" pitchFamily="2" charset="-122"/>
              </a:rPr>
              <a:t>zhēn</a:t>
            </a:r>
            <a:endParaRPr lang="zh-CN" altLang="en-US" sz="32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7177" name="矩形 7"/>
          <p:cNvSpPr>
            <a:spLocks noChangeArrowheads="1"/>
          </p:cNvSpPr>
          <p:nvPr/>
        </p:nvSpPr>
        <p:spPr bwMode="auto">
          <a:xfrm>
            <a:off x="6953250" y="1809750"/>
            <a:ext cx="20351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>
                <a:latin typeface="GB Pinyinok-D" pitchFamily="2" charset="-122"/>
                <a:ea typeface="GB Pinyinok-D" pitchFamily="2" charset="-122"/>
              </a:rPr>
              <a:t>lǎo</a:t>
            </a:r>
            <a:r>
              <a:rPr lang="en-US" altLang="zh-CN" sz="3600" b="1">
                <a:latin typeface="Century Gothic" pitchFamily="34" charset="0"/>
              </a:rPr>
              <a:t>      </a:t>
            </a:r>
            <a:r>
              <a:rPr lang="en-US" altLang="zh-CN" sz="3200" b="1">
                <a:latin typeface="GB Pinyinok-D" pitchFamily="2" charset="-122"/>
                <a:ea typeface="GB Pinyinok-D" pitchFamily="2" charset="-122"/>
              </a:rPr>
              <a:t>shī</a:t>
            </a:r>
            <a:endParaRPr lang="zh-CN" altLang="en-US" sz="32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7178" name="矩形 8"/>
          <p:cNvSpPr>
            <a:spLocks noChangeArrowheads="1"/>
          </p:cNvSpPr>
          <p:nvPr/>
        </p:nvSpPr>
        <p:spPr bwMode="auto">
          <a:xfrm>
            <a:off x="1495425" y="3597275"/>
            <a:ext cx="7334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>
                <a:latin typeface="GB Pinyinok-D" pitchFamily="2" charset="-122"/>
                <a:ea typeface="GB Pinyinok-D" pitchFamily="2" charset="-122"/>
              </a:rPr>
              <a:t>mɑ</a:t>
            </a:r>
            <a:endParaRPr lang="zh-CN" altLang="en-US" sz="32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7179" name="矩形 9"/>
          <p:cNvSpPr>
            <a:spLocks noChangeArrowheads="1"/>
          </p:cNvSpPr>
          <p:nvPr/>
        </p:nvSpPr>
        <p:spPr bwMode="auto">
          <a:xfrm>
            <a:off x="2789238" y="3603625"/>
            <a:ext cx="16748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>
                <a:latin typeface="GB Pinyinok-D" pitchFamily="2" charset="-122"/>
                <a:ea typeface="GB Pinyinok-D" pitchFamily="2" charset="-122"/>
              </a:rPr>
              <a:t>tóng</a:t>
            </a:r>
            <a:endParaRPr lang="zh-CN" altLang="en-US" sz="32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7180" name="TextBox 10"/>
          <p:cNvSpPr txBox="1">
            <a:spLocks noChangeArrowheads="1"/>
          </p:cNvSpPr>
          <p:nvPr/>
        </p:nvSpPr>
        <p:spPr bwMode="auto">
          <a:xfrm>
            <a:off x="4086225" y="3606800"/>
            <a:ext cx="12128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>
                <a:latin typeface="GB Pinyinok-D" pitchFamily="2" charset="-122"/>
                <a:ea typeface="GB Pinyinok-D" pitchFamily="2" charset="-122"/>
              </a:rPr>
              <a:t>shén</a:t>
            </a:r>
            <a:endParaRPr lang="zh-CN" altLang="en-US" sz="3200" b="1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7181" name="矩形 11"/>
          <p:cNvSpPr>
            <a:spLocks noChangeArrowheads="1"/>
          </p:cNvSpPr>
          <p:nvPr/>
        </p:nvSpPr>
        <p:spPr bwMode="auto">
          <a:xfrm>
            <a:off x="5551488" y="3424238"/>
            <a:ext cx="6889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b="1">
                <a:latin typeface="GB Pinyinok-D" pitchFamily="2" charset="-122"/>
                <a:ea typeface="GB Pinyinok-D" pitchFamily="2" charset="-122"/>
              </a:rPr>
              <a:t>cái</a:t>
            </a:r>
          </a:p>
        </p:txBody>
      </p:sp>
      <p:sp>
        <p:nvSpPr>
          <p:cNvPr id="7182" name="矩形 12"/>
          <p:cNvSpPr>
            <a:spLocks noChangeArrowheads="1"/>
          </p:cNvSpPr>
          <p:nvPr/>
        </p:nvSpPr>
        <p:spPr bwMode="auto">
          <a:xfrm>
            <a:off x="6751638" y="3448050"/>
            <a:ext cx="10239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b="1">
                <a:latin typeface="GB Pinyinok-D" pitchFamily="2" charset="-122"/>
                <a:ea typeface="GB Pinyinok-D" pitchFamily="2" charset="-122"/>
              </a:rPr>
              <a:t>liàng</a:t>
            </a:r>
          </a:p>
        </p:txBody>
      </p:sp>
    </p:spTree>
  </p:cSld>
  <p:clrMapOvr>
    <a:masterClrMapping/>
  </p:clrMapOvr>
  <p:transition advTm="5195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内容占位符 5" descr="插图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27238" y="55563"/>
            <a:ext cx="4856162" cy="6557962"/>
          </a:xfrm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7499350" y="3716338"/>
            <a:ext cx="2592388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GB Pinyinok-D" pitchFamily="2" charset="-122"/>
                <a:ea typeface="GB Pinyinok-D" pitchFamily="2" charset="-122"/>
              </a:rPr>
              <a:t>shuì  bù  zháo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睡不着</a:t>
            </a:r>
          </a:p>
        </p:txBody>
      </p:sp>
      <p:pic>
        <p:nvPicPr>
          <p:cNvPr id="3" name="图片 2" descr="睡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963" y="1125538"/>
            <a:ext cx="2952750" cy="174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文本框 4"/>
          <p:cNvSpPr txBox="1">
            <a:spLocks noChangeArrowheads="1"/>
          </p:cNvSpPr>
          <p:nvPr/>
        </p:nvSpPr>
        <p:spPr bwMode="auto">
          <a:xfrm>
            <a:off x="7175500" y="2349500"/>
            <a:ext cx="25082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9600" b="1">
                <a:latin typeface="华文楷体" pitchFamily="2" charset="-122"/>
                <a:ea typeface="华文楷体" pitchFamily="2" charset="-122"/>
              </a:rPr>
              <a:t>老</a:t>
            </a:r>
            <a:r>
              <a:rPr lang="en-US" altLang="zh-CN" sz="6600" b="1">
                <a:latin typeface="GB Pinyinok-D" pitchFamily="2" charset="-122"/>
                <a:ea typeface="GB Pinyinok-D" pitchFamily="2" charset="-122"/>
              </a:rPr>
              <a:t>lǎo</a:t>
            </a:r>
            <a:endParaRPr lang="zh-CN" altLang="en-US" sz="6600" b="1">
              <a:latin typeface="GB Pinyinok-D" pitchFamily="2" charset="-122"/>
              <a:ea typeface="GB Pinyinok-D" pitchFamily="2" charset="-122"/>
            </a:endParaRPr>
          </a:p>
        </p:txBody>
      </p:sp>
      <p:pic>
        <p:nvPicPr>
          <p:cNvPr id="10243" name="内容占位符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63750" y="1268413"/>
            <a:ext cx="4824413" cy="4105275"/>
          </a:xfrm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743700" y="4581525"/>
            <a:ext cx="3532188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latin typeface="Arial" charset="0"/>
              </a:rPr>
              <a:t>          </a:t>
            </a:r>
            <a:r>
              <a:rPr lang="en-US" altLang="zh-CN" b="1">
                <a:latin typeface="GB Pinyinok-D" pitchFamily="2" charset="-122"/>
                <a:ea typeface="GB Pinyinok-D" pitchFamily="2" charset="-122"/>
              </a:rPr>
              <a:t>bìng</a:t>
            </a:r>
            <a:r>
              <a:rPr lang="en-US" altLang="zh-CN">
                <a:latin typeface="GB Pinyinok-D" pitchFamily="2" charset="-122"/>
                <a:ea typeface="GB Pinyinok-D" pitchFamily="2" charset="-122"/>
              </a:rPr>
              <a:t>             jiù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老毛病   老旧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矩形 4"/>
          <p:cNvSpPr>
            <a:spLocks noChangeArrowheads="1"/>
          </p:cNvSpPr>
          <p:nvPr/>
        </p:nvSpPr>
        <p:spPr bwMode="auto">
          <a:xfrm>
            <a:off x="6527800" y="2455863"/>
            <a:ext cx="3584575" cy="184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9600" b="1">
                <a:latin typeface="华文楷体" pitchFamily="2" charset="-122"/>
                <a:ea typeface="华文楷体" pitchFamily="2" charset="-122"/>
              </a:rPr>
              <a:t>才</a:t>
            </a:r>
            <a:r>
              <a:rPr lang="en-US" altLang="zh-CN" sz="6000" b="1">
                <a:latin typeface="GB Pinyinok-D" pitchFamily="2" charset="-122"/>
                <a:ea typeface="GB Pinyinok-D" pitchFamily="2" charset="-122"/>
              </a:rPr>
              <a:t>cái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 b="1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267" name="内容占位符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47850" y="1341438"/>
            <a:ext cx="4464050" cy="3914775"/>
          </a:xfrm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042150" y="4594225"/>
            <a:ext cx="1214438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>
                <a:latin typeface="GB Pinyinok-D" pitchFamily="2" charset="-122"/>
                <a:ea typeface="GB Pinyinok-D" pitchFamily="2" charset="-122"/>
              </a:rPr>
              <a:t>g`ng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刚才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内容占位符 1" descr="16pic_766531_b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AFBFD"/>
              </a:clrFrom>
              <a:clrTo>
                <a:srgbClr val="FAFBFD">
                  <a:alpha val="0"/>
                </a:srgbClr>
              </a:clrTo>
            </a:clrChange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23075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7" descr="20051027190135166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149725"/>
            <a:ext cx="2017713" cy="242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0" name="Oval 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605088" y="3659188"/>
            <a:ext cx="1438275" cy="720725"/>
          </a:xfrm>
          <a:prstGeom prst="ellipse">
            <a:avLst/>
          </a:prstGeom>
          <a:solidFill>
            <a:srgbClr val="FFCC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那</a:t>
            </a: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地方</a:t>
            </a:r>
          </a:p>
        </p:txBody>
      </p:sp>
      <p:sp>
        <p:nvSpPr>
          <p:cNvPr id="33801" name="Oval 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116388" y="3609975"/>
            <a:ext cx="1511300" cy="790575"/>
          </a:xfrm>
          <a:prstGeom prst="ellipse">
            <a:avLst/>
          </a:prstGeom>
          <a:solidFill>
            <a:srgbClr val="FFCC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这</a:t>
            </a: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地方</a:t>
            </a:r>
          </a:p>
        </p:txBody>
      </p:sp>
      <p:sp>
        <p:nvSpPr>
          <p:cNvPr id="33802" name="Oval 1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287713" y="2781300"/>
            <a:ext cx="1512887" cy="863600"/>
          </a:xfrm>
          <a:prstGeom prst="ellips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那</a:t>
            </a: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里</a:t>
            </a:r>
          </a:p>
        </p:txBody>
      </p:sp>
      <p:sp>
        <p:nvSpPr>
          <p:cNvPr id="33803" name="Oval 1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872038" y="2852738"/>
            <a:ext cx="1439862" cy="792162"/>
          </a:xfrm>
          <a:prstGeom prst="ellips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这</a:t>
            </a: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里</a:t>
            </a:r>
          </a:p>
        </p:txBody>
      </p:sp>
      <p:sp>
        <p:nvSpPr>
          <p:cNvPr id="33804" name="Oval 12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116388" y="2011363"/>
            <a:ext cx="1223962" cy="720725"/>
          </a:xfrm>
          <a:prstGeom prst="ellipse">
            <a:avLst/>
          </a:prstGeom>
          <a:solidFill>
            <a:srgbClr val="FF99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那</a:t>
            </a: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边</a:t>
            </a:r>
          </a:p>
        </p:txBody>
      </p:sp>
      <p:sp>
        <p:nvSpPr>
          <p:cNvPr id="33805" name="Oval 1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448300" y="2060575"/>
            <a:ext cx="1223963" cy="720725"/>
          </a:xfrm>
          <a:prstGeom prst="ellipse">
            <a:avLst/>
          </a:prstGeom>
          <a:solidFill>
            <a:srgbClr val="FF99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这</a:t>
            </a: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边</a:t>
            </a:r>
          </a:p>
        </p:txBody>
      </p:sp>
      <p:sp>
        <p:nvSpPr>
          <p:cNvPr id="33806" name="Oval 1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548188" y="1165225"/>
            <a:ext cx="1511300" cy="735013"/>
          </a:xfrm>
          <a:prstGeom prst="ellipse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那</a:t>
            </a: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棵树</a:t>
            </a:r>
          </a:p>
        </p:txBody>
      </p:sp>
      <p:sp>
        <p:nvSpPr>
          <p:cNvPr id="33807" name="Oval 1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024563" y="1139825"/>
            <a:ext cx="1438275" cy="839788"/>
          </a:xfrm>
          <a:prstGeom prst="ellipse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这</a:t>
            </a: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棵树</a:t>
            </a:r>
          </a:p>
        </p:txBody>
      </p:sp>
      <p:grpSp>
        <p:nvGrpSpPr>
          <p:cNvPr id="33808" name="Group 16"/>
          <p:cNvGrpSpPr>
            <a:grpSpLocks/>
          </p:cNvGrpSpPr>
          <p:nvPr/>
        </p:nvGrpSpPr>
        <p:grpSpPr bwMode="auto">
          <a:xfrm>
            <a:off x="6743700" y="3789363"/>
            <a:ext cx="2089150" cy="1223962"/>
            <a:chOff x="2925" y="1842"/>
            <a:chExt cx="2187" cy="1224"/>
          </a:xfrm>
        </p:grpSpPr>
        <p:sp>
          <p:nvSpPr>
            <p:cNvPr id="12303" name="AutoShape 17"/>
            <p:cNvSpPr>
              <a:spLocks noChangeArrowheads="1"/>
            </p:cNvSpPr>
            <p:nvPr/>
          </p:nvSpPr>
          <p:spPr bwMode="auto">
            <a:xfrm>
              <a:off x="2925" y="1842"/>
              <a:ext cx="2041" cy="1224"/>
            </a:xfrm>
            <a:prstGeom prst="cloudCallout">
              <a:avLst>
                <a:gd name="adj1" fmla="val -65824"/>
                <a:gd name="adj2" fmla="val 11519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latin typeface="Arial" charset="0"/>
              </a:endParaRPr>
            </a:p>
          </p:txBody>
        </p:sp>
        <p:sp>
          <p:nvSpPr>
            <p:cNvPr id="12304" name="Rectangle 18"/>
            <p:cNvSpPr>
              <a:spLocks noChangeArrowheads="1"/>
            </p:cNvSpPr>
            <p:nvPr/>
          </p:nvSpPr>
          <p:spPr bwMode="auto">
            <a:xfrm>
              <a:off x="3289" y="2004"/>
              <a:ext cx="1823" cy="8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latin typeface="华文楷体" pitchFamily="2" charset="-122"/>
                  <a:ea typeface="华文楷体" pitchFamily="2" charset="-122"/>
                </a:rPr>
                <a:t>请你和我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latin typeface="华文楷体" pitchFamily="2" charset="-122"/>
                  <a:ea typeface="华文楷体" pitchFamily="2" charset="-122"/>
                </a:rPr>
                <a:t>对对子。</a:t>
              </a:r>
              <a:r>
                <a:rPr lang="zh-CN" altLang="en-US" sz="1800" b="1">
                  <a:latin typeface="华文楷体" pitchFamily="2" charset="-122"/>
                  <a:ea typeface="华文楷体" pitchFamily="2" charset="-122"/>
                </a:rPr>
                <a:t> </a:t>
              </a:r>
            </a:p>
          </p:txBody>
        </p:sp>
      </p:grpSp>
      <p:sp>
        <p:nvSpPr>
          <p:cNvPr id="33811" name="Oval 1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872038" y="317500"/>
            <a:ext cx="1584325" cy="736600"/>
          </a:xfrm>
          <a:prstGeom prst="ellips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那么</a:t>
            </a: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远</a:t>
            </a:r>
          </a:p>
        </p:txBody>
      </p:sp>
      <p:sp>
        <p:nvSpPr>
          <p:cNvPr id="33812" name="Oval 2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527800" y="317500"/>
            <a:ext cx="1439863" cy="736600"/>
          </a:xfrm>
          <a:prstGeom prst="ellips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这么</a:t>
            </a: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0" grpId="0" animBg="1"/>
      <p:bldP spid="33801" grpId="0" animBg="1"/>
      <p:bldP spid="33802" grpId="0" animBg="1"/>
      <p:bldP spid="33803" grpId="0" animBg="1"/>
      <p:bldP spid="33804" grpId="0" animBg="1"/>
      <p:bldP spid="33805" grpId="0" animBg="1"/>
      <p:bldP spid="33806" grpId="0" animBg="1"/>
      <p:bldP spid="33807" grpId="0" animBg="1"/>
      <p:bldP spid="33811" grpId="0" animBg="1"/>
      <p:bldP spid="338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内容占位符 1" descr="16pic_766531_b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AFBFD"/>
              </a:clrFrom>
              <a:clrTo>
                <a:srgbClr val="FAFBFD">
                  <a:alpha val="0"/>
                </a:srgbClr>
              </a:clrTo>
            </a:clrChange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23075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5" name="矩形 15367"/>
          <p:cNvSpPr>
            <a:spLocks noChangeArrowheads="1"/>
          </p:cNvSpPr>
          <p:nvPr/>
        </p:nvSpPr>
        <p:spPr bwMode="auto">
          <a:xfrm>
            <a:off x="1919288" y="6453188"/>
            <a:ext cx="615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00">
                <a:solidFill>
                  <a:srgbClr val="FFFFFF"/>
                </a:solidFill>
              </a:rPr>
              <a:t>绿色圃中小学教育网</a:t>
            </a:r>
            <a:r>
              <a:rPr lang="en-US" altLang="zh-CN" sz="100">
                <a:solidFill>
                  <a:srgbClr val="FFFFFF"/>
                </a:solidFill>
              </a:rPr>
              <a:t>http://www.lspjy.com  </a:t>
            </a:r>
            <a:r>
              <a:rPr lang="zh-CN" altLang="en-US" sz="100">
                <a:solidFill>
                  <a:srgbClr val="FFFFFF"/>
                </a:solidFill>
              </a:rPr>
              <a:t>绿色圃中学资源网</a:t>
            </a:r>
            <a:r>
              <a:rPr lang="en-US" altLang="zh-CN" sz="100">
                <a:solidFill>
                  <a:srgbClr val="FFFFFF"/>
                </a:solidFill>
              </a:rPr>
              <a:t>http://cz.lspjy.com</a:t>
            </a:r>
            <a:endParaRPr lang="en-US" altLang="zh-CN" sz="1800">
              <a:solidFill>
                <a:srgbClr val="000000"/>
              </a:solidFill>
            </a:endParaRPr>
          </a:p>
        </p:txBody>
      </p:sp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>
          <a:xfrm>
            <a:off x="2063750" y="1990725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5400" b="1" smtClean="0">
                <a:solidFill>
                  <a:srgbClr val="CC00CC"/>
                </a:solidFill>
                <a:latin typeface="华文楷体" pitchFamily="2" charset="-122"/>
                <a:ea typeface="华文楷体" pitchFamily="2" charset="-122"/>
              </a:rPr>
              <a:t>什    那    师    吗     同</a:t>
            </a:r>
            <a:endParaRPr lang="en-US" altLang="zh-CN" sz="5400" b="1" smtClean="0">
              <a:solidFill>
                <a:srgbClr val="CC00CC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endParaRPr lang="en-US" altLang="zh-CN" sz="5400" b="1" smtClean="0">
              <a:solidFill>
                <a:srgbClr val="CC00CC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5400" b="1" smtClean="0">
                <a:solidFill>
                  <a:srgbClr val="CC00CC"/>
                </a:solidFill>
                <a:latin typeface="华文楷体" pitchFamily="2" charset="-122"/>
                <a:ea typeface="华文楷体" pitchFamily="2" charset="-122"/>
              </a:rPr>
              <a:t>睡    才    老    亮    真   海</a:t>
            </a:r>
            <a:endParaRPr lang="en-US" altLang="zh-CN" sz="5400" b="1" smtClean="0">
              <a:solidFill>
                <a:srgbClr val="CC00CC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endParaRPr lang="en-US" altLang="zh-CN" sz="5400" b="1" smtClean="0">
              <a:solidFill>
                <a:srgbClr val="CC00CC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advTm="5195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1465</TotalTime>
  <Words>414</Words>
  <Application>Microsoft Office PowerPoint</Application>
  <PresentationFormat>自定义</PresentationFormat>
  <Paragraphs>115</Paragraphs>
  <Slides>18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Calibri Light</vt:lpstr>
      <vt:lpstr>Calibri</vt:lpstr>
      <vt:lpstr>华文楷体</vt:lpstr>
      <vt:lpstr>GB Pinyinok-D</vt:lpstr>
      <vt:lpstr>Century Gothic</vt:lpstr>
      <vt:lpstr>楷体</vt:lpstr>
      <vt:lpstr>楷体_GB2312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统编教材一年级上册第七单元</dc:title>
  <dc:creator>朱振宇</dc:creator>
  <cp:lastModifiedBy>吴涛</cp:lastModifiedBy>
  <cp:revision>150</cp:revision>
  <dcterms:created xsi:type="dcterms:W3CDTF">2017-08-05T10:36:13Z</dcterms:created>
  <dcterms:modified xsi:type="dcterms:W3CDTF">2019-03-28T06:12:03Z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