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3" r:id="rId2"/>
    <p:sldId id="257" r:id="rId3"/>
    <p:sldId id="256" r:id="rId4"/>
    <p:sldId id="318" r:id="rId5"/>
    <p:sldId id="322" r:id="rId6"/>
    <p:sldId id="323" r:id="rId7"/>
    <p:sldId id="319" r:id="rId8"/>
    <p:sldId id="320" r:id="rId9"/>
    <p:sldId id="321" r:id="rId10"/>
    <p:sldId id="260" r:id="rId11"/>
    <p:sldId id="312" r:id="rId12"/>
    <p:sldId id="261" r:id="rId13"/>
    <p:sldId id="262" r:id="rId14"/>
    <p:sldId id="289" r:id="rId15"/>
    <p:sldId id="264" r:id="rId16"/>
    <p:sldId id="2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1" autoAdjust="0"/>
    <p:restoredTop sz="94649" autoAdjust="0"/>
  </p:normalViewPr>
  <p:slideViewPr>
    <p:cSldViewPr>
      <p:cViewPr varScale="1">
        <p:scale>
          <a:sx n="106" d="100"/>
          <a:sy n="106" d="100"/>
        </p:scale>
        <p:origin x="157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41867-1DF2-469E-86DE-7D75736939F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BBE32-71B5-49C8-8807-532BF356F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700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BBE32-71B5-49C8-8807-532BF356FD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298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70766"/>
            <a:ext cx="595958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340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4994442"/>
            <a:ext cx="5238921" cy="371560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51720" y="2032972"/>
            <a:ext cx="3744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夏天</a:t>
            </a:r>
            <a:endParaRPr lang="zh-CN" altLang="en-US" sz="66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88024" y="2032972"/>
            <a:ext cx="2304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冬天</a:t>
            </a:r>
            <a:endParaRPr lang="zh-CN" altLang="en-US" sz="66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522" y="1933091"/>
            <a:ext cx="2200406" cy="1639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85" y="1951050"/>
            <a:ext cx="1884691" cy="143715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693" y="3564727"/>
            <a:ext cx="2116137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02481" y="2517676"/>
            <a:ext cx="1346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华文楷体" pitchFamily="2" charset="-122"/>
                <a:ea typeface="华文楷体" pitchFamily="2" charset="-122"/>
              </a:rPr>
              <a:t>尖</a:t>
            </a:r>
            <a:endParaRPr lang="zh-CN" altLang="en-US" sz="8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706" y="3054467"/>
            <a:ext cx="1285647" cy="84812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118" y="2319369"/>
            <a:ext cx="1177949" cy="90197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375" y="2307572"/>
            <a:ext cx="1177949" cy="901973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399464" y="2462866"/>
            <a:ext cx="1067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华文楷体" pitchFamily="2" charset="-122"/>
                <a:ea typeface="华文楷体" pitchFamily="2" charset="-122"/>
              </a:rPr>
              <a:t>小</a:t>
            </a:r>
            <a:endParaRPr lang="zh-CN" altLang="en-US" sz="6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329" y="2503475"/>
            <a:ext cx="415014" cy="10160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0" r="19112"/>
          <a:stretch/>
        </p:blipFill>
        <p:spPr>
          <a:xfrm>
            <a:off x="3076388" y="1979486"/>
            <a:ext cx="3781278" cy="23483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6" name="组合 35"/>
          <p:cNvGrpSpPr/>
          <p:nvPr/>
        </p:nvGrpSpPr>
        <p:grpSpPr>
          <a:xfrm rot="1224519" flipH="1">
            <a:off x="4467058" y="2404201"/>
            <a:ext cx="295486" cy="841886"/>
            <a:chOff x="1476497" y="1556789"/>
            <a:chExt cx="1225940" cy="6264696"/>
          </a:xfrm>
        </p:grpSpPr>
        <p:sp>
          <p:nvSpPr>
            <p:cNvPr id="37" name="弧形 36"/>
            <p:cNvSpPr/>
            <p:nvPr/>
          </p:nvSpPr>
          <p:spPr bwMode="auto">
            <a:xfrm rot="239738">
              <a:off x="1476497" y="1556789"/>
              <a:ext cx="1152127" cy="6264696"/>
            </a:xfrm>
            <a:prstGeom prst="arc">
              <a:avLst>
                <a:gd name="adj1" fmla="val 16198703"/>
                <a:gd name="adj2" fmla="val 18671727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8" name="弧形 37"/>
            <p:cNvSpPr/>
            <p:nvPr/>
          </p:nvSpPr>
          <p:spPr bwMode="auto">
            <a:xfrm rot="175384">
              <a:off x="1707820" y="1606173"/>
              <a:ext cx="994617" cy="6101759"/>
            </a:xfrm>
            <a:prstGeom prst="arc">
              <a:avLst>
                <a:gd name="adj1" fmla="val 13916707"/>
                <a:gd name="adj2" fmla="val 16241547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2400000" rev="0"/>
              </a:camera>
              <a:lightRig rig="threePt" dir="t"/>
            </a:scene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39" name="弧形 38"/>
          <p:cNvSpPr/>
          <p:nvPr/>
        </p:nvSpPr>
        <p:spPr>
          <a:xfrm rot="13083290">
            <a:off x="4498980" y="2214134"/>
            <a:ext cx="327309" cy="1080120"/>
          </a:xfrm>
          <a:prstGeom prst="arc">
            <a:avLst>
              <a:gd name="adj1" fmla="val 16200000"/>
              <a:gd name="adj2" fmla="val 19700233"/>
            </a:avLst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弧形 39"/>
          <p:cNvSpPr/>
          <p:nvPr/>
        </p:nvSpPr>
        <p:spPr>
          <a:xfrm rot="1273217">
            <a:off x="4360250" y="2712490"/>
            <a:ext cx="297554" cy="1080120"/>
          </a:xfrm>
          <a:prstGeom prst="arc">
            <a:avLst>
              <a:gd name="adj1" fmla="val 16470240"/>
              <a:gd name="adj2" fmla="val 19700233"/>
            </a:avLst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31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33" grpId="1"/>
      <p:bldP spid="39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627313" y="2209007"/>
            <a:ext cx="2813236" cy="782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直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32352" y="2211802"/>
            <a:ext cx="2813236" cy="782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弯  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947478" y="2882934"/>
            <a:ext cx="3732946" cy="167584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defRPr/>
            </a:pPr>
            <a:r>
              <a:rPr kumimoji="0"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谷穗弯弯，</a:t>
            </a:r>
            <a:endParaRPr kumimoji="0" lang="zh-CN" altLang="en-US" sz="2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defRPr/>
            </a:pPr>
            <a:r>
              <a:rPr kumimoji="0"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他鞠着躬说  ：</a:t>
            </a:r>
            <a:endParaRPr kumimoji="0" lang="zh-CN" altLang="en-US" sz="2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defRPr/>
            </a:pPr>
            <a:r>
              <a:rPr kumimoji="0"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“我是秋天。”</a:t>
            </a:r>
            <a:endParaRPr kumimoji="0" lang="zh-CN" altLang="en-US" sz="2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83391" y="2623158"/>
            <a:ext cx="2190381" cy="21903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685" y="2883566"/>
            <a:ext cx="2381057" cy="2000203"/>
          </a:xfrm>
          <a:prstGeom prst="rect">
            <a:avLst/>
          </a:prstGeom>
        </p:spPr>
      </p:pic>
      <p:pic>
        <p:nvPicPr>
          <p:cNvPr id="26" name="Picture 2" descr="C:\Users\213\Desktop\四季\go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634" y="2476632"/>
            <a:ext cx="360699" cy="33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直接连接符 26"/>
          <p:cNvCxnSpPr/>
          <p:nvPr/>
        </p:nvCxnSpPr>
        <p:spPr>
          <a:xfrm>
            <a:off x="2673856" y="3685691"/>
            <a:ext cx="104043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3"/>
          <p:cNvSpPr txBox="1">
            <a:spLocks noChangeArrowheads="1"/>
          </p:cNvSpPr>
          <p:nvPr/>
        </p:nvSpPr>
        <p:spPr bwMode="auto">
          <a:xfrm>
            <a:off x="1943810" y="2887257"/>
            <a:ext cx="3732946" cy="167584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defRPr/>
            </a:pPr>
            <a:r>
              <a:rPr kumimoji="0"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谷穗</a:t>
            </a:r>
            <a:r>
              <a:rPr kumimoji="0"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弯弯</a:t>
            </a:r>
            <a:r>
              <a:rPr kumimoji="0"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kumimoji="0" lang="zh-CN" altLang="en-US" sz="2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defRPr/>
            </a:pPr>
            <a:r>
              <a:rPr kumimoji="0"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他鞠着躬说  ：</a:t>
            </a:r>
            <a:endParaRPr kumimoji="0" lang="zh-CN" altLang="en-US" sz="2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defRPr/>
            </a:pPr>
            <a:r>
              <a:rPr kumimoji="0" lang="zh-CN" altLang="en-US" sz="2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“我是秋天。”</a:t>
            </a:r>
            <a:endParaRPr kumimoji="0" lang="zh-CN" altLang="en-US" sz="2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66 0.01549 L -0.24844 0.07863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1" y="3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  <p:bldP spid="22" grpId="2"/>
      <p:bldP spid="23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698" y="2324248"/>
            <a:ext cx="5704999" cy="269691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879342" y="2063423"/>
            <a:ext cx="2140930" cy="156966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二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天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大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一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天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12"/>
          <a:stretch/>
        </p:blipFill>
        <p:spPr>
          <a:xfrm>
            <a:off x="2019698" y="2347329"/>
            <a:ext cx="2498085" cy="269691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974600" y="2590445"/>
            <a:ext cx="1048673" cy="856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天</a:t>
            </a:r>
            <a:endParaRPr lang="zh-CN" altLang="en-US" sz="40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561981" y="3152373"/>
            <a:ext cx="622786" cy="1138473"/>
            <a:chOff x="3735257" y="2784414"/>
            <a:chExt cx="386701" cy="940886"/>
          </a:xfrm>
        </p:grpSpPr>
        <p:cxnSp>
          <p:nvCxnSpPr>
            <p:cNvPr id="19" name="曲线连接符 18"/>
            <p:cNvCxnSpPr/>
            <p:nvPr/>
          </p:nvCxnSpPr>
          <p:spPr>
            <a:xfrm rot="5400000">
              <a:off x="3377468" y="3142203"/>
              <a:ext cx="937952" cy="222374"/>
            </a:xfrm>
            <a:prstGeom prst="curvedConnector3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曲线连接符 19"/>
            <p:cNvCxnSpPr/>
            <p:nvPr/>
          </p:nvCxnSpPr>
          <p:spPr>
            <a:xfrm rot="16200000" flipH="1">
              <a:off x="3760567" y="3363909"/>
              <a:ext cx="471910" cy="250872"/>
            </a:xfrm>
            <a:prstGeom prst="curvedConnector3">
              <a:avLst>
                <a:gd name="adj1" fmla="val 2740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任意多边形 20"/>
          <p:cNvSpPr/>
          <p:nvPr/>
        </p:nvSpPr>
        <p:spPr>
          <a:xfrm>
            <a:off x="2439560" y="3300307"/>
            <a:ext cx="1086381" cy="310610"/>
          </a:xfrm>
          <a:custGeom>
            <a:avLst/>
            <a:gdLst>
              <a:gd name="connsiteX0" fmla="*/ 0 w 674557"/>
              <a:gd name="connsiteY0" fmla="*/ 256703 h 256703"/>
              <a:gd name="connsiteX1" fmla="*/ 289932 w 674557"/>
              <a:gd name="connsiteY1" fmla="*/ 225 h 256703"/>
              <a:gd name="connsiteX2" fmla="*/ 646771 w 674557"/>
              <a:gd name="connsiteY2" fmla="*/ 212098 h 256703"/>
              <a:gd name="connsiteX3" fmla="*/ 624469 w 674557"/>
              <a:gd name="connsiteY3" fmla="*/ 245552 h 25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557" h="256703">
                <a:moveTo>
                  <a:pt x="0" y="256703"/>
                </a:moveTo>
                <a:cubicBezTo>
                  <a:pt x="91068" y="132181"/>
                  <a:pt x="182137" y="7659"/>
                  <a:pt x="289932" y="225"/>
                </a:cubicBezTo>
                <a:cubicBezTo>
                  <a:pt x="397727" y="-7209"/>
                  <a:pt x="591015" y="171210"/>
                  <a:pt x="646771" y="212098"/>
                </a:cubicBezTo>
                <a:cubicBezTo>
                  <a:pt x="702527" y="252986"/>
                  <a:pt x="663498" y="249269"/>
                  <a:pt x="624469" y="245552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2660694" y="2719252"/>
            <a:ext cx="4437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7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8" name="TextBox 17"/>
          <p:cNvSpPr txBox="1"/>
          <p:nvPr/>
        </p:nvSpPr>
        <p:spPr bwMode="auto">
          <a:xfrm>
            <a:off x="3562772" y="3765333"/>
            <a:ext cx="26654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二看笔画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3553006" y="2929343"/>
            <a:ext cx="2663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一看结构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3550735" y="3769689"/>
            <a:ext cx="26654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二看笔画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3562610" y="2929343"/>
            <a:ext cx="2663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一看结构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3551672" y="4548667"/>
            <a:ext cx="266541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三看笔顺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3549618" y="4548666"/>
            <a:ext cx="2665413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三看笔顺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157798" y="1700808"/>
            <a:ext cx="2957516" cy="1189625"/>
            <a:chOff x="1385021" y="1539130"/>
            <a:chExt cx="2957516" cy="1189625"/>
          </a:xfrm>
        </p:grpSpPr>
        <p:pic>
          <p:nvPicPr>
            <p:cNvPr id="25" name="图片 1" descr="u=3865176576,200457390&amp;fm=21&amp;gp=0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5021" y="1551341"/>
              <a:ext cx="1237091" cy="1177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503771" y="1548395"/>
              <a:ext cx="2016968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zh-CN" altLang="en-US" sz="66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天</a:t>
              </a:r>
            </a:p>
          </p:txBody>
        </p:sp>
        <p:pic>
          <p:nvPicPr>
            <p:cNvPr id="27" name="图片 1" descr="u=3865176576,200457390&amp;fm=21&amp;gp=0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7771" y="1560590"/>
              <a:ext cx="1226203" cy="1167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"/>
            <p:cNvSpPr txBox="1">
              <a:spLocks noChangeArrowheads="1"/>
            </p:cNvSpPr>
            <p:nvPr/>
          </p:nvSpPr>
          <p:spPr bwMode="auto">
            <a:xfrm>
              <a:off x="2987824" y="1539130"/>
              <a:ext cx="135471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>
                <a:defRPr kumimoji="1" sz="28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eaLnBrk="0" hangingPunct="0"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eaLnBrk="0" hangingPunct="0"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eaLnBrk="0" hangingPunct="0"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eaLnBrk="0" hangingPunct="0">
                <a:defRPr kumimoji="1" sz="20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lang="zh-CN" altLang="en-US" sz="6600" dirty="0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是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3440970" y="2013124"/>
            <a:ext cx="670745" cy="577204"/>
          </a:xfrm>
          <a:prstGeom prst="rect">
            <a:avLst/>
          </a:prstGeom>
          <a:solidFill>
            <a:srgbClr val="FFFF00">
              <a:alpha val="3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108271" y="1930715"/>
            <a:ext cx="340382" cy="269847"/>
          </a:xfrm>
          <a:prstGeom prst="rect">
            <a:avLst/>
          </a:prstGeom>
          <a:solidFill>
            <a:srgbClr val="00B0F0">
              <a:alpha val="3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868234" y="2217497"/>
            <a:ext cx="815708" cy="460472"/>
          </a:xfrm>
          <a:prstGeom prst="rect">
            <a:avLst/>
          </a:prstGeom>
          <a:solidFill>
            <a:schemeClr val="accent6">
              <a:lumMod val="75000"/>
              <a:alpha val="3607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566" y="2062409"/>
            <a:ext cx="500876" cy="66349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944" y="2313601"/>
            <a:ext cx="780586" cy="526305"/>
          </a:xfrm>
          <a:prstGeom prst="rect">
            <a:avLst/>
          </a:prstGeom>
        </p:spPr>
      </p:pic>
      <p:pic>
        <p:nvPicPr>
          <p:cNvPr id="34" name="Picture 5" descr="C:\Users\213\Desktop\四季\长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016" y="2394158"/>
            <a:ext cx="540060" cy="28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C:\Users\213\Desktop\四季\短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942" y="2331407"/>
            <a:ext cx="328832" cy="37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9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0" grpId="1"/>
      <p:bldP spid="21" grpId="0"/>
      <p:bldP spid="21" grpId="1"/>
      <p:bldP spid="22" grpId="0"/>
      <p:bldP spid="23" grpId="0"/>
      <p:bldP spid="23" grpId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" t="4789" r="3828" b="5182"/>
          <a:stretch/>
        </p:blipFill>
        <p:spPr>
          <a:xfrm>
            <a:off x="865853" y="1078173"/>
            <a:ext cx="7377395" cy="474942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椭圆 1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20" name="矩形 19"/>
          <p:cNvSpPr/>
          <p:nvPr/>
        </p:nvSpPr>
        <p:spPr>
          <a:xfrm>
            <a:off x="3620212" y="254761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115616" y="1849906"/>
            <a:ext cx="332123" cy="288032"/>
          </a:xfrm>
          <a:prstGeom prst="ellipse">
            <a:avLst/>
          </a:prstGeom>
          <a:solidFill>
            <a:schemeClr val="bg1"/>
          </a:solidFill>
          <a:ln w="38100">
            <a:solidFill>
              <a:srgbClr val="E81479"/>
            </a:solidFill>
          </a:ln>
          <a:effectLst>
            <a:outerShdw blurRad="279400" dist="152400" dir="2700000" sx="98000" sy="98000" algn="tl" rotWithShape="0">
              <a:schemeClr val="bg1">
                <a:lumMod val="7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160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 BT" panose="020B0602020204020303" pitchFamily="34" charset="0"/>
                <a:ea typeface="华文细黑" panose="02010600040101010101" pitchFamily="2" charset="-122"/>
              </a:rPr>
              <a:t>1</a:t>
            </a:r>
            <a:endParaRPr lang="zh-CN" altLang="en-US" sz="1600" noProof="1">
              <a:solidFill>
                <a:schemeClr val="tx1">
                  <a:lumMod val="65000"/>
                  <a:lumOff val="35000"/>
                </a:schemeClr>
              </a:solidFill>
              <a:latin typeface="Futura Md BT" panose="020B0602020204020303" pitchFamily="34" charset="0"/>
              <a:ea typeface="华文细黑" panose="0201060004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2534990" y="2972416"/>
            <a:ext cx="332123" cy="288032"/>
          </a:xfrm>
          <a:prstGeom prst="ellipse">
            <a:avLst/>
          </a:prstGeom>
          <a:solidFill>
            <a:schemeClr val="bg1"/>
          </a:solidFill>
          <a:ln w="38100">
            <a:solidFill>
              <a:srgbClr val="E81479"/>
            </a:solidFill>
          </a:ln>
          <a:effectLst>
            <a:outerShdw blurRad="279400" dist="152400" dir="2700000" sx="98000" sy="98000" algn="tl" rotWithShape="0">
              <a:schemeClr val="bg1">
                <a:lumMod val="7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160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 BT" panose="020B0602020204020303" pitchFamily="34" charset="0"/>
                <a:ea typeface="华文细黑" panose="02010600040101010101" pitchFamily="2" charset="-122"/>
              </a:rPr>
              <a:t>2</a:t>
            </a:r>
            <a:endParaRPr lang="zh-CN" altLang="en-US" sz="1600" noProof="1">
              <a:solidFill>
                <a:schemeClr val="tx1">
                  <a:lumMod val="65000"/>
                  <a:lumOff val="35000"/>
                </a:schemeClr>
              </a:solidFill>
              <a:latin typeface="Futura Md BT" panose="020B0602020204020303" pitchFamily="34" charset="0"/>
              <a:ea typeface="华文细黑" panose="0201060004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115616" y="4282796"/>
            <a:ext cx="332123" cy="288032"/>
          </a:xfrm>
          <a:prstGeom prst="ellipse">
            <a:avLst/>
          </a:prstGeom>
          <a:solidFill>
            <a:schemeClr val="bg1"/>
          </a:solidFill>
          <a:ln w="38100">
            <a:solidFill>
              <a:srgbClr val="E81479"/>
            </a:solidFill>
          </a:ln>
          <a:effectLst>
            <a:outerShdw blurRad="279400" dist="152400" dir="2700000" sx="98000" sy="98000" algn="tl" rotWithShape="0">
              <a:schemeClr val="bg1">
                <a:lumMod val="7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160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 BT" panose="020B0602020204020303" pitchFamily="34" charset="0"/>
                <a:ea typeface="华文细黑" panose="02010600040101010101" pitchFamily="2" charset="-122"/>
              </a:rPr>
              <a:t>3</a:t>
            </a:r>
            <a:endParaRPr lang="zh-CN" altLang="en-US" sz="1600" noProof="1">
              <a:solidFill>
                <a:schemeClr val="tx1">
                  <a:lumMod val="65000"/>
                  <a:lumOff val="35000"/>
                </a:schemeClr>
              </a:solidFill>
              <a:latin typeface="Futura Md BT" panose="020B0602020204020303" pitchFamily="34" charset="0"/>
              <a:ea typeface="华文细黑" panose="0201060004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6225980" y="1505183"/>
            <a:ext cx="332123" cy="288032"/>
          </a:xfrm>
          <a:prstGeom prst="ellipse">
            <a:avLst/>
          </a:prstGeom>
          <a:solidFill>
            <a:schemeClr val="bg1"/>
          </a:solidFill>
          <a:ln w="38100">
            <a:solidFill>
              <a:srgbClr val="E81479"/>
            </a:solidFill>
          </a:ln>
          <a:effectLst>
            <a:outerShdw blurRad="279400" dist="152400" dir="2700000" sx="98000" sy="98000" algn="tl" rotWithShape="0">
              <a:schemeClr val="bg1">
                <a:lumMod val="7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en-US" altLang="zh-CN" sz="160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Md BT" panose="020B0602020204020303" pitchFamily="34" charset="0"/>
                <a:ea typeface="华文细黑" panose="02010600040101010101" pitchFamily="2" charset="-122"/>
              </a:rPr>
              <a:t>4</a:t>
            </a:r>
            <a:endParaRPr lang="zh-CN" altLang="en-US" sz="1600" noProof="1">
              <a:solidFill>
                <a:schemeClr val="tx1">
                  <a:lumMod val="65000"/>
                  <a:lumOff val="35000"/>
                </a:schemeClr>
              </a:solidFill>
              <a:latin typeface="Futura Md BT" panose="020B0602020204020303" pitchFamily="34" charset="0"/>
              <a:ea typeface="华文细黑" panose="02010600040101010101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444592" y="2006176"/>
            <a:ext cx="412277" cy="26352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2924739" y="3125692"/>
            <a:ext cx="404190" cy="32719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6560561" y="1756380"/>
            <a:ext cx="332847" cy="26352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475656" y="4407398"/>
            <a:ext cx="412277" cy="26352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椭圆 1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20" name="椭圆 1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" name="椭圆 2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椭圆 2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椭圆 2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290" y="1844824"/>
            <a:ext cx="729971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498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5" y="-285220"/>
            <a:ext cx="8128000" cy="62344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563888" y="3153742"/>
            <a:ext cx="2199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华文楷体" pitchFamily="2" charset="-122"/>
                <a:ea typeface="华文楷体" pitchFamily="2" charset="-122"/>
              </a:rPr>
              <a:t>四 季</a:t>
            </a:r>
            <a:endParaRPr lang="zh-CN" altLang="en-US" sz="5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3496" y="2924944"/>
            <a:ext cx="1620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s</a:t>
            </a:r>
            <a:r>
              <a:rPr lang="en-US" altLang="zh-CN" b="1" dirty="0">
                <a:latin typeface="方正姚体" pitchFamily="2" charset="-122"/>
                <a:ea typeface="方正姚体" pitchFamily="2" charset="-122"/>
              </a:rPr>
              <a:t> 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ì           </a:t>
            </a:r>
            <a:r>
              <a:rPr lang="en-US" altLang="zh-CN" b="1" dirty="0">
                <a:latin typeface="方正姚体" pitchFamily="2" charset="-122"/>
                <a:ea typeface="方正姚体" pitchFamily="2" charset="-122"/>
              </a:rPr>
              <a:t> 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j</a:t>
            </a:r>
            <a:r>
              <a:rPr lang="en-US" altLang="zh-CN" b="1" dirty="0">
                <a:latin typeface="方正姚体" pitchFamily="2" charset="-122"/>
                <a:ea typeface="方正姚体" pitchFamily="2" charset="-122"/>
              </a:rPr>
              <a:t> ì 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4660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71544"/>
            <a:ext cx="7682211" cy="511484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035610" y="2090310"/>
            <a:ext cx="255261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帮一帮</a:t>
            </a:r>
            <a:endParaRPr lang="en-US" altLang="zh-CN" sz="2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认一认</a:t>
            </a:r>
            <a:endParaRPr lang="en-US" altLang="zh-CN" sz="2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读一读</a:t>
            </a:r>
          </a:p>
        </p:txBody>
      </p:sp>
    </p:spTree>
    <p:extLst>
      <p:ext uri="{BB962C8B-B14F-4D97-AF65-F5344CB8AC3E}">
        <p14:creationId xmlns:p14="http://schemas.microsoft.com/office/powerpoint/2010/main" val="5008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2" name="矩形 11"/>
          <p:cNvSpPr/>
          <p:nvPr/>
        </p:nvSpPr>
        <p:spPr>
          <a:xfrm>
            <a:off x="1907704" y="1412776"/>
            <a:ext cx="5904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  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jiān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jiān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chūn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qīnɡ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wā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</a:t>
            </a:r>
            <a:endParaRPr lang="en-US" altLang="zh-CN" sz="2400" dirty="0" smtClean="0">
              <a:latin typeface="GB Pinyinok-D" pitchFamily="2" charset="-122"/>
              <a:ea typeface="GB Pinyinok-D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尖 尖       春 天       青 蛙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   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xià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tiān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   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wān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wān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    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jiù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shì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夏 天       弯 弯       就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是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dōnɡ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tiān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  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 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sì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jì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     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wán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err="1">
                <a:latin typeface="GB Pinyinok-D" pitchFamily="2" charset="-122"/>
                <a:ea typeface="GB Pinyinok-D" pitchFamily="2" charset="-122"/>
              </a:rPr>
              <a:t>pí</a:t>
            </a:r>
            <a:r>
              <a:rPr lang="en-US" altLang="zh-CN" sz="2400" dirty="0">
                <a:latin typeface="GB Pinyinok-D" pitchFamily="2" charset="-122"/>
                <a:ea typeface="GB Pinyinok-D" pitchFamily="2" charset="-122"/>
              </a:rPr>
              <a:t> </a:t>
            </a: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de </a:t>
            </a:r>
            <a:r>
              <a:rPr lang="en-US" altLang="zh-CN" sz="2400" dirty="0" err="1" smtClean="0">
                <a:latin typeface="GB Pinyinok-D" pitchFamily="2" charset="-122"/>
                <a:ea typeface="GB Pinyinok-D" pitchFamily="2" charset="-122"/>
              </a:rPr>
              <a:t>shuō</a:t>
            </a:r>
            <a:r>
              <a:rPr lang="zh-CN" altLang="en-US" sz="2400" dirty="0" smtClean="0">
                <a:latin typeface="GB Pinyinok-D" pitchFamily="2" charset="-122"/>
                <a:ea typeface="GB Pinyinok-D" pitchFamily="2" charset="-122"/>
              </a:rPr>
              <a:t>     </a:t>
            </a:r>
            <a:endParaRPr lang="en-US" altLang="zh-CN" sz="2400" dirty="0" smtClean="0">
              <a:latin typeface="GB Pinyinok-D" pitchFamily="2" charset="-122"/>
              <a:ea typeface="GB Pinyinok-D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冬 天       四 季       顽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皮 地 说</a:t>
            </a:r>
          </a:p>
        </p:txBody>
      </p:sp>
    </p:spTree>
    <p:extLst>
      <p:ext uri="{BB962C8B-B14F-4D97-AF65-F5344CB8AC3E}">
        <p14:creationId xmlns:p14="http://schemas.microsoft.com/office/powerpoint/2010/main" val="72877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2" name="矩形 11"/>
          <p:cNvSpPr/>
          <p:nvPr/>
        </p:nvSpPr>
        <p:spPr>
          <a:xfrm>
            <a:off x="1907704" y="1412776"/>
            <a:ext cx="59046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   尖 尖       春 天       青 蛙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GB Pinyinok-D" pitchFamily="2" charset="-122"/>
                <a:ea typeface="GB Pinyinok-D" pitchFamily="2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夏 天       弯 弯       就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是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GB Pinyinok-D" pitchFamily="2" charset="-122"/>
                <a:ea typeface="GB Pinyinok-D" pitchFamily="2" charset="-122"/>
              </a:rPr>
              <a:t>   </a:t>
            </a:r>
            <a:endParaRPr lang="en-US" altLang="zh-CN" sz="2400" dirty="0" smtClean="0">
              <a:latin typeface="GB Pinyinok-D" pitchFamily="2" charset="-122"/>
              <a:ea typeface="GB Pinyinok-D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  冬 天       四 季       顽 皮 地 说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203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61" y="1276876"/>
            <a:ext cx="6992653" cy="128802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957353" y="1569487"/>
            <a:ext cx="208583" cy="49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5782488" y="1670342"/>
            <a:ext cx="650471" cy="8945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05618" y="3697868"/>
            <a:ext cx="556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地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317450" y="4283804"/>
            <a:ext cx="487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GB Pinyinok-D" pitchFamily="2" charset="-122"/>
                <a:ea typeface="GB Pinyinok-D" pitchFamily="2" charset="-122"/>
              </a:rPr>
              <a:t>de</a:t>
            </a:r>
            <a:endParaRPr lang="zh-CN" altLang="en-US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23401" y="3212976"/>
            <a:ext cx="4329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>
                <a:latin typeface="GB Pinyinok-D" pitchFamily="2" charset="-122"/>
                <a:ea typeface="GB Pinyinok-D" pitchFamily="2" charset="-122"/>
              </a:rPr>
              <a:t>dì</a:t>
            </a:r>
            <a:endParaRPr lang="zh-CN" altLang="en-US" dirty="0">
              <a:latin typeface="GB Pinyinok-D" pitchFamily="2" charset="-122"/>
              <a:ea typeface="GB Pinyinok-D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67515" y="3217983"/>
            <a:ext cx="24121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（土地）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67515" y="4239450"/>
            <a:ext cx="19460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慢慢地跑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2065327" y="3472286"/>
            <a:ext cx="289778" cy="972219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23" name="组合 22"/>
          <p:cNvGrpSpPr/>
          <p:nvPr/>
        </p:nvGrpSpPr>
        <p:grpSpPr>
          <a:xfrm>
            <a:off x="4513846" y="2893258"/>
            <a:ext cx="2866466" cy="1975902"/>
            <a:chOff x="4422063" y="1964405"/>
            <a:chExt cx="4384282" cy="2580127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063" y="1964405"/>
              <a:ext cx="3749541" cy="24795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41584" y="2951726"/>
              <a:ext cx="1464761" cy="1592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矩形 25"/>
          <p:cNvSpPr/>
          <p:nvPr/>
        </p:nvSpPr>
        <p:spPr>
          <a:xfrm>
            <a:off x="5349098" y="3418037"/>
            <a:ext cx="8070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GB Pinyinok-D" pitchFamily="2" charset="-122"/>
                <a:ea typeface="GB Pinyinok-D" pitchFamily="2" charset="-122"/>
              </a:rPr>
              <a:t>de</a:t>
            </a:r>
            <a:endParaRPr lang="zh-CN" altLang="en-US" sz="1600" dirty="0">
              <a:solidFill>
                <a:srgbClr val="FF0000"/>
              </a:solidFill>
              <a:latin typeface="GB Pinyinok-D" pitchFamily="2" charset="-122"/>
              <a:ea typeface="GB Pinyinok-D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06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  <p:bldP spid="20" grpId="0"/>
      <p:bldP spid="21" grpId="0"/>
      <p:bldP spid="22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412776"/>
            <a:ext cx="4300103" cy="1187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顽皮地说</a:t>
            </a:r>
          </a:p>
        </p:txBody>
      </p:sp>
      <p:sp>
        <p:nvSpPr>
          <p:cNvPr id="4" name="矩形 3"/>
          <p:cNvSpPr/>
          <p:nvPr/>
        </p:nvSpPr>
        <p:spPr>
          <a:xfrm>
            <a:off x="5207271" y="1412776"/>
            <a:ext cx="1251451" cy="13619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66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说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346" y="3182824"/>
            <a:ext cx="355520" cy="7485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87624" y="4289963"/>
            <a:ext cx="7061766" cy="1064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54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话 语 诗 讲</a:t>
            </a:r>
            <a:r>
              <a:rPr lang="en-US" altLang="zh-CN" sz="54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54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54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椭圆 1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9" name="椭圆 1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椭圆 1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78494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09827E-6 L -0.25591 0.2154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95" y="107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2" t="16386" r="15389" b="14598"/>
          <a:stretch/>
        </p:blipFill>
        <p:spPr bwMode="auto">
          <a:xfrm>
            <a:off x="1083640" y="994811"/>
            <a:ext cx="6867038" cy="495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764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171</Words>
  <Application>Microsoft Office PowerPoint</Application>
  <PresentationFormat>全屏显示(4:3)</PresentationFormat>
  <Paragraphs>54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Futura Md BT</vt:lpstr>
      <vt:lpstr>GB Pinyinok-D</vt:lpstr>
      <vt:lpstr>方正姚体</vt:lpstr>
      <vt:lpstr>华文楷体</vt:lpstr>
      <vt:lpstr>华文细黑</vt:lpstr>
      <vt:lpstr>楷体</vt:lpstr>
      <vt:lpstr>宋体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SZJ</dc:creator>
  <cp:lastModifiedBy>admin</cp:lastModifiedBy>
  <cp:revision>61</cp:revision>
  <dcterms:created xsi:type="dcterms:W3CDTF">2018-12-12T23:07:43Z</dcterms:created>
  <dcterms:modified xsi:type="dcterms:W3CDTF">2019-03-29T01:49:47Z</dcterms:modified>
</cp:coreProperties>
</file>