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93" r:id="rId2"/>
    <p:sldId id="256" r:id="rId3"/>
    <p:sldId id="257" r:id="rId4"/>
    <p:sldId id="312" r:id="rId5"/>
    <p:sldId id="261" r:id="rId6"/>
    <p:sldId id="260" r:id="rId7"/>
    <p:sldId id="318" r:id="rId8"/>
    <p:sldId id="319" r:id="rId9"/>
    <p:sldId id="320" r:id="rId10"/>
    <p:sldId id="296" r:id="rId11"/>
    <p:sldId id="294" r:id="rId12"/>
    <p:sldId id="313" r:id="rId13"/>
    <p:sldId id="297" r:id="rId14"/>
    <p:sldId id="314" r:id="rId15"/>
    <p:sldId id="295" r:id="rId16"/>
    <p:sldId id="266" r:id="rId17"/>
    <p:sldId id="300" r:id="rId18"/>
    <p:sldId id="267" r:id="rId19"/>
    <p:sldId id="303" r:id="rId20"/>
    <p:sldId id="304" r:id="rId21"/>
    <p:sldId id="316" r:id="rId22"/>
    <p:sldId id="307" r:id="rId23"/>
    <p:sldId id="301" r:id="rId24"/>
    <p:sldId id="306" r:id="rId25"/>
    <p:sldId id="315" r:id="rId26"/>
    <p:sldId id="268" r:id="rId27"/>
    <p:sldId id="308" r:id="rId28"/>
    <p:sldId id="309" r:id="rId29"/>
    <p:sldId id="310" r:id="rId30"/>
    <p:sldId id="311" r:id="rId31"/>
    <p:sldId id="271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1" autoAdjust="0"/>
    <p:restoredTop sz="94649" autoAdjust="0"/>
  </p:normalViewPr>
  <p:slideViewPr>
    <p:cSldViewPr>
      <p:cViewPr varScale="1">
        <p:scale>
          <a:sx n="106" d="100"/>
          <a:sy n="106" d="100"/>
        </p:scale>
        <p:origin x="1572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141867-1DF2-469E-86DE-7D75736939F7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BBE32-71B5-49C8-8807-532BF356F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700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BBE32-71B5-49C8-8807-532BF356FD70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298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BBE32-71B5-49C8-8807-532BF356FD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298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6F33D9-2697-4CFA-AD08-973651BFC19A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508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6F33D9-2697-4CFA-AD08-973651BFC19A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508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6F33D9-2697-4CFA-AD08-973651BFC19A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508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6F33D9-2697-4CFA-AD08-973651BFC19A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508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6F33D9-2697-4CFA-AD08-973651BFC19A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508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5993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pn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eg"/><Relationship Id="rId9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9.png"/><Relationship Id="rId5" Type="http://schemas.openxmlformats.org/officeDocument/2006/relationships/image" Target="../media/image17.jpg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9.png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70766"/>
            <a:ext cx="5959582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340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24" name="椭圆 2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5" name="椭圆 2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6" name="椭圆 2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7" name="椭圆 2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29" name="椭圆 2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0" name="椭圆 2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1" name="椭圆 3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2" name="椭圆 3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33" name="组合 36"/>
          <p:cNvGrpSpPr>
            <a:grpSpLocks/>
          </p:cNvGrpSpPr>
          <p:nvPr/>
        </p:nvGrpSpPr>
        <p:grpSpPr bwMode="auto">
          <a:xfrm>
            <a:off x="4139480" y="1558613"/>
            <a:ext cx="3240087" cy="869812"/>
            <a:chOff x="1115616" y="3284984"/>
            <a:chExt cx="3240360" cy="1159349"/>
          </a:xfrm>
        </p:grpSpPr>
        <p:pic>
          <p:nvPicPr>
            <p:cNvPr id="34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43" t="18356" b="48990"/>
            <a:stretch>
              <a:fillRect/>
            </a:stretch>
          </p:blipFill>
          <p:spPr bwMode="auto">
            <a:xfrm>
              <a:off x="2843808" y="3284984"/>
              <a:ext cx="1512168" cy="115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1115616" y="3500810"/>
              <a:ext cx="2664049" cy="9435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4000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一看</a:t>
              </a: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49" charset="-122"/>
                  <a:ea typeface="黑体" pitchFamily="49" charset="-122"/>
                </a:rPr>
                <a:t>结构</a:t>
              </a:r>
            </a:p>
          </p:txBody>
        </p:sp>
      </p:grpSp>
      <p:grpSp>
        <p:nvGrpSpPr>
          <p:cNvPr id="36" name="组合 37"/>
          <p:cNvGrpSpPr>
            <a:grpSpLocks/>
          </p:cNvGrpSpPr>
          <p:nvPr/>
        </p:nvGrpSpPr>
        <p:grpSpPr bwMode="auto">
          <a:xfrm>
            <a:off x="4138091" y="2727646"/>
            <a:ext cx="3241675" cy="991791"/>
            <a:chOff x="2555776" y="4410056"/>
            <a:chExt cx="3240360" cy="1323200"/>
          </a:xfrm>
        </p:grpSpPr>
        <p:pic>
          <p:nvPicPr>
            <p:cNvPr id="37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61" t="48970" r="12245" b="13528"/>
            <a:stretch>
              <a:fillRect/>
            </a:stretch>
          </p:blipFill>
          <p:spPr bwMode="auto">
            <a:xfrm>
              <a:off x="4572000" y="4410056"/>
              <a:ext cx="1224136" cy="132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2555776" y="4508540"/>
              <a:ext cx="2664331" cy="9444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4000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二看</a:t>
              </a: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49" charset="-122"/>
                  <a:ea typeface="黑体" pitchFamily="49" charset="-122"/>
                </a:rPr>
                <a:t>笔画</a:t>
              </a: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4139207" y="3828568"/>
            <a:ext cx="3313113" cy="824568"/>
            <a:chOff x="4716016" y="5157192"/>
            <a:chExt cx="3312368" cy="1100678"/>
          </a:xfrm>
        </p:grpSpPr>
        <p:pic>
          <p:nvPicPr>
            <p:cNvPr id="4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67" t="42433" r="48981" b="31036"/>
            <a:stretch>
              <a:fillRect/>
            </a:stretch>
          </p:blipFill>
          <p:spPr bwMode="auto">
            <a:xfrm>
              <a:off x="6876256" y="5157192"/>
              <a:ext cx="1152128" cy="936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40"/>
            <p:cNvSpPr txBox="1"/>
            <p:nvPr/>
          </p:nvSpPr>
          <p:spPr>
            <a:xfrm>
              <a:off x="4716016" y="5312945"/>
              <a:ext cx="2664814" cy="944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4000" dirty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三看</a:t>
              </a:r>
              <a:r>
                <a:rPr lang="zh-CN" altLang="en-US" sz="4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49" charset="-122"/>
                  <a:ea typeface="黑体" pitchFamily="49" charset="-122"/>
                </a:rPr>
                <a:t>笔顺</a:t>
              </a:r>
            </a:p>
          </p:txBody>
        </p:sp>
      </p:grpSp>
      <p:sp>
        <p:nvSpPr>
          <p:cNvPr id="42" name="TextBox 2"/>
          <p:cNvSpPr txBox="1">
            <a:spLocks noChangeArrowheads="1"/>
          </p:cNvSpPr>
          <p:nvPr/>
        </p:nvSpPr>
        <p:spPr bwMode="auto">
          <a:xfrm>
            <a:off x="1690936" y="2577876"/>
            <a:ext cx="201696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6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西</a:t>
            </a:r>
            <a:endParaRPr lang="zh-CN" altLang="en-US" sz="60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3" name="图片 1" descr="u=3865176576,200457390&amp;fm=21&amp;gp=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938" y="2523210"/>
            <a:ext cx="1237091" cy="1177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2"/>
          <p:cNvSpPr txBox="1">
            <a:spLocks noChangeArrowheads="1"/>
          </p:cNvSpPr>
          <p:nvPr/>
        </p:nvSpPr>
        <p:spPr bwMode="auto">
          <a:xfrm>
            <a:off x="3053095" y="2494717"/>
            <a:ext cx="133438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kumimoji="1"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66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四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clrChange>
              <a:clrFrom>
                <a:srgbClr val="FCFFFD"/>
              </a:clrFrom>
              <a:clrTo>
                <a:srgbClr val="FC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608" y="2907796"/>
            <a:ext cx="241325" cy="26545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141" y="2917436"/>
            <a:ext cx="247216" cy="30576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196" y="2740176"/>
            <a:ext cx="331791" cy="70912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78" y="2810125"/>
            <a:ext cx="922626" cy="61508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310" y="3204524"/>
            <a:ext cx="450845" cy="178906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3241789" y="2797377"/>
            <a:ext cx="659837" cy="618468"/>
          </a:xfrm>
          <a:prstGeom prst="rect">
            <a:avLst/>
          </a:prstGeom>
          <a:solidFill>
            <a:srgbClr val="0070C0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4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44" grpId="0"/>
      <p:bldP spid="50" grpId="0" animBg="1"/>
      <p:bldP spid="5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043608" y="2226776"/>
            <a:ext cx="6912768" cy="212365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defRPr/>
            </a:pPr>
            <a:r>
              <a:rPr kumimoji="0"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草芽</a:t>
            </a: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尖尖，</a:t>
            </a:r>
          </a:p>
          <a:p>
            <a:pPr algn="l">
              <a:defRPr/>
            </a:pP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他对小鸟说：</a:t>
            </a:r>
          </a:p>
          <a:p>
            <a:pPr algn="l">
              <a:defRPr/>
            </a:pP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“我是春天。</a:t>
            </a:r>
            <a:r>
              <a:rPr kumimoji="0"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kumimoji="0" lang="en-US" altLang="zh-CN" sz="44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244" y="2063055"/>
            <a:ext cx="3073400" cy="2451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738" y="1386780"/>
            <a:ext cx="1514475" cy="13525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17" name="椭圆 1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8" name="椭圆 1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9" name="椭圆 1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椭圆 1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22" name="椭圆 2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椭圆 2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4" name="椭圆 2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5" name="椭圆 2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383648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043608" y="2226776"/>
            <a:ext cx="6912768" cy="212365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defRPr/>
            </a:pPr>
            <a:r>
              <a:rPr kumimoji="0"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草芽</a:t>
            </a:r>
            <a:r>
              <a:rPr kumimoji="0" lang="zh-CN" altLang="en-US" sz="4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尖尖，</a:t>
            </a:r>
          </a:p>
          <a:p>
            <a:pPr algn="l">
              <a:defRPr/>
            </a:pP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他对小鸟说：</a:t>
            </a:r>
          </a:p>
          <a:p>
            <a:pPr algn="l">
              <a:defRPr/>
            </a:pP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“我是春天。</a:t>
            </a:r>
            <a:r>
              <a:rPr kumimoji="0"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kumimoji="0" lang="en-US" altLang="zh-CN" sz="44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244" y="2063055"/>
            <a:ext cx="3073400" cy="2451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738" y="1386780"/>
            <a:ext cx="1514475" cy="13525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17" name="椭圆 1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8" name="椭圆 1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9" name="椭圆 1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椭圆 1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22" name="椭圆 2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椭圆 2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4" name="椭圆 2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5" name="椭圆 2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410446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6" r="42084" b="19889"/>
          <a:stretch/>
        </p:blipFill>
        <p:spPr bwMode="auto">
          <a:xfrm>
            <a:off x="1465988" y="2199665"/>
            <a:ext cx="3027186" cy="392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69038" y="2208226"/>
            <a:ext cx="12241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尖</a:t>
            </a:r>
            <a:endParaRPr lang="zh-CN" altLang="en-US" sz="80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9224" y="2708920"/>
            <a:ext cx="885411" cy="4464028"/>
            <a:chOff x="1476495" y="1556791"/>
            <a:chExt cx="1225939" cy="6264696"/>
          </a:xfrm>
        </p:grpSpPr>
        <p:sp>
          <p:nvSpPr>
            <p:cNvPr id="12" name="弧形 11"/>
            <p:cNvSpPr/>
            <p:nvPr/>
          </p:nvSpPr>
          <p:spPr bwMode="auto">
            <a:xfrm rot="239738">
              <a:off x="1476495" y="1556791"/>
              <a:ext cx="1152128" cy="6264696"/>
            </a:xfrm>
            <a:prstGeom prst="arc">
              <a:avLst>
                <a:gd name="adj1" fmla="val 16198703"/>
                <a:gd name="adj2" fmla="val 916623"/>
              </a:avLst>
            </a:prstGeom>
            <a:noFill/>
            <a:ln w="730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6" name="弧形 15"/>
            <p:cNvSpPr/>
            <p:nvPr/>
          </p:nvSpPr>
          <p:spPr bwMode="auto">
            <a:xfrm rot="175384">
              <a:off x="1707820" y="1606172"/>
              <a:ext cx="994614" cy="6101762"/>
            </a:xfrm>
            <a:prstGeom prst="arc">
              <a:avLst>
                <a:gd name="adj1" fmla="val 11013996"/>
                <a:gd name="adj2" fmla="val 16241547"/>
              </a:avLst>
            </a:prstGeom>
            <a:noFill/>
            <a:ln w="730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0" lon="2400000" rev="0"/>
              </a:camera>
              <a:lightRig rig="threePt" dir="t"/>
            </a:scene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20" name="椭圆 1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" name="椭圆 2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椭圆 2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椭圆 2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61666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043608" y="2237409"/>
            <a:ext cx="6912768" cy="212365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defRPr/>
            </a:pPr>
            <a:r>
              <a:rPr kumimoji="0"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草芽</a:t>
            </a: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尖尖，</a:t>
            </a:r>
          </a:p>
          <a:p>
            <a:pPr algn="l">
              <a:defRPr/>
            </a:pP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他对小鸟说：</a:t>
            </a:r>
          </a:p>
          <a:p>
            <a:pPr algn="l">
              <a:defRPr/>
            </a:pP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“我是春天。</a:t>
            </a:r>
            <a:r>
              <a:rPr kumimoji="0"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kumimoji="0" lang="en-US" altLang="zh-CN" sz="44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244" y="2063055"/>
            <a:ext cx="3073400" cy="2451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738" y="1386780"/>
            <a:ext cx="1514475" cy="13525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17" name="椭圆 1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8" name="椭圆 1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9" name="椭圆 1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椭圆 1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22" name="椭圆 2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椭圆 2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4" name="椭圆 2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5" name="椭圆 2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122591" y="918842"/>
            <a:ext cx="6912768" cy="76944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defRPr/>
            </a:pPr>
            <a:r>
              <a:rPr kumimoji="0"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草芽尖尖</a:t>
            </a:r>
            <a:endParaRPr kumimoji="0" lang="zh-CN" altLang="en-US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212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73 0.04561 L -0.41701 0.1824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64" y="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916832"/>
            <a:ext cx="3954807" cy="2888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96763"/>
            <a:ext cx="3672408" cy="292882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152873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777022"/>
            <a:ext cx="5472608" cy="29288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6536" y="2924944"/>
            <a:ext cx="1514475" cy="1352550"/>
          </a:xfrm>
          <a:prstGeom prst="rect">
            <a:avLst/>
          </a:prstGeom>
        </p:spPr>
      </p:pic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043608" y="2226776"/>
            <a:ext cx="6912768" cy="304256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0"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草芽</a:t>
            </a: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尖尖，</a:t>
            </a: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他对小鸟说</a:t>
            </a: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“我是春天。</a:t>
            </a:r>
            <a:r>
              <a:rPr kumimoji="0"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kumimoji="0" lang="en-US" altLang="zh-CN" sz="44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6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814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46841" y="51949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40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4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686" y="2640864"/>
            <a:ext cx="5472608" cy="29288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603" y="1964589"/>
            <a:ext cx="1514475" cy="1352550"/>
          </a:xfrm>
          <a:prstGeom prst="rect">
            <a:avLst/>
          </a:prstGeom>
        </p:spPr>
      </p:pic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691680" y="1268760"/>
            <a:ext cx="6912768" cy="3139321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0"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草芽（       ），</a:t>
            </a:r>
            <a:endParaRPr kumimoji="0" lang="zh-CN" altLang="en-US" sz="44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他对（       ）说</a:t>
            </a: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44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</a:t>
            </a:r>
            <a:r>
              <a:rPr kumimoji="0" lang="zh-CN" altLang="en-US" sz="44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是（        ）。”</a:t>
            </a:r>
            <a:endParaRPr kumimoji="0" lang="en-US" altLang="zh-CN" sz="44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491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2" y="19270"/>
            <a:ext cx="4350452" cy="346751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923928" y="2743200"/>
            <a:ext cx="7632848" cy="331077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0" lang="zh-CN" altLang="en-US" sz="4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荷叶圆圆  </a:t>
            </a:r>
            <a:r>
              <a:rPr kumimoji="0" lang="zh-CN" altLang="en-US" sz="4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4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他对青蛙 </a:t>
            </a:r>
            <a:r>
              <a:rPr kumimoji="0" lang="zh-CN" altLang="en-US" sz="4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  </a:t>
            </a:r>
            <a:r>
              <a:rPr kumimoji="0" lang="zh-CN" altLang="en-US" sz="4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kumimoji="0" lang="zh-CN" altLang="en-US" sz="4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4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“我是夏天。”</a:t>
            </a:r>
            <a:endParaRPr kumimoji="0" lang="zh-CN" altLang="en-US" sz="4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" name="737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76256" y="7369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40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96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2" y="19270"/>
            <a:ext cx="4350452" cy="346751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1259632" y="1196752"/>
            <a:ext cx="72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 22"/>
          <p:cNvSpPr/>
          <p:nvPr/>
        </p:nvSpPr>
        <p:spPr>
          <a:xfrm>
            <a:off x="971600" y="1113090"/>
            <a:ext cx="1584176" cy="1279877"/>
          </a:xfrm>
          <a:custGeom>
            <a:avLst/>
            <a:gdLst>
              <a:gd name="connsiteX0" fmla="*/ 761576 w 1685411"/>
              <a:gd name="connsiteY0" fmla="*/ 6783 h 1379187"/>
              <a:gd name="connsiteX1" fmla="*/ 20912 w 1685411"/>
              <a:gd name="connsiteY1" fmla="*/ 409119 h 1379187"/>
              <a:gd name="connsiteX2" fmla="*/ 286088 w 1685411"/>
              <a:gd name="connsiteY2" fmla="*/ 1186359 h 1379187"/>
              <a:gd name="connsiteX3" fmla="*/ 1136480 w 1685411"/>
              <a:gd name="connsiteY3" fmla="*/ 1360095 h 1379187"/>
              <a:gd name="connsiteX4" fmla="*/ 1666832 w 1685411"/>
              <a:gd name="connsiteY4" fmla="*/ 848031 h 1379187"/>
              <a:gd name="connsiteX5" fmla="*/ 1493096 w 1685411"/>
              <a:gd name="connsiteY5" fmla="*/ 207951 h 1379187"/>
              <a:gd name="connsiteX6" fmla="*/ 761576 w 1685411"/>
              <a:gd name="connsiteY6" fmla="*/ 6783 h 137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5411" h="1379187">
                <a:moveTo>
                  <a:pt x="761576" y="6783"/>
                </a:moveTo>
                <a:cubicBezTo>
                  <a:pt x="516212" y="40311"/>
                  <a:pt x="100160" y="212523"/>
                  <a:pt x="20912" y="409119"/>
                </a:cubicBezTo>
                <a:cubicBezTo>
                  <a:pt x="-58336" y="605715"/>
                  <a:pt x="100160" y="1027863"/>
                  <a:pt x="286088" y="1186359"/>
                </a:cubicBezTo>
                <a:cubicBezTo>
                  <a:pt x="472016" y="1344855"/>
                  <a:pt x="906356" y="1416483"/>
                  <a:pt x="1136480" y="1360095"/>
                </a:cubicBezTo>
                <a:cubicBezTo>
                  <a:pt x="1366604" y="1303707"/>
                  <a:pt x="1607396" y="1040055"/>
                  <a:pt x="1666832" y="848031"/>
                </a:cubicBezTo>
                <a:cubicBezTo>
                  <a:pt x="1726268" y="656007"/>
                  <a:pt x="1636352" y="348159"/>
                  <a:pt x="1493096" y="207951"/>
                </a:cubicBezTo>
                <a:cubicBezTo>
                  <a:pt x="1349840" y="67743"/>
                  <a:pt x="1006940" y="-26745"/>
                  <a:pt x="761576" y="6783"/>
                </a:cubicBezTo>
                <a:close/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68564" y="1568362"/>
            <a:ext cx="2364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荷叶圆圆 </a:t>
            </a:r>
            <a:endParaRPr lang="zh-CN" altLang="en-US" sz="4000" dirty="0"/>
          </a:p>
        </p:txBody>
      </p:sp>
      <p:sp>
        <p:nvSpPr>
          <p:cNvPr id="25" name="矩形 24"/>
          <p:cNvSpPr/>
          <p:nvPr/>
        </p:nvSpPr>
        <p:spPr>
          <a:xfrm>
            <a:off x="4324999" y="2996952"/>
            <a:ext cx="39036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）的荷叶</a:t>
            </a:r>
            <a:endParaRPr lang="zh-CN" altLang="en-US" sz="4000" dirty="0"/>
          </a:p>
        </p:txBody>
      </p:sp>
      <p:sp>
        <p:nvSpPr>
          <p:cNvPr id="27" name="矩形 26"/>
          <p:cNvSpPr/>
          <p:nvPr/>
        </p:nvSpPr>
        <p:spPr>
          <a:xfrm>
            <a:off x="4860032" y="299695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圆圆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25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5" y="-285220"/>
            <a:ext cx="8128000" cy="623449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563888" y="3153742"/>
            <a:ext cx="2199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华文楷体" pitchFamily="2" charset="-122"/>
                <a:ea typeface="华文楷体" pitchFamily="2" charset="-122"/>
              </a:rPr>
              <a:t>四 季</a:t>
            </a:r>
            <a:endParaRPr lang="zh-CN" altLang="en-US" sz="5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3496" y="2924944"/>
            <a:ext cx="1620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s</a:t>
            </a:r>
            <a:r>
              <a:rPr lang="en-US" altLang="zh-CN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 </a:t>
            </a:r>
            <a:r>
              <a:rPr lang="en-US" altLang="zh-CN" b="1" dirty="0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ì           </a:t>
            </a:r>
            <a:r>
              <a:rPr lang="en-US" altLang="zh-CN" b="1" dirty="0">
                <a:latin typeface="方正姚体" pitchFamily="2" charset="-122"/>
                <a:ea typeface="方正姚体" pitchFamily="2" charset="-122"/>
              </a:rPr>
              <a:t> </a:t>
            </a:r>
            <a:r>
              <a:rPr lang="en-US" altLang="zh-CN" b="1" dirty="0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j</a:t>
            </a:r>
            <a:r>
              <a:rPr lang="en-US" altLang="zh-CN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 ì</a:t>
            </a:r>
            <a:r>
              <a:rPr lang="en-US" altLang="zh-CN" b="1" dirty="0">
                <a:latin typeface="方正姚体" pitchFamily="2" charset="-122"/>
                <a:ea typeface="方正姚体" pitchFamily="2" charset="-122"/>
              </a:rPr>
              <a:t> </a:t>
            </a:r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4660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2" y="19270"/>
            <a:ext cx="4350452" cy="346751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1259632" y="1196752"/>
            <a:ext cx="72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50843" y="4437112"/>
            <a:ext cx="862937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你是我的（                ）。</a:t>
            </a:r>
            <a:endParaRPr lang="zh-CN" altLang="en-US" sz="44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276872"/>
            <a:ext cx="1786095" cy="10081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36" y="422681"/>
            <a:ext cx="3300019" cy="154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1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2" y="19270"/>
            <a:ext cx="4350452" cy="346751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1259632" y="1196752"/>
            <a:ext cx="72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276872"/>
            <a:ext cx="1786095" cy="10081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36" y="422681"/>
            <a:ext cx="3300019" cy="154814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95500" y="3861048"/>
            <a:ext cx="86293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荷叶对（                   ）</a:t>
            </a:r>
            <a:r>
              <a:rPr lang="zh-CN" altLang="en-US" sz="44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说</a:t>
            </a:r>
            <a:r>
              <a:rPr lang="zh-CN" altLang="en-US" sz="44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4400" b="1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ctr">
              <a:defRPr/>
            </a:pPr>
            <a:r>
              <a:rPr lang="zh-CN" altLang="en-US" sz="44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4400" b="1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我是夏天。</a:t>
            </a:r>
            <a:r>
              <a:rPr lang="zh-CN" altLang="en-US" sz="4400" b="1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zh-CN" altLang="en-US" sz="4400" b="1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658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46" y="2708920"/>
            <a:ext cx="3299632" cy="2771849"/>
          </a:xfrm>
          <a:prstGeom prst="rect">
            <a:avLst/>
          </a:prstGeom>
        </p:spPr>
      </p:pic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15616" y="1340768"/>
            <a:ext cx="4968552" cy="331077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0" lang="zh-CN" altLang="en-US" sz="4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谷穗弯弯，</a:t>
            </a:r>
            <a:endParaRPr kumimoji="0" lang="zh-CN" altLang="en-US" sz="4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4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他鞠着躬说  ：</a:t>
            </a:r>
            <a:endParaRPr kumimoji="0" lang="zh-CN" altLang="en-US" sz="4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4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“我是秋天。”</a:t>
            </a:r>
            <a:endParaRPr kumimoji="0" lang="zh-CN" altLang="en-US" sz="4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625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79" y="2564904"/>
            <a:ext cx="2244180" cy="2958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46" y="2708920"/>
            <a:ext cx="3299632" cy="277184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724128" y="1228884"/>
            <a:ext cx="37444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弯  </a:t>
            </a:r>
            <a:endParaRPr lang="zh-CN" altLang="en-US" sz="66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1231375"/>
            <a:ext cx="37444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直</a:t>
            </a:r>
          </a:p>
        </p:txBody>
      </p:sp>
    </p:spTree>
    <p:extLst>
      <p:ext uri="{BB962C8B-B14F-4D97-AF65-F5344CB8AC3E}">
        <p14:creationId xmlns:p14="http://schemas.microsoft.com/office/powerpoint/2010/main" val="249524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46" y="2708920"/>
            <a:ext cx="3299632" cy="277184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724128" y="1228884"/>
            <a:ext cx="37444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弯  </a:t>
            </a:r>
            <a:endParaRPr lang="zh-CN" altLang="en-US" sz="66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39101" y="165256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谷穗弯弯</a:t>
            </a:r>
            <a:endParaRPr lang="zh-CN" altLang="en-US" sz="4000" dirty="0"/>
          </a:p>
        </p:txBody>
      </p:sp>
      <p:sp>
        <p:nvSpPr>
          <p:cNvPr id="19" name="矩形 18"/>
          <p:cNvSpPr/>
          <p:nvPr/>
        </p:nvSpPr>
        <p:spPr>
          <a:xfrm>
            <a:off x="395536" y="3081154"/>
            <a:ext cx="39036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）的谷穗</a:t>
            </a:r>
            <a:endParaRPr lang="zh-CN" altLang="en-US" sz="4000" dirty="0"/>
          </a:p>
        </p:txBody>
      </p:sp>
      <p:sp>
        <p:nvSpPr>
          <p:cNvPr id="20" name="矩形 19"/>
          <p:cNvSpPr/>
          <p:nvPr/>
        </p:nvSpPr>
        <p:spPr>
          <a:xfrm>
            <a:off x="930569" y="308115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弯弯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32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46" y="2708920"/>
            <a:ext cx="3299632" cy="2771849"/>
          </a:xfrm>
          <a:prstGeom prst="rect">
            <a:avLst/>
          </a:prstGeom>
        </p:spPr>
      </p:pic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899592" y="2276872"/>
            <a:ext cx="4968552" cy="230832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谷穗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</a:t>
            </a: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kumimoji="0"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他（          ）说  ：</a:t>
            </a:r>
            <a:endParaRPr lang="en-US" altLang="zh-CN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“我是（       ）。”</a:t>
            </a:r>
            <a:endParaRPr kumimoji="0"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28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47" y="2420888"/>
            <a:ext cx="3043593" cy="305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1043608" y="1418873"/>
            <a:ext cx="39036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sz="4000" b="1" dirty="0" smtClean="0">
                <a:latin typeface="华文楷体" pitchFamily="2" charset="-122"/>
                <a:ea typeface="华文楷体" pitchFamily="2" charset="-122"/>
              </a:rPr>
              <a:t>）的雪人</a:t>
            </a:r>
            <a:endParaRPr lang="zh-CN" altLang="en-US" sz="4000" dirty="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060970" y="2420888"/>
            <a:ext cx="4800612" cy="2553891"/>
          </a:xfrm>
          <a:prstGeom prst="roundRect">
            <a:avLst/>
          </a:prstGeom>
          <a:solidFill>
            <a:schemeClr val="lt1">
              <a:alpha val="76000"/>
            </a:schemeClr>
          </a:solidFill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Arial" charset="0"/>
                <a:ea typeface="楷体" pitchFamily="49" charset="-122"/>
              </a:rPr>
              <a:t>雪人（             ），</a:t>
            </a:r>
            <a:endParaRPr kumimoji="0" lang="zh-CN" altLang="en-US" sz="3200" b="1" dirty="0">
              <a:solidFill>
                <a:schemeClr val="tx1"/>
              </a:solidFill>
              <a:latin typeface="Arial" charset="0"/>
              <a:ea typeface="楷体" pitchFamily="49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Arial" charset="0"/>
                <a:ea typeface="楷体" pitchFamily="49" charset="-122"/>
              </a:rPr>
              <a:t>他（        ）说  ：</a:t>
            </a:r>
            <a:endParaRPr kumimoji="0" lang="zh-CN" altLang="en-US" sz="3200" b="1" dirty="0">
              <a:solidFill>
                <a:schemeClr val="tx1"/>
              </a:solidFill>
              <a:latin typeface="Arial" charset="0"/>
              <a:ea typeface="楷体" pitchFamily="49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Arial" charset="0"/>
                <a:ea typeface="楷体" pitchFamily="49" charset="-122"/>
              </a:rPr>
              <a:t>“我就是（      ）。”</a:t>
            </a:r>
            <a:endParaRPr kumimoji="0" lang="zh-CN" altLang="en-US" sz="3200" b="1" dirty="0">
              <a:solidFill>
                <a:schemeClr val="tx1"/>
              </a:solidFill>
              <a:latin typeface="Arial" charset="0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140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5" y="-285220"/>
            <a:ext cx="8128000" cy="623449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563888" y="3153742"/>
            <a:ext cx="2199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华文楷体" pitchFamily="2" charset="-122"/>
                <a:ea typeface="华文楷体" pitchFamily="2" charset="-122"/>
              </a:rPr>
              <a:t>四 季</a:t>
            </a:r>
            <a:endParaRPr lang="zh-CN" altLang="en-US" sz="5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3496" y="2924944"/>
            <a:ext cx="1620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s</a:t>
            </a:r>
            <a:r>
              <a:rPr lang="en-US" altLang="zh-CN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 </a:t>
            </a:r>
            <a:r>
              <a:rPr lang="en-US" altLang="zh-CN" b="1" dirty="0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ì           </a:t>
            </a:r>
            <a:r>
              <a:rPr lang="en-US" altLang="zh-CN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 </a:t>
            </a:r>
            <a:r>
              <a:rPr lang="en-US" altLang="zh-CN" b="1" dirty="0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j</a:t>
            </a:r>
            <a:r>
              <a:rPr lang="en-US" altLang="zh-CN" b="1" dirty="0">
                <a:latin typeface="GB Pinyinok-D" panose="02010601030101010101" pitchFamily="2" charset="-122"/>
                <a:ea typeface="GB Pinyinok-D" panose="02010601030101010101" pitchFamily="2" charset="-122"/>
              </a:rPr>
              <a:t> ì </a:t>
            </a:r>
            <a:endParaRPr lang="zh-CN" altLang="en-US" b="1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44137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6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8" name="Picture 2" descr="https://timgsa.baidu.com/timg?image&amp;quality=80&amp;size=b9999_10000&amp;sec=1540156901523&amp;di=17cc3b4dc42dafb2449ed9b11f3aa2c2&amp;imgtype=0&amp;src=http%3A%2F%2Fpic17.photophoto.cn%2F20101113%2F0034034539570439_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8" b="2846"/>
          <a:stretch/>
        </p:blipFill>
        <p:spPr bwMode="auto">
          <a:xfrm>
            <a:off x="2181858" y="332656"/>
            <a:ext cx="4780283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95536" y="3717032"/>
            <a:ext cx="8496944" cy="250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苹果（      ）， 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他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      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）说：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“我是秋天。”</a:t>
            </a: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椭圆 1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275436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75506" y="0"/>
            <a:ext cx="9144000" cy="6858000"/>
          </a:xfrm>
          <a:prstGeom prst="rect">
            <a:avLst/>
          </a:prstGeom>
          <a:solidFill>
            <a:schemeClr val="bg1">
              <a:alpha val="6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7704" y="4005064"/>
            <a:ext cx="5760639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（   ）（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）， 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他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（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）说：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“我是（  ）天。”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03256"/>
            <a:ext cx="2478224" cy="2569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406" y="947358"/>
            <a:ext cx="2478224" cy="2481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9153" y="947358"/>
            <a:ext cx="2568763" cy="2625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3" name="组合 12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椭圆 1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7" name="椭圆 1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9" name="椭圆 1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0" name="椭圆 1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" name="椭圆 2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椭圆 2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25752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69195E-6 L 0.00104 -0.21531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107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516" y="2431045"/>
            <a:ext cx="4763444" cy="31748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196" y="2486438"/>
            <a:ext cx="4766666" cy="31748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820" y="2431045"/>
            <a:ext cx="4880330" cy="31748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743908" y="1303649"/>
            <a:ext cx="2232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dirty="0" err="1" smtClean="0">
                <a:latin typeface="方正姚体" pitchFamily="2" charset="-122"/>
                <a:ea typeface="方正姚体" pitchFamily="2" charset="-122"/>
              </a:rPr>
              <a:t>yíng</a:t>
            </a:r>
            <a:r>
              <a:rPr lang="en-US" altLang="zh-CN" dirty="0" smtClean="0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dirty="0" err="1" smtClean="0">
                <a:latin typeface="方正姚体" pitchFamily="2" charset="-122"/>
                <a:ea typeface="方正姚体" pitchFamily="2" charset="-122"/>
              </a:rPr>
              <a:t>chūn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迎春花</a:t>
            </a:r>
            <a:endParaRPr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1940" y="1338637"/>
            <a:ext cx="2232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GB Pinyinok-D" panose="02010601030101010101" pitchFamily="2" charset="-122"/>
                <a:ea typeface="GB Pinyinok-D" panose="02010601030101010101" pitchFamily="2" charset="-122"/>
              </a:rPr>
              <a:t>  </a:t>
            </a:r>
            <a:r>
              <a:rPr lang="en-US" altLang="zh-CN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xuě</a:t>
            </a:r>
            <a:endParaRPr lang="zh-CN" altLang="en-US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4800" dirty="0">
                <a:latin typeface="华文楷体" pitchFamily="2" charset="-122"/>
                <a:ea typeface="华文楷体" pitchFamily="2" charset="-122"/>
              </a:rPr>
              <a:t>雪</a:t>
            </a:r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花</a:t>
            </a:r>
            <a:endParaRPr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50809" y="1289704"/>
            <a:ext cx="2232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GB Pinyinok-D" panose="02010601030101010101" pitchFamily="2" charset="-122"/>
                <a:ea typeface="GB Pinyinok-D" panose="02010601030101010101" pitchFamily="2" charset="-122"/>
              </a:rPr>
              <a:t>  </a:t>
            </a:r>
            <a:r>
              <a:rPr lang="en-US" altLang="zh-CN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lián</a:t>
            </a:r>
            <a:endParaRPr lang="zh-CN" altLang="en-US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莲花</a:t>
            </a:r>
            <a:endParaRPr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084" y="2431045"/>
            <a:ext cx="4842196" cy="32302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891375" y="1292957"/>
            <a:ext cx="2232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dirty="0" err="1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yín</a:t>
            </a:r>
            <a:r>
              <a:rPr lang="en-US" altLang="zh-CN" dirty="0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      </a:t>
            </a:r>
            <a:r>
              <a:rPr lang="en-US" altLang="zh-CN" dirty="0" err="1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xìng</a:t>
            </a:r>
            <a:r>
              <a:rPr lang="en-US" altLang="zh-CN" dirty="0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     </a:t>
            </a:r>
            <a:r>
              <a:rPr lang="en-US" altLang="zh-CN" dirty="0" err="1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yè</a:t>
            </a:r>
            <a:endParaRPr lang="zh-CN" altLang="en-US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r>
              <a:rPr lang="zh-CN" altLang="en-US" sz="4800" dirty="0">
                <a:latin typeface="华文楷体" pitchFamily="2" charset="-122"/>
                <a:ea typeface="华文楷体" pitchFamily="2" charset="-122"/>
              </a:rPr>
              <a:t>银杏</a:t>
            </a:r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叶</a:t>
            </a:r>
            <a:endParaRPr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椭圆 1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7" name="椭圆 1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8" name="椭圆 1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20" name="椭圆 1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1" name="椭圆 2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2" name="椭圆 2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23" name="椭圆 2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267" y="440697"/>
            <a:ext cx="2780144" cy="794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498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988840"/>
            <a:ext cx="3755534" cy="288064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5364088" y="832644"/>
            <a:ext cx="7632848" cy="230832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荷叶（      ），</a:t>
            </a:r>
            <a:endParaRPr kumimoji="0"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他对（      ）说  ：</a:t>
            </a:r>
            <a:endParaRPr kumimoji="0"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“我是（         ）。”</a:t>
            </a:r>
            <a:endParaRPr kumimoji="0"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5496" y="836712"/>
            <a:ext cx="6912768" cy="22379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草芽（       ），</a:t>
            </a:r>
            <a:endParaRPr kumimoji="0"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他对（       ）说</a:t>
            </a:r>
            <a:r>
              <a:rPr kumimoji="0"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</a:t>
            </a: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是（        ）。”</a:t>
            </a:r>
            <a:endParaRPr kumimoji="0" lang="en-US" altLang="zh-CN" sz="32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07504" y="3284984"/>
            <a:ext cx="4968552" cy="2308324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谷穗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  ）</a:t>
            </a: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kumimoji="0"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他（          ）说  ：</a:t>
            </a:r>
            <a:endParaRPr lang="en-US" altLang="zh-CN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“我是（       ）。”</a:t>
            </a:r>
            <a:endParaRPr kumimoji="0"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347864" y="3212976"/>
            <a:ext cx="6127654" cy="2553891"/>
          </a:xfrm>
          <a:prstGeom prst="round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雪人（             ），</a:t>
            </a:r>
            <a:endParaRPr kumimoji="0"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他（        ）说  ：</a:t>
            </a:r>
            <a:endParaRPr kumimoji="0"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kumimoji="0"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“我就是（      ）。”</a:t>
            </a:r>
            <a:endParaRPr kumimoji="0"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03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235140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63751"/>
            <a:ext cx="5238921" cy="371560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" name="椭圆 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" name="椭圆 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483768" y="1342017"/>
            <a:ext cx="37267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青蛙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83768" y="1342017"/>
            <a:ext cx="37267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latin typeface="华文楷体" pitchFamily="2" charset="-122"/>
                <a:ea typeface="华文楷体" pitchFamily="2" charset="-122"/>
              </a:rPr>
              <a:t>青</a:t>
            </a:r>
            <a:r>
              <a:rPr lang="zh-CN" altLang="en-US" sz="8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蛙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691680" y="3343649"/>
            <a:ext cx="3870735" cy="1407764"/>
            <a:chOff x="1691680" y="3343649"/>
            <a:chExt cx="3870735" cy="140776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1680" y="3503794"/>
              <a:ext cx="866667" cy="124761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3710" y="3566173"/>
              <a:ext cx="1019048" cy="89523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6225" y="3804268"/>
              <a:ext cx="1276190" cy="65714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2483768" y="3356992"/>
              <a:ext cx="64807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 smtClean="0"/>
                <a:t>+</a:t>
              </a:r>
              <a:endParaRPr lang="zh-CN" altLang="en-US" sz="80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851920" y="3343649"/>
              <a:ext cx="64807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 smtClean="0"/>
                <a:t>+</a:t>
              </a:r>
              <a:endParaRPr lang="zh-CN" altLang="en-US" sz="8000" b="1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508104" y="3429562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/>
              <a:t>=</a:t>
            </a:r>
            <a:endParaRPr lang="zh-CN" altLang="en-US" sz="8000" b="1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494" y="3429000"/>
            <a:ext cx="1512167" cy="163544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851920" y="5046275"/>
            <a:ext cx="2736304" cy="830997"/>
            <a:chOff x="3851920" y="5046275"/>
            <a:chExt cx="2736304" cy="830997"/>
          </a:xfrm>
        </p:grpSpPr>
        <p:sp>
          <p:nvSpPr>
            <p:cNvPr id="22" name="圆角矩形标注 21"/>
            <p:cNvSpPr/>
            <p:nvPr/>
          </p:nvSpPr>
          <p:spPr>
            <a:xfrm>
              <a:off x="3851920" y="5093019"/>
              <a:ext cx="2736304" cy="784253"/>
            </a:xfrm>
            <a:prstGeom prst="wedgeRoundRectCallout">
              <a:avLst>
                <a:gd name="adj1" fmla="val -39399"/>
                <a:gd name="adj2" fmla="val -86001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150872" y="5046275"/>
              <a:ext cx="24373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加一加</a:t>
              </a:r>
              <a:endParaRPr lang="zh-CN" altLang="en-US" sz="48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532" y="1626910"/>
            <a:ext cx="4967526" cy="3604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TextBox 27"/>
          <p:cNvSpPr txBox="1"/>
          <p:nvPr/>
        </p:nvSpPr>
        <p:spPr>
          <a:xfrm>
            <a:off x="3635896" y="952852"/>
            <a:ext cx="2232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GB Pinyinok-D" panose="02010601030101010101" pitchFamily="2" charset="-122"/>
                <a:ea typeface="GB Pinyinok-D" panose="02010601030101010101" pitchFamily="2" charset="-122"/>
              </a:rPr>
              <a:t>  </a:t>
            </a:r>
            <a:r>
              <a:rPr lang="en-US" altLang="zh-CN" dirty="0" err="1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sh</a:t>
            </a:r>
            <a:r>
              <a:rPr lang="en-US" altLang="zh-CN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ì</a:t>
            </a:r>
            <a:r>
              <a:rPr lang="en-US" altLang="zh-CN" dirty="0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   </a:t>
            </a:r>
            <a:endParaRPr lang="zh-CN" altLang="en-US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pPr algn="ctr"/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柿子</a:t>
            </a:r>
            <a:endParaRPr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931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20" grpId="0"/>
      <p:bldP spid="20" grpId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63751"/>
            <a:ext cx="5238921" cy="371560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5" name="椭圆 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6" name="椭圆 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223174" y="237539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草芽</a:t>
            </a:r>
            <a:r>
              <a:rPr lang="zh-CN" altLang="en-US" sz="5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尖尖</a:t>
            </a:r>
            <a:endParaRPr lang="zh-CN" altLang="en-US" sz="5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14022" y="235988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谷穗弯弯</a:t>
            </a:r>
            <a:endParaRPr lang="zh-CN" altLang="en-US" sz="5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88075" y="234888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弯弯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06518" y="2378129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尖尖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594" y="1772816"/>
            <a:ext cx="4975640" cy="3626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3639440" y="476672"/>
            <a:ext cx="2232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dirty="0" err="1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yíng</a:t>
            </a:r>
            <a:r>
              <a:rPr lang="en-US" altLang="zh-CN" dirty="0" smtClean="0">
                <a:latin typeface="方正姚体" pitchFamily="2" charset="-122"/>
                <a:ea typeface="方正姚体" pitchFamily="2" charset="-122"/>
              </a:rPr>
              <a:t>   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4800" dirty="0">
                <a:latin typeface="华文楷体" pitchFamily="2" charset="-122"/>
                <a:ea typeface="华文楷体" pitchFamily="2" charset="-122"/>
              </a:rPr>
              <a:t>萤火虫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38206" y="3501008"/>
            <a:ext cx="3744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西瓜（   ）</a:t>
            </a:r>
            <a:endParaRPr lang="en-US" altLang="zh-CN" sz="5400" b="1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5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白云</a:t>
            </a:r>
            <a:r>
              <a:rPr lang="zh-CN" altLang="en-US" sz="5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）</a:t>
            </a:r>
            <a:endParaRPr lang="zh-CN" altLang="en-US" sz="5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87525" y="5140588"/>
            <a:ext cx="45634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   ）（   ）</a:t>
            </a:r>
            <a:endParaRPr lang="zh-CN" altLang="en-US" sz="54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140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3" grpId="0"/>
      <p:bldP spid="3" grpId="1"/>
      <p:bldP spid="2" grpId="0"/>
      <p:bldP spid="2" grpId="1"/>
      <p:bldP spid="18" grpId="0"/>
      <p:bldP spid="19" grpId="0"/>
      <p:bldP spid="19" grpId="1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66" y="1628800"/>
            <a:ext cx="5238921" cy="371560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7" name="椭圆 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椭圆 1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7" name="椭圆 1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707904" y="838823"/>
            <a:ext cx="2232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táo</a:t>
            </a:r>
            <a:r>
              <a:rPr lang="en-US" altLang="zh-CN" dirty="0">
                <a:latin typeface="方正姚体" pitchFamily="2" charset="-122"/>
                <a:ea typeface="方正姚体" pitchFamily="2" charset="-122"/>
              </a:rPr>
              <a:t>   </a:t>
            </a:r>
            <a:endParaRPr lang="zh-CN" altLang="en-US" dirty="0"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桃花</a:t>
            </a:r>
            <a:endParaRPr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523" y="2220712"/>
            <a:ext cx="4975640" cy="3625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矩形 20"/>
          <p:cNvSpPr/>
          <p:nvPr/>
        </p:nvSpPr>
        <p:spPr>
          <a:xfrm>
            <a:off x="5130569" y="1914315"/>
            <a:ext cx="7521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prstClr val="black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d</a:t>
            </a:r>
            <a:r>
              <a:rPr lang="zh-CN" altLang="zh-CN" sz="4800" spc="300" dirty="0">
                <a:solidFill>
                  <a:prstClr val="black"/>
                </a:solidFill>
                <a:latin typeface="GB Pinyinok-D" panose="02010601030101010101" pitchFamily="2" charset="-122"/>
                <a:ea typeface="GB Pinyinok-D" panose="02010601030101010101" pitchFamily="2" charset="-122"/>
              </a:rPr>
              <a:t>ì</a:t>
            </a:r>
            <a:endParaRPr lang="zh-CN" altLang="en-US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67008" y="189064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de</a:t>
            </a:r>
            <a:endParaRPr lang="zh-CN" altLang="en-US" sz="4800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608" y="3140968"/>
            <a:ext cx="707147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    春回大地（  ），柳芽悄悄地（  ）长出来了。</a:t>
            </a:r>
          </a:p>
        </p:txBody>
      </p:sp>
    </p:spTree>
    <p:extLst>
      <p:ext uri="{BB962C8B-B14F-4D97-AF65-F5344CB8AC3E}">
        <p14:creationId xmlns:p14="http://schemas.microsoft.com/office/powerpoint/2010/main" val="235140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1" grpId="1"/>
      <p:bldP spid="23" grpId="0"/>
      <p:bldP spid="23" grpId="1"/>
      <p:bldP spid="24" grpId="0"/>
      <p:bldP spid="2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268760"/>
            <a:ext cx="3258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就是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15816" y="1272744"/>
            <a:ext cx="2961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就是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8" name="椭圆 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9" name="椭圆 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4" name="椭圆 1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椭圆 1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934864"/>
            <a:ext cx="5238921" cy="371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44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268760"/>
            <a:ext cx="3258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就是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9944" y="4699010"/>
            <a:ext cx="852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就是</a:t>
            </a:r>
            <a:r>
              <a:rPr lang="zh-CN" altLang="en-US" sz="32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（               ）。 这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就是</a:t>
            </a:r>
            <a:r>
              <a:rPr lang="zh-CN" altLang="en-US" sz="32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（               ）。</a:t>
            </a:r>
            <a:endParaRPr lang="en-US" altLang="zh-CN" sz="32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440971"/>
            <a:ext cx="3417023" cy="23643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719917"/>
            <a:ext cx="2304256" cy="20578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20742" y="1280954"/>
            <a:ext cx="29619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就是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19944" y="2852936"/>
            <a:ext cx="4024064" cy="2430849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716016" y="2852936"/>
            <a:ext cx="4024064" cy="2430849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10" name="椭圆 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1" name="椭圆 1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2" name="椭圆 11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3" name="椭圆 1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15" name="椭圆 1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6" name="椭圆 1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7" name="椭圆 16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18" name="椭圆 1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211433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0948 L -0.31215 0.4726 " pathEditMode="relative" rAng="0" ptsTypes="AA">
                                      <p:cBhvr>
                                        <p:cTn id="6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8" y="231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0.02197 L 0.13976 0.48578 " pathEditMode="relative" rAng="0" ptsTypes="AA">
                                      <p:cBhvr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40" y="23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96353" y="5949279"/>
            <a:ext cx="705644" cy="833350"/>
            <a:chOff x="1027793" y="3232122"/>
            <a:chExt cx="1377950" cy="1709738"/>
          </a:xfrm>
        </p:grpSpPr>
        <p:sp>
          <p:nvSpPr>
            <p:cNvPr id="38" name="椭圆 37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02418" y="3543272"/>
              <a:ext cx="995363" cy="996950"/>
            </a:xfrm>
            <a:prstGeom prst="ellipse">
              <a:avLst/>
            </a:prstGeom>
            <a:gradFill>
              <a:gsLst>
                <a:gs pos="0">
                  <a:srgbClr val="F15F46"/>
                </a:gs>
                <a:gs pos="100000">
                  <a:srgbClr val="F15F46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39" name="椭圆 38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9636011">
              <a:off x="1707243" y="4241772"/>
              <a:ext cx="698500" cy="700088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0" name="椭圆 39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1272268" y="3232122"/>
              <a:ext cx="165100" cy="165100"/>
            </a:xfrm>
            <a:prstGeom prst="ellipse">
              <a:avLst/>
            </a:prstGeom>
            <a:gradFill>
              <a:gsLst>
                <a:gs pos="0">
                  <a:srgbClr val="FBB709"/>
                </a:gs>
                <a:gs pos="100000">
                  <a:srgbClr val="FBB709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1" name="椭圆 40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1027793" y="4456085"/>
              <a:ext cx="233363" cy="233362"/>
            </a:xfrm>
            <a:prstGeom prst="ellipse">
              <a:avLst/>
            </a:prstGeom>
            <a:gradFill>
              <a:gsLst>
                <a:gs pos="0">
                  <a:srgbClr val="53CEB5"/>
                </a:gs>
                <a:gs pos="100000">
                  <a:srgbClr val="53CEB5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115078" y="121193"/>
            <a:ext cx="924193" cy="795316"/>
            <a:chOff x="4159931" y="2163735"/>
            <a:chExt cx="1395412" cy="1185862"/>
          </a:xfrm>
        </p:grpSpPr>
        <p:sp>
          <p:nvSpPr>
            <p:cNvPr id="43" name="椭圆 42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159931" y="2163735"/>
              <a:ext cx="690562" cy="690562"/>
            </a:xfrm>
            <a:prstGeom prst="ellipse">
              <a:avLst/>
            </a:prstGeom>
            <a:solidFill>
              <a:srgbClr val="E81479">
                <a:alpha val="75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4" name="椭圆 43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 rot="1877300">
              <a:off x="5039406" y="3114647"/>
              <a:ext cx="234950" cy="234950"/>
            </a:xfrm>
            <a:prstGeom prst="ellipse">
              <a:avLst/>
            </a:prstGeom>
            <a:gradFill>
              <a:gsLst>
                <a:gs pos="0">
                  <a:srgbClr val="00ACDE"/>
                </a:gs>
                <a:gs pos="100000">
                  <a:srgbClr val="00ACDE">
                    <a:alpha val="50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5" name="椭圆 44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5287056" y="2308197"/>
              <a:ext cx="268287" cy="268288"/>
            </a:xfrm>
            <a:prstGeom prst="ellipse">
              <a:avLst/>
            </a:prstGeom>
            <a:gradFill>
              <a:gsLst>
                <a:gs pos="0">
                  <a:srgbClr val="6AC59C"/>
                </a:gs>
                <a:gs pos="100000">
                  <a:srgbClr val="6AC59C">
                    <a:alpha val="75000"/>
                  </a:srgbClr>
                </a:gs>
              </a:gsLst>
              <a:lin ang="0" scaled="1"/>
            </a:gra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  <p:sp>
          <p:nvSpPr>
            <p:cNvPr id="46" name="椭圆 45" descr="e7d195523061f1c0d3ba7f298e59d031c9c3f97027ed136f882110EF8F17BAD1F2C348D17C7856EF46CB4678CC9E44EE1ABA681E3133328A7B4D22AAF822B2429426B2355AA8CC4431B8568D2CF3B73ADF5964BB9916C1AA44F022AAC5EB1909763789B386D86C73C326A881C590959D70E93E2C471A8ADFD3CE3217C87DD1331859AB9E7C890EC7"/>
            <p:cNvSpPr/>
            <p:nvPr/>
          </p:nvSpPr>
          <p:spPr>
            <a:xfrm>
              <a:off x="4686981" y="2528860"/>
              <a:ext cx="441325" cy="439737"/>
            </a:xfrm>
            <a:prstGeom prst="ellipse">
              <a:avLst/>
            </a:prstGeom>
            <a:solidFill>
              <a:srgbClr val="FBB709">
                <a:alpha val="80000"/>
              </a:srgbClr>
            </a:solidFill>
            <a:ln w="25400">
              <a:noFill/>
            </a:ln>
            <a:effectLst>
              <a:outerShdw blurRad="469900" dist="304800" dir="2700000" sx="97000" sy="97000" algn="tl" rotWithShape="0">
                <a:schemeClr val="tx1">
                  <a:lumMod val="75000"/>
                  <a:lumOff val="25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/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060848"/>
            <a:ext cx="4975640" cy="3604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3495424" y="945459"/>
            <a:ext cx="2232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dirty="0" err="1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m</a:t>
            </a:r>
            <a:r>
              <a:rPr lang="en-US" altLang="zh-CN" dirty="0" err="1">
                <a:latin typeface="GB Pinyinok-D" panose="02010601030101010101" pitchFamily="2" charset="-122"/>
                <a:ea typeface="GB Pinyinok-D" panose="02010601030101010101" pitchFamily="2" charset="-122"/>
              </a:rPr>
              <a:t>é</a:t>
            </a:r>
            <a:r>
              <a:rPr lang="en-US" altLang="zh-CN" dirty="0" err="1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i</a:t>
            </a:r>
            <a:r>
              <a:rPr lang="en-US" altLang="zh-CN" dirty="0" smtClean="0">
                <a:latin typeface="GB Pinyinok-D" panose="02010601030101010101" pitchFamily="2" charset="-122"/>
                <a:ea typeface="GB Pinyinok-D" panose="02010601030101010101" pitchFamily="2" charset="-122"/>
              </a:rPr>
              <a:t> </a:t>
            </a:r>
            <a:endParaRPr lang="zh-CN" altLang="en-US" dirty="0">
              <a:latin typeface="GB Pinyinok-D" panose="02010601030101010101" pitchFamily="2" charset="-122"/>
              <a:ea typeface="GB Pinyinok-D" panose="02010601030101010101" pitchFamily="2" charset="-122"/>
            </a:endParaRPr>
          </a:p>
          <a:p>
            <a:pPr algn="ctr"/>
            <a:r>
              <a:rPr lang="zh-CN" altLang="en-US" sz="4800" dirty="0" smtClean="0">
                <a:latin typeface="华文楷体" pitchFamily="2" charset="-122"/>
                <a:ea typeface="华文楷体" pitchFamily="2" charset="-122"/>
              </a:rPr>
              <a:t>梅花</a:t>
            </a:r>
            <a:endParaRPr lang="zh-CN" altLang="en-US" sz="48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998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372</Words>
  <Application>Microsoft Office PowerPoint</Application>
  <PresentationFormat>全屏显示(4:3)</PresentationFormat>
  <Paragraphs>113</Paragraphs>
  <Slides>31</Slides>
  <Notes>7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GB Pinyinok-D</vt:lpstr>
      <vt:lpstr>方正姚体</vt:lpstr>
      <vt:lpstr>黑体</vt:lpstr>
      <vt:lpstr>华文楷体</vt:lpstr>
      <vt:lpstr>华文细黑</vt:lpstr>
      <vt:lpstr>楷体</vt:lpstr>
      <vt:lpstr>宋体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SZJ</dc:creator>
  <cp:lastModifiedBy>admin</cp:lastModifiedBy>
  <cp:revision>59</cp:revision>
  <dcterms:created xsi:type="dcterms:W3CDTF">2018-12-12T23:07:43Z</dcterms:created>
  <dcterms:modified xsi:type="dcterms:W3CDTF">2019-03-29T01:54:11Z</dcterms:modified>
</cp:coreProperties>
</file>