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Override5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333" r:id="rId2"/>
    <p:sldId id="314" r:id="rId3"/>
    <p:sldId id="322" r:id="rId4"/>
    <p:sldId id="323" r:id="rId5"/>
    <p:sldId id="315" r:id="rId6"/>
    <p:sldId id="331" r:id="rId7"/>
    <p:sldId id="325" r:id="rId8"/>
    <p:sldId id="330" r:id="rId9"/>
    <p:sldId id="335" r:id="rId10"/>
    <p:sldId id="337" r:id="rId11"/>
    <p:sldId id="336" r:id="rId12"/>
    <p:sldId id="287" r:id="rId13"/>
  </p:sldIdLst>
  <p:sldSz cx="9144000" cy="5145088"/>
  <p:notesSz cx="6858000" cy="9144000"/>
  <p:custDataLst>
    <p:tags r:id="rId15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2FDB2607-1784-4EEB-B798-7EB5836EED8A}">
        <p14:showMediaCtrls xmlns:p14="http://schemas.microsoft.com/office/powerpoint/2010/main" xmlns="" val="1"/>
      </p:ext>
    </p:extLst>
  </p:showPr>
  <p:clrMru>
    <a:srgbClr val="75341B"/>
    <a:srgbClr val="FFFBD5"/>
    <a:srgbClr val="FFFBD6"/>
    <a:srgbClr val="F3AD00"/>
    <a:srgbClr val="7A801D"/>
    <a:srgbClr val="030303"/>
    <a:srgbClr val="514379"/>
    <a:srgbClr val="011E41"/>
    <a:srgbClr val="240C0F"/>
    <a:srgbClr val="E4007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242" autoAdjust="0"/>
    <p:restoredTop sz="94660"/>
  </p:normalViewPr>
  <p:slideViewPr>
    <p:cSldViewPr snapToGrid="0">
      <p:cViewPr>
        <p:scale>
          <a:sx n="66" d="100"/>
          <a:sy n="66" d="100"/>
        </p:scale>
        <p:origin x="-2418" y="-1488"/>
      </p:cViewPr>
      <p:guideLst>
        <p:guide orient="horz" pos="162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A5268-FB0C-450E-96E9-03F931237804}" type="datetimeFigureOut">
              <a:rPr lang="zh-CN" altLang="en-US" smtClean="0"/>
              <a:pPr/>
              <a:t>2019/5/5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156D-592E-4B4D-8772-D689FB057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5"/>
            <a:ext cx="7772400" cy="110285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2019/5/5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1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7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9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1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6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2019/5/5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ransition spd="slow" advClick="0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 advClick="0" advTm="3000">
    <p:push dir="u"/>
  </p:transition>
  <p:txStyles>
    <p:titleStyle>
      <a:lvl1pPr algn="ctr" defTabSz="913765" rtl="0" eaLnBrk="1" latinLnBrk="0" hangingPunct="1"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315" indent="-28575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3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3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9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9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9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9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9"/>
          <p:cNvGrpSpPr/>
          <p:nvPr/>
        </p:nvGrpSpPr>
        <p:grpSpPr>
          <a:xfrm>
            <a:off x="-516944" y="2909545"/>
            <a:ext cx="9955002" cy="3900618"/>
            <a:chOff x="115191" y="2184334"/>
            <a:chExt cx="13201750" cy="5172775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191" y="2211919"/>
              <a:ext cx="5145088" cy="5145088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299112" y="2212021"/>
              <a:ext cx="5145088" cy="5145088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71853" y="2184334"/>
              <a:ext cx="5145088" cy="5145088"/>
            </a:xfrm>
            <a:prstGeom prst="rect">
              <a:avLst/>
            </a:prstGeom>
          </p:spPr>
        </p:pic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5265" y="-711835"/>
            <a:ext cx="3051175" cy="3051175"/>
          </a:xfrm>
          <a:prstGeom prst="rect">
            <a:avLst/>
          </a:prstGeom>
        </p:spPr>
      </p:pic>
      <p:grpSp>
        <p:nvGrpSpPr>
          <p:cNvPr id="5" name="组合 31"/>
          <p:cNvGrpSpPr/>
          <p:nvPr/>
        </p:nvGrpSpPr>
        <p:grpSpPr>
          <a:xfrm>
            <a:off x="305435" y="151257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34" name="文本框 33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爱</a:t>
              </a:r>
            </a:p>
          </p:txBody>
        </p:sp>
      </p:grp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-29210" y="347345"/>
            <a:ext cx="5891530" cy="3683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zh-CN" altLang="en-US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部编版小学</a:t>
            </a:r>
            <a:r>
              <a:rPr lang="zh-CN" altLang="en-US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《道德与法治》三年级</a:t>
            </a:r>
            <a:r>
              <a:rPr lang="zh-CN" altLang="en-US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上</a:t>
            </a:r>
            <a:r>
              <a:rPr lang="zh-CN" altLang="en-US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册</a:t>
            </a:r>
            <a:r>
              <a:rPr lang="zh-CN" altLang="en-US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第四单元第</a:t>
            </a:r>
            <a:r>
              <a:rPr lang="en-US" altLang="zh-CN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11</a:t>
            </a:r>
            <a:r>
              <a:rPr lang="zh-CN" altLang="en-US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课</a:t>
            </a:r>
          </a:p>
        </p:txBody>
      </p:sp>
      <p:grpSp>
        <p:nvGrpSpPr>
          <p:cNvPr id="6" name="组合 35"/>
          <p:cNvGrpSpPr/>
          <p:nvPr/>
        </p:nvGrpSpPr>
        <p:grpSpPr>
          <a:xfrm>
            <a:off x="1314450" y="173609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父</a:t>
              </a:r>
            </a:p>
          </p:txBody>
        </p:sp>
      </p:grpSp>
      <p:grpSp>
        <p:nvGrpSpPr>
          <p:cNvPr id="7" name="组合 38"/>
          <p:cNvGrpSpPr/>
          <p:nvPr/>
        </p:nvGrpSpPr>
        <p:grpSpPr>
          <a:xfrm>
            <a:off x="2320290" y="151257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母</a:t>
              </a:r>
            </a:p>
          </p:txBody>
        </p:sp>
      </p:grpSp>
      <p:grpSp>
        <p:nvGrpSpPr>
          <p:cNvPr id="8" name="组合 41"/>
          <p:cNvGrpSpPr/>
          <p:nvPr/>
        </p:nvGrpSpPr>
        <p:grpSpPr>
          <a:xfrm>
            <a:off x="3329305" y="181610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44" name="文本框 43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，</a:t>
              </a:r>
            </a:p>
          </p:txBody>
        </p:sp>
      </p:grpSp>
      <p:grpSp>
        <p:nvGrpSpPr>
          <p:cNvPr id="9" name="组合 44"/>
          <p:cNvGrpSpPr/>
          <p:nvPr/>
        </p:nvGrpSpPr>
        <p:grpSpPr>
          <a:xfrm>
            <a:off x="4422140" y="162052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47" name="文本框 46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</a:p>
          </p:txBody>
        </p:sp>
      </p:grpSp>
      <p:grpSp>
        <p:nvGrpSpPr>
          <p:cNvPr id="10" name="组合 47"/>
          <p:cNvGrpSpPr/>
          <p:nvPr/>
        </p:nvGrpSpPr>
        <p:grpSpPr>
          <a:xfrm>
            <a:off x="5431155" y="153162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行</a:t>
              </a:r>
            </a:p>
          </p:txBody>
        </p:sp>
      </p:grpSp>
      <p:grpSp>
        <p:nvGrpSpPr>
          <p:cNvPr id="11" name="组合 50"/>
          <p:cNvGrpSpPr/>
          <p:nvPr/>
        </p:nvGrpSpPr>
        <p:grpSpPr>
          <a:xfrm>
            <a:off x="6323965" y="1762125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53" name="文本框 52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动</a:t>
              </a:r>
            </a:p>
          </p:txBody>
        </p:sp>
      </p:grpSp>
      <p:sp>
        <p:nvSpPr>
          <p:cNvPr id="54" name="文本框 53"/>
          <p:cNvSpPr txBox="1">
            <a:spLocks noChangeArrowheads="1"/>
          </p:cNvSpPr>
          <p:nvPr/>
        </p:nvSpPr>
        <p:spPr bwMode="auto">
          <a:xfrm>
            <a:off x="2294972" y="3512832"/>
            <a:ext cx="359410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1600" dirty="0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ea"/>
              </a:rPr>
              <a:t>执教教师：十堰市重庆路小学    孟婷婷  </a:t>
            </a:r>
          </a:p>
        </p:txBody>
      </p:sp>
      <p:grpSp>
        <p:nvGrpSpPr>
          <p:cNvPr id="12" name="组合 1"/>
          <p:cNvGrpSpPr/>
          <p:nvPr/>
        </p:nvGrpSpPr>
        <p:grpSpPr>
          <a:xfrm>
            <a:off x="7322185" y="152908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80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3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54" grpId="0"/>
      <p:bldP spid="5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4"/>
          <p:cNvGrpSpPr/>
          <p:nvPr/>
        </p:nvGrpSpPr>
        <p:grpSpPr>
          <a:xfrm>
            <a:off x="-383006" y="3034193"/>
            <a:ext cx="9910010" cy="3921738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118222" y="-147963"/>
            <a:ext cx="1453791" cy="1454240"/>
          </a:xfrm>
          <a:prstGeom prst="rect">
            <a:avLst/>
          </a:prstGeom>
        </p:spPr>
      </p:pic>
      <p:pic>
        <p:nvPicPr>
          <p:cNvPr id="11" name="内容占位符 11" descr="道德与法治三上正文（送审版）-250"/>
          <p:cNvPicPr>
            <a:picLocks noChangeAspect="1"/>
          </p:cNvPicPr>
          <p:nvPr/>
        </p:nvPicPr>
        <p:blipFill rotWithShape="1">
          <a:blip r:embed="rId4" cstate="print"/>
          <a:srcRect b="24407"/>
          <a:stretch>
            <a:fillRect/>
          </a:stretch>
        </p:blipFill>
        <p:spPr>
          <a:xfrm>
            <a:off x="3625680" y="285822"/>
            <a:ext cx="5518321" cy="4287603"/>
          </a:xfrm>
          <a:prstGeom prst="rect">
            <a:avLst/>
          </a:prstGeom>
        </p:spPr>
      </p:pic>
      <p:sp>
        <p:nvSpPr>
          <p:cNvPr id="13" name="云形"/>
          <p:cNvSpPr/>
          <p:nvPr/>
        </p:nvSpPr>
        <p:spPr>
          <a:xfrm>
            <a:off x="420915" y="653143"/>
            <a:ext cx="3672114" cy="1719475"/>
          </a:xfrm>
          <a:prstGeom prst="cloud">
            <a:avLst/>
          </a:prstGeom>
          <a:solidFill>
            <a:srgbClr val="7030A0"/>
          </a:solidFill>
          <a:ln w="12700" cap="flat" cmpd="sng">
            <a:solidFill>
              <a:srgbClr val="7030A0"/>
            </a:solidFill>
            <a:prstDash val="solid"/>
            <a:miter/>
          </a:ln>
        </p:spPr>
      </p:sp>
      <p:sp>
        <p:nvSpPr>
          <p:cNvPr id="14" name="TextBox 13"/>
          <p:cNvSpPr txBox="1"/>
          <p:nvPr/>
        </p:nvSpPr>
        <p:spPr>
          <a:xfrm>
            <a:off x="1103086" y="928963"/>
            <a:ext cx="26706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FF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你可以用什么方法帮助父母改掉不健康的习惯呢？</a:t>
            </a:r>
            <a:endParaRPr lang="zh-CN" altLang="en-US" sz="2400" b="1" dirty="0">
              <a:solidFill>
                <a:srgbClr val="FFFF00"/>
              </a:solidFill>
            </a:endParaRPr>
          </a:p>
        </p:txBody>
      </p:sp>
      <p:pic>
        <p:nvPicPr>
          <p:cNvPr id="20" name="图片 19" descr="道德与法治三上正文（送审版）-10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836147" y="2593340"/>
            <a:ext cx="1176655" cy="2061845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 rot="1113173">
            <a:off x="2044496" y="2131698"/>
            <a:ext cx="792110" cy="576080"/>
            <a:chOff x="5220090" y="5229250"/>
            <a:chExt cx="792110" cy="576080"/>
          </a:xfrm>
          <a:solidFill>
            <a:srgbClr val="7030A0"/>
          </a:solidFill>
        </p:grpSpPr>
        <p:sp>
          <p:nvSpPr>
            <p:cNvPr id="28" name="椭圆 27"/>
            <p:cNvSpPr/>
            <p:nvPr/>
          </p:nvSpPr>
          <p:spPr>
            <a:xfrm>
              <a:off x="5220090" y="5229250"/>
              <a:ext cx="432060" cy="43206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5580140" y="5445280"/>
              <a:ext cx="288040" cy="28804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>
            <a:xfrm>
              <a:off x="5868180" y="5661310"/>
              <a:ext cx="144020" cy="14402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grpSp>
        <p:nvGrpSpPr>
          <p:cNvPr id="2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sp>
        <p:nvSpPr>
          <p:cNvPr id="6" name="TextBox 1"/>
          <p:cNvSpPr txBox="1"/>
          <p:nvPr/>
        </p:nvSpPr>
        <p:spPr>
          <a:xfrm>
            <a:off x="899885" y="1567302"/>
            <a:ext cx="7808685" cy="948059"/>
          </a:xfrm>
          <a:prstGeom prst="foldedCorner">
            <a:avLst/>
          </a:prstGeom>
          <a:solidFill>
            <a:srgbClr val="EBDFF1"/>
          </a:solidFill>
          <a:ln w="3175">
            <a:solidFill>
              <a:srgbClr val="CEB0E6"/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360000" rIns="252000" bIns="0" anchor="ctr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母亲节或者父亲节到了，我们可以怎样去做？</a:t>
            </a:r>
            <a:endParaRPr lang="zh-CN" altLang="en-US" sz="2800" dirty="0"/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654635" y="1525457"/>
            <a:ext cx="1663443" cy="1663443"/>
            <a:chOff x="3041355" y="-108485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041355" y="-108485"/>
              <a:ext cx="1663443" cy="1663443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3501017" y="423815"/>
              <a:ext cx="7441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</a:rPr>
                <a:t>感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722220" y="1670240"/>
            <a:ext cx="1663443" cy="1663443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4956713" y="425355"/>
              <a:ext cx="7441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</a:rPr>
                <a:t>谢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866570" y="1814658"/>
            <a:ext cx="1663443" cy="1663443"/>
            <a:chOff x="6056248" y="-131273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56248" y="-131273"/>
              <a:ext cx="1663443" cy="1663443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6464159" y="441230"/>
              <a:ext cx="7441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</a:rPr>
                <a:t>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944355" y="1493115"/>
            <a:ext cx="1663443" cy="1663443"/>
            <a:chOff x="7685485" y="-108485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685485" y="-108485"/>
              <a:ext cx="1663443" cy="1663443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8075106" y="441230"/>
              <a:ext cx="7441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</a:rPr>
                <a:t>看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5265" y="-711835"/>
            <a:ext cx="3051175" cy="3051175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9460" y="932815"/>
            <a:ext cx="2143125" cy="214312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516505" y="1826260"/>
            <a:ext cx="5571490" cy="583565"/>
            <a:chOff x="2727594" y="4069116"/>
            <a:chExt cx="7105953" cy="449706"/>
          </a:xfrm>
        </p:grpSpPr>
        <p:sp>
          <p:nvSpPr>
            <p:cNvPr id="8" name="圆角矩形 7"/>
            <p:cNvSpPr/>
            <p:nvPr/>
          </p:nvSpPr>
          <p:spPr>
            <a:xfrm>
              <a:off x="3321050" y="4076700"/>
              <a:ext cx="5930900" cy="40640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" name="文本框 3"/>
            <p:cNvSpPr txBox="1">
              <a:spLocks noChangeArrowheads="1"/>
            </p:cNvSpPr>
            <p:nvPr/>
          </p:nvSpPr>
          <p:spPr bwMode="auto">
            <a:xfrm>
              <a:off x="2727594" y="4069116"/>
              <a:ext cx="7105953" cy="44970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gradFill>
                    <a:gsLst>
                      <a:gs pos="100000">
                        <a:schemeClr val="tx2"/>
                      </a:gs>
                      <a:gs pos="0">
                        <a:schemeClr val="accent2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3200" b="0" dirty="0">
                  <a:solidFill>
                    <a:srgbClr val="75341B"/>
                  </a:solidFill>
                  <a:latin typeface="+mn-lt"/>
                  <a:ea typeface="+mn-ea"/>
                  <a:cs typeface="+mn-ea"/>
                  <a:sym typeface="+mn-lt"/>
                </a:rPr>
                <a:t>   </a:t>
              </a:r>
              <a:r>
                <a:rPr lang="zh-CN" altLang="zh-CN" sz="3200" b="0" dirty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活动一</a:t>
              </a:r>
              <a:r>
                <a:rPr lang="zh-CN" altLang="zh-CN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zh-CN" altLang="en-US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做</a:t>
              </a:r>
              <a:r>
                <a:rPr lang="zh-CN" altLang="en-US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个开心果</a:t>
              </a:r>
              <a:endParaRPr lang="zh-CN" altLang="zh-CN" sz="3200" b="0" dirty="0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 bwMode="auto">
          <a:xfrm>
            <a:off x="1530532" y="210820"/>
            <a:ext cx="5584825" cy="460375"/>
          </a:xfrm>
          <a:prstGeom prst="rect">
            <a:avLst/>
          </a:prstGeom>
          <a:solidFill>
            <a:schemeClr val="accent1"/>
          </a:solidFill>
          <a:ln w="9525" cmpd="sng">
            <a:noFill/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喜欢逗乐让父母开心的场景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9" name="图片 18"/>
          <p:cNvPicPr/>
          <p:nvPr/>
        </p:nvPicPr>
        <p:blipFill>
          <a:blip r:embed="rId6"/>
          <a:srcRect b="47706"/>
          <a:stretch>
            <a:fillRect/>
          </a:stretch>
        </p:blipFill>
        <p:spPr>
          <a:xfrm>
            <a:off x="1857356" y="1142990"/>
            <a:ext cx="4929222" cy="3466465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 bwMode="auto">
          <a:xfrm>
            <a:off x="1356360" y="210820"/>
            <a:ext cx="3665583" cy="460375"/>
          </a:xfrm>
          <a:prstGeom prst="rect">
            <a:avLst/>
          </a:prstGeom>
          <a:solidFill>
            <a:schemeClr val="accent1"/>
          </a:solidFill>
          <a:ln w="9525" cmpd="sng">
            <a:noFill/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课前家长完成的小调查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665269" y="1196512"/>
            <a:ext cx="5504787" cy="3215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希望孩子做什么，你们会为他骄傲？</a:t>
            </a:r>
            <a:endParaRPr lang="en-US" altLang="zh-CN" sz="2400" dirty="0" smtClean="0">
              <a:solidFill>
                <a:schemeClr val="bg1"/>
              </a:solidFill>
            </a:endParaRPr>
          </a:p>
          <a:p>
            <a:pPr algn="ctr"/>
            <a:endParaRPr lang="en-US" altLang="zh-CN" sz="2400" dirty="0" smtClean="0">
              <a:solidFill>
                <a:schemeClr val="bg1"/>
              </a:solidFill>
            </a:endParaRPr>
          </a:p>
          <a:p>
            <a:pPr algn="ctr"/>
            <a:endParaRPr lang="en-US" altLang="zh-CN" sz="2400" dirty="0" smtClean="0">
              <a:solidFill>
                <a:schemeClr val="bg1"/>
              </a:solidFill>
            </a:endParaRPr>
          </a:p>
          <a:p>
            <a:pPr algn="ctr"/>
            <a:endParaRPr lang="en-US" altLang="zh-CN" sz="2400" dirty="0" smtClean="0">
              <a:solidFill>
                <a:schemeClr val="bg1"/>
              </a:solidFill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</a:rPr>
              <a:t>家长签名：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9460" y="932815"/>
            <a:ext cx="2143125" cy="214312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516505" y="1826260"/>
            <a:ext cx="5974352" cy="583565"/>
            <a:chOff x="2727594" y="4069116"/>
            <a:chExt cx="7619769" cy="449706"/>
          </a:xfrm>
        </p:grpSpPr>
        <p:sp>
          <p:nvSpPr>
            <p:cNvPr id="8" name="圆角矩形 7"/>
            <p:cNvSpPr/>
            <p:nvPr/>
          </p:nvSpPr>
          <p:spPr>
            <a:xfrm>
              <a:off x="3321052" y="4076700"/>
              <a:ext cx="6285845" cy="40640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" name="文本框 3"/>
            <p:cNvSpPr txBox="1">
              <a:spLocks noChangeArrowheads="1"/>
            </p:cNvSpPr>
            <p:nvPr/>
          </p:nvSpPr>
          <p:spPr bwMode="auto">
            <a:xfrm>
              <a:off x="2727594" y="4069116"/>
              <a:ext cx="7619769" cy="44970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gradFill>
                    <a:gsLst>
                      <a:gs pos="100000">
                        <a:schemeClr val="tx2"/>
                      </a:gs>
                      <a:gs pos="0">
                        <a:schemeClr val="accent2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zh-CN" altLang="zh-CN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活动</a:t>
              </a:r>
              <a:r>
                <a:rPr lang="zh-CN" altLang="zh-CN" sz="3200" b="0" dirty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二</a:t>
              </a:r>
              <a:r>
                <a:rPr lang="zh-CN" altLang="zh-CN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en-US" altLang="zh-CN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× </a:t>
              </a:r>
              <a:r>
                <a:rPr lang="en-US" altLang="zh-CN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× ×</a:t>
              </a:r>
              <a:r>
                <a:rPr lang="zh-CN" altLang="en-US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的一天</a:t>
              </a:r>
              <a:endParaRPr lang="zh-CN" altLang="zh-CN" sz="3200" b="0" dirty="0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36390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36390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sp>
        <p:nvSpPr>
          <p:cNvPr id="13" name="矩形 12"/>
          <p:cNvSpPr/>
          <p:nvPr/>
        </p:nvSpPr>
        <p:spPr bwMode="auto">
          <a:xfrm>
            <a:off x="1378311" y="239939"/>
            <a:ext cx="4587059" cy="460375"/>
          </a:xfrm>
          <a:prstGeom prst="rect">
            <a:avLst/>
          </a:prstGeom>
          <a:solidFill>
            <a:schemeClr val="accent1"/>
          </a:solidFill>
          <a:ln w="9525" cmpd="sng">
            <a:noFill/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en-US" altLang="zh-CN" sz="2400" dirty="0" smtClean="0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× × ×</a:t>
            </a:r>
            <a:r>
              <a:rPr lang="zh-CN" altLang="en-US" sz="2400" dirty="0" smtClean="0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对父母的爱表现在哪里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95701" y="772419"/>
            <a:ext cx="4071966" cy="3933332"/>
            <a:chOff x="7028" y="2058"/>
            <a:chExt cx="6670" cy="6904"/>
          </a:xfrm>
        </p:grpSpPr>
        <p:sp>
          <p:nvSpPr>
            <p:cNvPr id="15" name="矩形 14"/>
            <p:cNvSpPr/>
            <p:nvPr/>
          </p:nvSpPr>
          <p:spPr>
            <a:xfrm>
              <a:off x="7028" y="7960"/>
              <a:ext cx="6670" cy="10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400" dirty="0" smtClean="0">
                  <a:ea typeface="楷体" panose="02010609060101010101" pitchFamily="49" charset="-122"/>
                </a:rPr>
                <a:t> </a:t>
              </a:r>
              <a:r>
                <a:rPr lang="zh-CN" altLang="en-US" sz="2600" dirty="0" smtClean="0">
                  <a:solidFill>
                    <a:schemeClr val="tx1"/>
                  </a:solidFill>
                  <a:uFillTx/>
                  <a:ea typeface="楷体" panose="02010609060101010101" pitchFamily="49" charset="-122"/>
                </a:rPr>
                <a:t>爸爸累了，我帮爸爸捶</a:t>
              </a:r>
              <a:r>
                <a:rPr lang="zh-CN" sz="2600" dirty="0" smtClean="0">
                  <a:solidFill>
                    <a:schemeClr val="tx1"/>
                  </a:solidFill>
                  <a:uFillTx/>
                  <a:ea typeface="楷体" panose="02010609060101010101" pitchFamily="49" charset="-122"/>
                </a:rPr>
                <a:t>背</a:t>
              </a:r>
              <a:r>
                <a:rPr lang="zh-CN" sz="2400" dirty="0">
                  <a:ea typeface="楷体" panose="02010609060101010101" pitchFamily="49" charset="-122"/>
                </a:rPr>
                <a:t>。</a:t>
              </a:r>
            </a:p>
          </p:txBody>
        </p:sp>
        <p:pic>
          <p:nvPicPr>
            <p:cNvPr id="16" name="图片 15" descr="道德与法治三上正文（送审版）-24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71" y="2058"/>
              <a:ext cx="5943" cy="5552"/>
            </a:xfrm>
            <a:prstGeom prst="rect">
              <a:avLst/>
            </a:prstGeom>
          </p:spPr>
        </p:pic>
      </p:grpSp>
      <p:pic>
        <p:nvPicPr>
          <p:cNvPr id="17" name="内容占位符 9" descr="道德与法治三上正文（送审版）-249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714362"/>
            <a:ext cx="3681095" cy="3348355"/>
          </a:xfrm>
          <a:prstGeom prst="rect">
            <a:avLst/>
          </a:prstGeom>
        </p:spPr>
      </p:pic>
      <p:sp>
        <p:nvSpPr>
          <p:cNvPr id="18" name="文本框 25"/>
          <p:cNvSpPr txBox="1"/>
          <p:nvPr/>
        </p:nvSpPr>
        <p:spPr>
          <a:xfrm>
            <a:off x="4719955" y="4122934"/>
            <a:ext cx="4424045" cy="4914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600" dirty="0">
                <a:solidFill>
                  <a:schemeClr val="tx1"/>
                </a:solidFill>
                <a:uFillTx/>
                <a:ea typeface="楷体" panose="02010609060101010101" pitchFamily="49" charset="-122"/>
                <a:sym typeface="+mn-ea"/>
              </a:rPr>
              <a:t>妈妈烦心时，我会 </a:t>
            </a:r>
            <a:r>
              <a:rPr lang="en-US" altLang="zh-CN" sz="2600" dirty="0">
                <a:solidFill>
                  <a:schemeClr val="tx1"/>
                </a:solidFill>
                <a:uFillTx/>
                <a:ea typeface="楷体" panose="02010609060101010101" pitchFamily="49" charset="-122"/>
                <a:sym typeface="+mn-ea"/>
              </a:rPr>
              <a:t>……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3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pic>
        <p:nvPicPr>
          <p:cNvPr id="11" name="图片 10" descr="道德与法治三上正文（送审版）-2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951865" y="1733550"/>
            <a:ext cx="1556385" cy="3200400"/>
          </a:xfrm>
          <a:prstGeom prst="rect">
            <a:avLst/>
          </a:prstGeom>
        </p:spPr>
      </p:pic>
      <p:sp>
        <p:nvSpPr>
          <p:cNvPr id="2" name="云形"/>
          <p:cNvSpPr/>
          <p:nvPr/>
        </p:nvSpPr>
        <p:spPr>
          <a:xfrm>
            <a:off x="3275910" y="969592"/>
            <a:ext cx="4968180" cy="3240225"/>
          </a:xfrm>
          <a:prstGeom prst="cloud">
            <a:avLst/>
          </a:prstGeom>
          <a:solidFill>
            <a:srgbClr val="7030A0"/>
          </a:solidFill>
          <a:ln w="12700" cap="flat" cmpd="sng">
            <a:solidFill>
              <a:srgbClr val="7030A0"/>
            </a:solidFill>
            <a:prstDash val="solid"/>
            <a:miter/>
          </a:ln>
        </p:spPr>
      </p:sp>
      <p:grpSp>
        <p:nvGrpSpPr>
          <p:cNvPr id="7" name="组合 6"/>
          <p:cNvGrpSpPr/>
          <p:nvPr/>
        </p:nvGrpSpPr>
        <p:grpSpPr>
          <a:xfrm rot="8311519">
            <a:off x="2697280" y="2610840"/>
            <a:ext cx="792110" cy="576080"/>
            <a:chOff x="5220090" y="5229250"/>
            <a:chExt cx="792110" cy="576080"/>
          </a:xfrm>
          <a:solidFill>
            <a:srgbClr val="7030A0"/>
          </a:solidFill>
        </p:grpSpPr>
        <p:sp>
          <p:nvSpPr>
            <p:cNvPr id="8" name="椭圆 7"/>
            <p:cNvSpPr/>
            <p:nvPr/>
          </p:nvSpPr>
          <p:spPr>
            <a:xfrm>
              <a:off x="5220090" y="5229250"/>
              <a:ext cx="432060" cy="43206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580140" y="5445280"/>
              <a:ext cx="288040" cy="28804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868180" y="5661310"/>
              <a:ext cx="144020" cy="14402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"/>
          <p:cNvSpPr/>
          <p:nvPr/>
        </p:nvSpPr>
        <p:spPr>
          <a:xfrm>
            <a:off x="3962803" y="1765352"/>
            <a:ext cx="4499026" cy="2062103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你们平时是怎么做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的？你们</a:t>
            </a:r>
            <a:r>
              <a:rPr lang="zh-CN" altLang="en-US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对父母的爱表现在哪里？</a:t>
            </a:r>
          </a:p>
          <a:p>
            <a:endParaRPr lang="zh-CN" alt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9460" y="932815"/>
            <a:ext cx="2143125" cy="2143125"/>
          </a:xfrm>
          <a:prstGeom prst="rect">
            <a:avLst/>
          </a:prstGeom>
        </p:spPr>
      </p:pic>
      <p:grpSp>
        <p:nvGrpSpPr>
          <p:cNvPr id="2" name="组合 6"/>
          <p:cNvGrpSpPr/>
          <p:nvPr/>
        </p:nvGrpSpPr>
        <p:grpSpPr>
          <a:xfrm>
            <a:off x="2516505" y="1826260"/>
            <a:ext cx="5571490" cy="583565"/>
            <a:chOff x="2727594" y="4069116"/>
            <a:chExt cx="7105953" cy="449706"/>
          </a:xfrm>
        </p:grpSpPr>
        <p:sp>
          <p:nvSpPr>
            <p:cNvPr id="8" name="圆角矩形 7"/>
            <p:cNvSpPr/>
            <p:nvPr/>
          </p:nvSpPr>
          <p:spPr>
            <a:xfrm>
              <a:off x="3321050" y="4076700"/>
              <a:ext cx="5930900" cy="40640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" name="文本框 3"/>
            <p:cNvSpPr txBox="1">
              <a:spLocks noChangeArrowheads="1"/>
            </p:cNvSpPr>
            <p:nvPr/>
          </p:nvSpPr>
          <p:spPr bwMode="auto">
            <a:xfrm>
              <a:off x="2727594" y="4069116"/>
              <a:ext cx="7105953" cy="44970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gradFill>
                    <a:gsLst>
                      <a:gs pos="100000">
                        <a:schemeClr val="tx2"/>
                      </a:gs>
                      <a:gs pos="0">
                        <a:schemeClr val="accent2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3200" b="0" dirty="0">
                  <a:solidFill>
                    <a:srgbClr val="75341B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zh-CN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活动</a:t>
              </a:r>
              <a:r>
                <a:rPr lang="zh-CN" altLang="en-US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三</a:t>
              </a:r>
              <a:r>
                <a:rPr lang="zh-CN" altLang="zh-CN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zh-CN" altLang="en-US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爱心传递在行动</a:t>
              </a:r>
              <a:endParaRPr lang="zh-CN" altLang="zh-CN" sz="3200" b="0" dirty="0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36390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34104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 bwMode="auto">
          <a:xfrm>
            <a:off x="1334770" y="225425"/>
            <a:ext cx="2810510" cy="460375"/>
          </a:xfrm>
          <a:prstGeom prst="rect">
            <a:avLst/>
          </a:prstGeom>
          <a:solidFill>
            <a:schemeClr val="accent1"/>
          </a:solidFill>
          <a:ln w="9525" cmpd="sng">
            <a:noFill/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填写表格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aphicFrame>
        <p:nvGraphicFramePr>
          <p:cNvPr id="10" name="表格 9"/>
          <p:cNvGraphicFramePr/>
          <p:nvPr/>
        </p:nvGraphicFramePr>
        <p:xfrm>
          <a:off x="1150620" y="898525"/>
          <a:ext cx="6852285" cy="3728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1723"/>
                <a:gridCol w="3590562"/>
              </a:tblGrid>
              <a:tr h="770618">
                <a:tc>
                  <a:txBody>
                    <a:bodyPr/>
                    <a:lstStyle/>
                    <a:p>
                      <a:pPr marL="0" marR="0" lvl="0" indent="0" algn="ctr" defTabSz="913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Calibri" panose="020F0502020204030204" pitchFamily="34" charset="0"/>
                        </a:rPr>
                        <a:t>父母爱我们</a:t>
                      </a:r>
                    </a:p>
                    <a:p>
                      <a:pPr algn="ctr">
                        <a:buNone/>
                      </a:pP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376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楷体" panose="02010609060101010101" charset="-122"/>
                          <a:ea typeface="楷体" panose="02010609060101010101" charset="-122"/>
                          <a:cs typeface="Calibri" panose="020F0502020204030204" pitchFamily="34" charset="0"/>
                        </a:rPr>
                        <a:t>我们爱父母</a:t>
                      </a:r>
                    </a:p>
                    <a:p>
                      <a:pPr algn="ctr">
                        <a:buNone/>
                      </a:pPr>
                      <a:endParaRPr lang="zh-CN" alt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551452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508000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624114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587284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</a:tr>
              <a:tr h="512989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45280" y="33020"/>
            <a:ext cx="1086485" cy="844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手绘向日葵老师说课教育培训通用PPT模板"/>
  <p:tag name="KSO_WM_DOC_GUID" val="{d317ef49-762c-49ac-b997-06e5e4eb3f5d}"/>
</p:tagLst>
</file>

<file path=ppt/theme/theme1.xml><?xml version="1.0" encoding="utf-8"?>
<a:theme xmlns:a="http://schemas.openxmlformats.org/drawingml/2006/main" name="6_Office 主题​​">
  <a:themeElements>
    <a:clrScheme name="七色">
      <a:dk1>
        <a:srgbClr val="000000"/>
      </a:dk1>
      <a:lt1>
        <a:srgbClr val="FFFFFF"/>
      </a:lt1>
      <a:dk2>
        <a:srgbClr val="FDB453"/>
      </a:dk2>
      <a:lt2>
        <a:srgbClr val="18497E"/>
      </a:lt2>
      <a:accent1>
        <a:srgbClr val="F69A1B"/>
      </a:accent1>
      <a:accent2>
        <a:srgbClr val="F8B615"/>
      </a:accent2>
      <a:accent3>
        <a:srgbClr val="FFBE00"/>
      </a:accent3>
      <a:accent4>
        <a:srgbClr val="E36426"/>
      </a:accent4>
      <a:accent5>
        <a:srgbClr val="F7CC09"/>
      </a:accent5>
      <a:accent6>
        <a:srgbClr val="F6AB19"/>
      </a:accent6>
      <a:hlink>
        <a:srgbClr val="006FBF"/>
      </a:hlink>
      <a:folHlink>
        <a:srgbClr val="002060"/>
      </a:folHlink>
    </a:clrScheme>
    <a:fontScheme name="ubqc2v45">
      <a:majorFont>
        <a:latin typeface="Agency FB"/>
        <a:ea typeface="字魂35号-经典雅黑"/>
        <a:cs typeface=""/>
      </a:majorFont>
      <a:minorFont>
        <a:latin typeface="Agency FB"/>
        <a:ea typeface="字魂35号-经典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2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3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4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5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176</Words>
  <Application>WPS 演示</Application>
  <PresentationFormat>自定义</PresentationFormat>
  <Paragraphs>44</Paragraphs>
  <Slides>12</Slides>
  <Notes>11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6_Office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手绘向日葵老师说课教育培训通用PPT模板</dc:title>
  <dc:creator>PGOS</dc:creator>
  <cp:lastModifiedBy>033</cp:lastModifiedBy>
  <cp:revision>216</cp:revision>
  <dcterms:created xsi:type="dcterms:W3CDTF">2017-01-14T09:35:00Z</dcterms:created>
  <dcterms:modified xsi:type="dcterms:W3CDTF">2019-05-05T09:17:08Z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2052-11.1.0.8567</vt:lpwstr>
  </property>
</Properties>
</file>