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theme/themeOverride5.xml" ContentType="application/vnd.openxmlformats-officedocument.themeOverride+xml"/>
  <Override PartName="/ppt/theme/themeOverride10.xml" ContentType="application/vnd.openxmlformats-officedocument.themeOverr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Override6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8" r:id="rId2"/>
    <p:sldId id="314" r:id="rId3"/>
    <p:sldId id="322" r:id="rId4"/>
    <p:sldId id="323" r:id="rId5"/>
    <p:sldId id="315" r:id="rId6"/>
    <p:sldId id="331" r:id="rId7"/>
    <p:sldId id="325" r:id="rId8"/>
    <p:sldId id="326" r:id="rId9"/>
    <p:sldId id="330" r:id="rId10"/>
    <p:sldId id="332" r:id="rId11"/>
    <p:sldId id="312" r:id="rId12"/>
    <p:sldId id="327" r:id="rId13"/>
    <p:sldId id="328" r:id="rId14"/>
    <p:sldId id="329" r:id="rId15"/>
    <p:sldId id="287" r:id="rId16"/>
  </p:sldIdLst>
  <p:sldSz cx="9144000" cy="5145088"/>
  <p:notesSz cx="6858000" cy="9144000"/>
  <p:custDataLst>
    <p:tags r:id="rId18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2FDB2607-1784-4EEB-B798-7EB5836EED8A}">
        <p14:showMediaCtrls xmlns:p14="http://schemas.microsoft.com/office/powerpoint/2010/main" xmlns="" val="1"/>
      </p:ext>
    </p:extLst>
  </p:showPr>
  <p:clrMru>
    <a:srgbClr val="75341B"/>
    <a:srgbClr val="FFFBD5"/>
    <a:srgbClr val="FFFBD6"/>
    <a:srgbClr val="F3AD00"/>
    <a:srgbClr val="7A801D"/>
    <a:srgbClr val="030303"/>
    <a:srgbClr val="514379"/>
    <a:srgbClr val="011E41"/>
    <a:srgbClr val="240C0F"/>
    <a:srgbClr val="E4007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242" autoAdjust="0"/>
    <p:restoredTop sz="94660"/>
  </p:normalViewPr>
  <p:slideViewPr>
    <p:cSldViewPr snapToGrid="0">
      <p:cViewPr>
        <p:scale>
          <a:sx n="66" d="100"/>
          <a:sy n="66" d="100"/>
        </p:scale>
        <p:origin x="-2418" y="-1488"/>
      </p:cViewPr>
      <p:guideLst>
        <p:guide orient="horz" pos="162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5A5268-FB0C-450E-96E9-03F931237804}" type="datetimeFigureOut">
              <a:rPr lang="zh-CN" altLang="en-US" smtClean="0"/>
              <a:pPr/>
              <a:t>2019/5/5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56156D-592E-4B4D-8772-D689FB057A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56156D-592E-4B4D-8772-D689FB057AF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5"/>
            <a:ext cx="7772400" cy="110285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7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9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1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2019/5/5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ransition spd="slow" advClick="0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7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9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1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69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B95FC270-55C9-4A20-A67A-3DE973D1FE95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2019/5/5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1" y="4768736"/>
            <a:ext cx="2895600" cy="273928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8736"/>
            <a:ext cx="2133600" cy="273928"/>
          </a:xfrm>
          <a:prstGeom prst="rect">
            <a:avLst/>
          </a:prstGeom>
        </p:spPr>
        <p:txBody>
          <a:bodyPr/>
          <a:lstStyle/>
          <a:p>
            <a:fld id="{8961FD41-A0E4-414C-A973-C8EC8DF1BF61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ransition spd="slow" advClick="0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B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 advClick="0" advTm="3000">
    <p:push dir="u"/>
  </p:transition>
  <p:txStyles>
    <p:titleStyle>
      <a:lvl1pPr algn="ctr" defTabSz="913765" rtl="0" eaLnBrk="1" latinLnBrk="0" hangingPunct="1">
        <a:spcBef>
          <a:spcPct val="0"/>
        </a:spcBef>
        <a:buNone/>
        <a:defRPr sz="43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315" indent="-28575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3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30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9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95" indent="-228600" algn="l" defTabSz="9137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14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8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9.png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-527739" y="2917800"/>
            <a:ext cx="9955002" cy="3900618"/>
            <a:chOff x="115191" y="2184334"/>
            <a:chExt cx="13201750" cy="5172775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191" y="2211919"/>
              <a:ext cx="5145088" cy="5145088"/>
            </a:xfrm>
            <a:prstGeom prst="rect">
              <a:avLst/>
            </a:prstGeom>
          </p:spPr>
        </p:pic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299112" y="2212021"/>
              <a:ext cx="5145088" cy="5145088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8171853" y="2184334"/>
              <a:ext cx="5145088" cy="5145088"/>
            </a:xfrm>
            <a:prstGeom prst="rect">
              <a:avLst/>
            </a:prstGeom>
          </p:spPr>
        </p:pic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5265" y="-711835"/>
            <a:ext cx="3051175" cy="3051175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305435" y="151257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34" name="文本框 33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爸</a:t>
              </a:r>
            </a:p>
          </p:txBody>
        </p:sp>
      </p:grp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-29210" y="347345"/>
            <a:ext cx="5891530" cy="3683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部编版小学《道德与法治》三年级上册第四单元第</a:t>
            </a:r>
            <a:r>
              <a:rPr lang="en-US" altLang="zh-CN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11</a:t>
            </a:r>
            <a:r>
              <a:rPr lang="zh-CN" altLang="en-US" sz="18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课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1314450" y="173609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38" name="文本框 37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爸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320290" y="151257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41" name="文本框 40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妈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329305" y="181610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44" name="文本框 43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妈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422140" y="162052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47" name="文本框 46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在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431155" y="153162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49" name="图片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50" name="文本框 49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我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323965" y="1762125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53" name="文本框 52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</a:p>
          </p:txBody>
        </p:sp>
      </p:grp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2294972" y="3512832"/>
            <a:ext cx="359410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600" dirty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ea"/>
              </a:rPr>
              <a:t>执教教师：十堰市重庆路小学    孟婷婷  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322185" y="1529080"/>
            <a:ext cx="1456690" cy="1577975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4956713" y="425355"/>
              <a:ext cx="744120" cy="680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中</a:t>
              </a:r>
            </a:p>
          </p:txBody>
        </p:sp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800"/>
                            </p:stCondLst>
                            <p:childTnLst>
                              <p:par>
                                <p:cTn id="5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3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5" grpId="1" animBg="1"/>
      <p:bldP spid="54" grpId="0"/>
      <p:bldP spid="5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 bwMode="auto">
          <a:xfrm>
            <a:off x="1356360" y="210820"/>
            <a:ext cx="6548120" cy="460375"/>
          </a:xfrm>
          <a:prstGeom prst="rect">
            <a:avLst/>
          </a:prstGeom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+mn-ea"/>
              </a:rPr>
              <a:t>谈一谈：自己对父母的心疼、想念等事例</a:t>
            </a:r>
            <a:endParaRPr lang="zh-CN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  <a:sym typeface="+mn-ea"/>
            </a:endParaRPr>
          </a:p>
        </p:txBody>
      </p:sp>
      <p:sp>
        <p:nvSpPr>
          <p:cNvPr id="13" name="心形 12"/>
          <p:cNvSpPr/>
          <p:nvPr/>
        </p:nvSpPr>
        <p:spPr>
          <a:xfrm>
            <a:off x="2125345" y="671195"/>
            <a:ext cx="5010785" cy="4086225"/>
          </a:xfrm>
          <a:prstGeom prst="hear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 descr="道德与法治三上正文（送审版）-23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1045" y="422275"/>
            <a:ext cx="2565400" cy="2826385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2829560" y="1077595"/>
            <a:ext cx="192024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都黑了，爸爸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怎么还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没回来呀？</a:t>
            </a:r>
          </a:p>
        </p:txBody>
      </p:sp>
      <p:pic>
        <p:nvPicPr>
          <p:cNvPr id="28" name="图片 27" descr="道德与法治三上正文（送审版）-23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83578" y="0"/>
            <a:ext cx="3058072" cy="2901352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4087495" y="2044700"/>
            <a:ext cx="252031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看到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妈妈难受的样子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，我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心疼得不得了，真想替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妈妈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分担一点儿痛苦。</a:t>
            </a:r>
          </a:p>
        </p:txBody>
      </p:sp>
      <p:sp>
        <p:nvSpPr>
          <p:cNvPr id="30" name="圆角矩形标注 29"/>
          <p:cNvSpPr/>
          <p:nvPr/>
        </p:nvSpPr>
        <p:spPr>
          <a:xfrm>
            <a:off x="6194010" y="3696592"/>
            <a:ext cx="2265069" cy="997055"/>
          </a:xfrm>
          <a:prstGeom prst="wedgeRoundRectCallout">
            <a:avLst>
              <a:gd name="adj1" fmla="val -61936"/>
              <a:gd name="adj2" fmla="val -49729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208720" y="3747007"/>
            <a:ext cx="2260124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奶奶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，元旦快到了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，爸爸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妈妈能回来看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我们吗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？我想他们了。</a:t>
            </a:r>
          </a:p>
        </p:txBody>
      </p:sp>
      <p:sp>
        <p:nvSpPr>
          <p:cNvPr id="32" name="圆角矩形标注 31"/>
          <p:cNvSpPr/>
          <p:nvPr/>
        </p:nvSpPr>
        <p:spPr>
          <a:xfrm>
            <a:off x="282840" y="3667123"/>
            <a:ext cx="2348447" cy="848020"/>
          </a:xfrm>
          <a:prstGeom prst="wedgeRoundRectCallout">
            <a:avLst>
              <a:gd name="adj1" fmla="val 72346"/>
              <a:gd name="adj2" fmla="val -61219"/>
              <a:gd name="adj3" fmla="val 16667"/>
            </a:avLst>
          </a:prstGeom>
          <a:solidFill>
            <a:schemeClr val="bg1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 descr="道德与法治三上正文（送审版）-23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32570" y="2574878"/>
            <a:ext cx="3902118" cy="2634602"/>
          </a:xfrm>
          <a:prstGeom prst="rect">
            <a:avLst/>
          </a:prstGeom>
        </p:spPr>
      </p:pic>
      <p:sp>
        <p:nvSpPr>
          <p:cNvPr id="34" name="文本框 33"/>
          <p:cNvSpPr txBox="1"/>
          <p:nvPr/>
        </p:nvSpPr>
        <p:spPr>
          <a:xfrm>
            <a:off x="454311" y="3696535"/>
            <a:ext cx="220375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他们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在很远的地方</a:t>
            </a:r>
            <a:r>
              <a:rPr lang="zh-CN" altLang="en-US" sz="16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打工</a:t>
            </a:r>
            <a:r>
              <a:rPr lang="zh-CN" altLang="en-US" sz="1600" dirty="0">
                <a:latin typeface="楷体" panose="02010609060101010101" pitchFamily="49" charset="-122"/>
                <a:ea typeface="楷体" panose="02010609060101010101" pitchFamily="49" charset="-122"/>
              </a:rPr>
              <a:t>，回来一趟不容易呀！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sp>
        <p:nvSpPr>
          <p:cNvPr id="5" name="TextBox 1"/>
          <p:cNvSpPr txBox="1"/>
          <p:nvPr/>
        </p:nvSpPr>
        <p:spPr>
          <a:xfrm>
            <a:off x="1593645" y="1365781"/>
            <a:ext cx="6336440" cy="2453814"/>
          </a:xfrm>
          <a:prstGeom prst="foldedCorner">
            <a:avLst/>
          </a:prstGeom>
          <a:solidFill>
            <a:srgbClr val="EBDFF1"/>
          </a:solidFill>
          <a:ln w="3175">
            <a:solidFill>
              <a:srgbClr val="CEB0E6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800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zh-CN" altLang="en-US" dirty="0" smtClean="0"/>
              <a:t>  父母</a:t>
            </a:r>
            <a:r>
              <a:rPr lang="zh-CN" altLang="en-US" dirty="0"/>
              <a:t>之年，不可不知也。</a:t>
            </a:r>
          </a:p>
          <a:p>
            <a:r>
              <a:rPr lang="zh-CN" altLang="en-US" dirty="0" smtClean="0"/>
              <a:t>  一则</a:t>
            </a:r>
            <a:r>
              <a:rPr lang="zh-CN" altLang="en-US" dirty="0"/>
              <a:t>以喜，一则以惧。</a:t>
            </a:r>
          </a:p>
          <a:p>
            <a:r>
              <a:rPr lang="zh-CN" altLang="en-US" dirty="0"/>
              <a:t> </a:t>
            </a:r>
            <a:r>
              <a:rPr lang="zh-CN" altLang="en-US" dirty="0" smtClean="0"/>
              <a:t>                     </a:t>
            </a:r>
            <a:r>
              <a:rPr lang="en-US" altLang="zh-CN" sz="2400" dirty="0" smtClean="0"/>
              <a:t>——</a:t>
            </a:r>
            <a:r>
              <a:rPr lang="zh-CN" altLang="en-US" sz="2400" dirty="0"/>
              <a:t>《论语》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sp>
        <p:nvSpPr>
          <p:cNvPr id="6" name="TextBox 1"/>
          <p:cNvSpPr txBox="1"/>
          <p:nvPr/>
        </p:nvSpPr>
        <p:spPr>
          <a:xfrm>
            <a:off x="1284285" y="1342470"/>
            <a:ext cx="6984774" cy="2747867"/>
          </a:xfrm>
          <a:prstGeom prst="foldedCorner">
            <a:avLst/>
          </a:prstGeom>
          <a:solidFill>
            <a:srgbClr val="EBDFF1"/>
          </a:solidFill>
          <a:ln w="3175">
            <a:solidFill>
              <a:srgbClr val="CEB0E6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360000" rIns="252000" bIns="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要知道父母的年龄。一方面为他们的高寿而高兴，一方面又为他们的逐渐衰老而担忧。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37406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sp>
        <p:nvSpPr>
          <p:cNvPr id="5" name="TextBox 1"/>
          <p:cNvSpPr txBox="1"/>
          <p:nvPr/>
        </p:nvSpPr>
        <p:spPr>
          <a:xfrm>
            <a:off x="812165" y="897131"/>
            <a:ext cx="5922010" cy="4506208"/>
          </a:xfrm>
          <a:prstGeom prst="foldedCorner">
            <a:avLst>
              <a:gd name="adj" fmla="val 9151"/>
            </a:avLst>
          </a:prstGeom>
          <a:solidFill>
            <a:srgbClr val="EBDFF1"/>
          </a:solidFill>
          <a:ln w="3175">
            <a:solidFill>
              <a:srgbClr val="CEB0E6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216000" rIns="252000" bIns="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　　知父母生日，祝福其长寿；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知父母工作，分担其辛劳；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知父母健康，关心其生活；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知父母心事，排解其烦闷；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……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  了解父母，只为更好地爱父母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图片 6" descr="道德与法治三上正文（送审版）-25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804025" y="2244725"/>
            <a:ext cx="2294890" cy="317055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 bwMode="auto">
          <a:xfrm>
            <a:off x="1334770" y="225425"/>
            <a:ext cx="2810510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课后作业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284285" y="1732625"/>
            <a:ext cx="6984774" cy="1967558"/>
          </a:xfrm>
          <a:prstGeom prst="foldedCorner">
            <a:avLst/>
          </a:prstGeom>
          <a:solidFill>
            <a:srgbClr val="EBDFF1"/>
          </a:solidFill>
          <a:ln w="3175">
            <a:solidFill>
              <a:srgbClr val="CEB0E6"/>
            </a:solidFill>
          </a:ln>
          <a:effectLst>
            <a:outerShdw dist="101600" dir="8100000" algn="tl" rotWithShape="0">
              <a:schemeClr val="tx1">
                <a:alpha val="25000"/>
              </a:scheme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252000" tIns="360000" rIns="252000" bIns="0" anchor="ctr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孩子们，今天放学回家，请你选择自己喜欢的方式表达对父母的爱！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654635" y="1525457"/>
            <a:ext cx="1663443" cy="1663443"/>
            <a:chOff x="3041355" y="-108485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041355" y="-108485"/>
              <a:ext cx="1663443" cy="1663443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3501017" y="423815"/>
              <a:ext cx="7441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感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722220" y="1670240"/>
            <a:ext cx="1663443" cy="1663443"/>
            <a:chOff x="4548802" y="-131274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548802" y="-131274"/>
              <a:ext cx="1663443" cy="1663443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4956713" y="425355"/>
              <a:ext cx="7441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谢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866570" y="1814658"/>
            <a:ext cx="1663443" cy="1663443"/>
            <a:chOff x="6056248" y="-131273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056248" y="-131273"/>
              <a:ext cx="1663443" cy="1663443"/>
            </a:xfrm>
            <a:prstGeom prst="rect">
              <a:avLst/>
            </a:prstGeom>
          </p:spPr>
        </p:pic>
        <p:sp>
          <p:nvSpPr>
            <p:cNvPr id="27" name="文本框 26"/>
            <p:cNvSpPr txBox="1"/>
            <p:nvPr/>
          </p:nvSpPr>
          <p:spPr>
            <a:xfrm>
              <a:off x="6464159" y="441230"/>
              <a:ext cx="7441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944355" y="1493115"/>
            <a:ext cx="1663443" cy="1663443"/>
            <a:chOff x="7685485" y="-108485"/>
            <a:chExt cx="1663443" cy="1663443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685485" y="-108485"/>
              <a:ext cx="1663443" cy="1663443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8075106" y="441230"/>
              <a:ext cx="74412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</a:rPr>
                <a:t>看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5265" y="-711835"/>
            <a:ext cx="3051175" cy="305117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9460" y="932815"/>
            <a:ext cx="2143125" cy="21431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516505" y="1826260"/>
            <a:ext cx="5571490" cy="583565"/>
            <a:chOff x="2727594" y="4069116"/>
            <a:chExt cx="7105953" cy="449706"/>
          </a:xfrm>
        </p:grpSpPr>
        <p:sp>
          <p:nvSpPr>
            <p:cNvPr id="8" name="圆角矩形 7"/>
            <p:cNvSpPr/>
            <p:nvPr/>
          </p:nvSpPr>
          <p:spPr>
            <a:xfrm>
              <a:off x="3321050" y="4076700"/>
              <a:ext cx="5930900" cy="40640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" name="文本框 3"/>
            <p:cNvSpPr txBox="1">
              <a:spLocks noChangeArrowheads="1"/>
            </p:cNvSpPr>
            <p:nvPr/>
          </p:nvSpPr>
          <p:spPr bwMode="auto">
            <a:xfrm>
              <a:off x="2727594" y="4069116"/>
              <a:ext cx="7105953" cy="44970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gradFill>
                    <a:gsLst>
                      <a:gs pos="100000">
                        <a:schemeClr val="tx2"/>
                      </a:gs>
                      <a:gs pos="0">
                        <a:schemeClr val="accent2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3200" b="0" dirty="0">
                  <a:solidFill>
                    <a:srgbClr val="75341B"/>
                  </a:solidFill>
                  <a:latin typeface="+mn-lt"/>
                  <a:ea typeface="+mn-ea"/>
                  <a:cs typeface="+mn-ea"/>
                  <a:sym typeface="+mn-lt"/>
                </a:rPr>
                <a:t>   </a:t>
              </a:r>
              <a:r>
                <a:rPr lang="zh-CN" altLang="zh-CN" sz="3200" b="0" dirty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活动一</a:t>
              </a:r>
              <a:r>
                <a:rPr lang="zh-CN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zh-CN" altLang="en-US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亲情大调查</a:t>
              </a:r>
              <a:endParaRPr lang="zh-CN" altLang="zh-CN" sz="3200" b="0" dirty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 bwMode="auto">
          <a:xfrm>
            <a:off x="1530532" y="210820"/>
            <a:ext cx="5584825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游戏：亲情对对碰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3371" y="1146633"/>
            <a:ext cx="264687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/>
              <a:t>最喜欢吃的菜</a:t>
            </a:r>
            <a:endParaRPr lang="en-US" altLang="zh-CN" sz="2400" dirty="0" smtClean="0"/>
          </a:p>
          <a:p>
            <a:r>
              <a:rPr lang="zh-CN" altLang="en-US" sz="2400" dirty="0" smtClean="0"/>
              <a:t>对方的生日</a:t>
            </a:r>
            <a:endParaRPr lang="en-US" altLang="zh-CN" sz="2400" dirty="0" smtClean="0"/>
          </a:p>
          <a:p>
            <a:r>
              <a:rPr lang="zh-CN" altLang="en-US" sz="2400" dirty="0" smtClean="0"/>
              <a:t>身体状况</a:t>
            </a:r>
            <a:endParaRPr lang="en-US" altLang="zh-CN" sz="2400" dirty="0" smtClean="0"/>
          </a:p>
          <a:p>
            <a:r>
              <a:rPr lang="zh-CN" altLang="en-US" sz="2400" dirty="0" smtClean="0"/>
              <a:t>心愿</a:t>
            </a:r>
            <a:endParaRPr lang="en-US" altLang="zh-CN" sz="2400" dirty="0" smtClean="0"/>
          </a:p>
          <a:p>
            <a:r>
              <a:rPr lang="zh-CN" altLang="en-US" sz="2400" dirty="0" smtClean="0"/>
              <a:t>爱好</a:t>
            </a:r>
            <a:endParaRPr lang="en-US" altLang="zh-CN" sz="2400" dirty="0" smtClean="0"/>
          </a:p>
          <a:p>
            <a:r>
              <a:rPr lang="zh-CN" altLang="en-US" sz="2400" dirty="0" smtClean="0"/>
              <a:t>穿多大的鞋</a:t>
            </a:r>
            <a:endParaRPr lang="en-US" altLang="zh-CN" sz="2400" dirty="0" smtClean="0"/>
          </a:p>
          <a:p>
            <a:r>
              <a:rPr lang="zh-CN" altLang="en-US" sz="2400" dirty="0" smtClean="0"/>
              <a:t>对方最近高兴的事</a:t>
            </a:r>
            <a:endParaRPr lang="en-US" altLang="zh-CN" sz="2400" dirty="0" smtClean="0"/>
          </a:p>
          <a:p>
            <a:r>
              <a:rPr lang="zh-CN" altLang="en-US" sz="2400" dirty="0" smtClean="0"/>
              <a:t>烦心的事</a:t>
            </a:r>
            <a:endParaRPr lang="en-US" altLang="zh-CN" sz="2400" dirty="0" smtClean="0"/>
          </a:p>
          <a:p>
            <a:endParaRPr lang="zh-CN" altLang="en-US" sz="2400" dirty="0"/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 bwMode="auto">
          <a:xfrm>
            <a:off x="1356360" y="210820"/>
            <a:ext cx="6506845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小组活动：小组内玩一玩，看看可以得多少分？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" name="图片 5" descr="道德与法治三上正文（送审版）-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1972310" y="2208530"/>
            <a:ext cx="1261745" cy="2595245"/>
          </a:xfrm>
          <a:prstGeom prst="rect">
            <a:avLst/>
          </a:prstGeom>
        </p:spPr>
      </p:pic>
      <p:sp>
        <p:nvSpPr>
          <p:cNvPr id="7" name="云形"/>
          <p:cNvSpPr/>
          <p:nvPr/>
        </p:nvSpPr>
        <p:spPr>
          <a:xfrm>
            <a:off x="3483429" y="957943"/>
            <a:ext cx="5428342" cy="3831771"/>
          </a:xfrm>
          <a:prstGeom prst="cloud">
            <a:avLst/>
          </a:prstGeom>
          <a:solidFill>
            <a:srgbClr val="7030A0"/>
          </a:solidFill>
          <a:ln w="12700" cap="flat" cmpd="sng">
            <a:solidFill>
              <a:srgbClr val="7030A0"/>
            </a:solidFill>
            <a:prstDash val="solid"/>
            <a:miter/>
          </a:ln>
        </p:spPr>
      </p:sp>
      <p:grpSp>
        <p:nvGrpSpPr>
          <p:cNvPr id="8" name="组合 7"/>
          <p:cNvGrpSpPr/>
          <p:nvPr/>
        </p:nvGrpSpPr>
        <p:grpSpPr>
          <a:xfrm rot="8077140">
            <a:off x="2995181" y="2254776"/>
            <a:ext cx="792110" cy="576080"/>
            <a:chOff x="5220090" y="5229250"/>
            <a:chExt cx="792110" cy="576080"/>
          </a:xfrm>
          <a:solidFill>
            <a:srgbClr val="7030A0"/>
          </a:solidFill>
        </p:grpSpPr>
        <p:sp>
          <p:nvSpPr>
            <p:cNvPr id="9" name="椭圆 8"/>
            <p:cNvSpPr/>
            <p:nvPr/>
          </p:nvSpPr>
          <p:spPr>
            <a:xfrm>
              <a:off x="5220090" y="5229250"/>
              <a:ext cx="432060" cy="43206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580140" y="5445280"/>
              <a:ext cx="288040" cy="28804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5868180" y="5661310"/>
              <a:ext cx="144020" cy="14402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"/>
          <p:cNvSpPr/>
          <p:nvPr/>
        </p:nvSpPr>
        <p:spPr>
          <a:xfrm>
            <a:off x="4425315" y="1473835"/>
            <a:ext cx="3437255" cy="3046988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zh-CN" altLang="en-US" sz="3200" dirty="0" smtClean="0">
                <a:solidFill>
                  <a:prstClr val="white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课前请同学们的爸爸妈妈填写出了亲情对对碰的答案，你们在小组内问问你们说的答案是一样的吗？</a:t>
            </a: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9460" y="932815"/>
            <a:ext cx="2143125" cy="2143125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2516505" y="1826260"/>
            <a:ext cx="5571490" cy="583565"/>
            <a:chOff x="2727594" y="4069116"/>
            <a:chExt cx="7105953" cy="449706"/>
          </a:xfrm>
        </p:grpSpPr>
        <p:sp>
          <p:nvSpPr>
            <p:cNvPr id="8" name="圆角矩形 7"/>
            <p:cNvSpPr/>
            <p:nvPr/>
          </p:nvSpPr>
          <p:spPr>
            <a:xfrm>
              <a:off x="3321050" y="4076700"/>
              <a:ext cx="5930900" cy="40640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" name="文本框 3"/>
            <p:cNvSpPr txBox="1">
              <a:spLocks noChangeArrowheads="1"/>
            </p:cNvSpPr>
            <p:nvPr/>
          </p:nvSpPr>
          <p:spPr bwMode="auto">
            <a:xfrm>
              <a:off x="2727594" y="4069116"/>
              <a:ext cx="7105953" cy="44970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gradFill>
                    <a:gsLst>
                      <a:gs pos="100000">
                        <a:schemeClr val="tx2"/>
                      </a:gs>
                      <a:gs pos="0">
                        <a:schemeClr val="accent2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3200" b="0" dirty="0">
                  <a:solidFill>
                    <a:srgbClr val="75341B"/>
                  </a:solidFill>
                  <a:latin typeface="+mn-lt"/>
                  <a:ea typeface="+mn-ea"/>
                  <a:cs typeface="+mn-ea"/>
                  <a:sym typeface="+mn-lt"/>
                </a:rPr>
                <a:t>   </a:t>
              </a:r>
              <a:r>
                <a:rPr lang="zh-CN" altLang="zh-CN" sz="3200" b="0" dirty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活动二</a:t>
              </a:r>
              <a:r>
                <a:rPr lang="zh-CN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zh-CN" altLang="en-US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我为父母建档案</a:t>
              </a:r>
              <a:endParaRPr lang="zh-CN" altLang="zh-CN" sz="3200" b="0" dirty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36390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9460" y="932815"/>
            <a:ext cx="2143125" cy="2143125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36390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pic>
        <p:nvPicPr>
          <p:cNvPr id="10" name="图片 9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896938" y="1043657"/>
            <a:ext cx="5715040" cy="35719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3323771" y="1175657"/>
            <a:ext cx="5182829" cy="32821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031875" eaLnBrk="0" hangingPunct="0">
              <a:lnSpc>
                <a:spcPct val="150000"/>
              </a:lnSpc>
            </a:pPr>
            <a:r>
              <a:rPr lang="en-US" altLang="ko-KR" sz="1400" b="1" dirty="0" err="1" smtClean="0">
                <a:solidFill>
                  <a:srgbClr val="FF0000"/>
                </a:solidFill>
                <a:latin typeface="华康娃娃体W5(P)" charset="0"/>
                <a:ea typeface="华康娃娃体W5(P)" charset="0"/>
              </a:rPr>
              <a:t>我为父母写档案</a:t>
            </a:r>
            <a:endParaRPr lang="ko-KR" altLang="en-US" sz="1400" b="1" dirty="0" smtClean="0">
              <a:solidFill>
                <a:srgbClr val="FF0000"/>
              </a:solidFill>
              <a:latin typeface="华康娃娃体W5(P)" charset="0"/>
              <a:ea typeface="华康娃娃体W5(P)" charset="0"/>
            </a:endParaRPr>
          </a:p>
          <a:p>
            <a:pPr defTabSz="1031875" eaLnBrk="0" hangingPunct="0">
              <a:lnSpc>
                <a:spcPct val="150000"/>
              </a:lnSpc>
            </a:pP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爸爸的生日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           </a:t>
            </a: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属相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_____________</a:t>
            </a:r>
            <a:endParaRPr lang="ko-KR" altLang="en-US" sz="14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defTabSz="1031875" eaLnBrk="0" hangingPunct="0">
              <a:lnSpc>
                <a:spcPct val="150000"/>
              </a:lnSpc>
            </a:pP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妈妈的生日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           </a:t>
            </a: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属相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_____________</a:t>
            </a:r>
            <a:endParaRPr lang="ko-KR" altLang="en-US" sz="14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defTabSz="1031875" eaLnBrk="0" hangingPunct="0">
              <a:lnSpc>
                <a:spcPct val="150000"/>
              </a:lnSpc>
            </a:pP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爸爸的工作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           </a:t>
            </a: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妈妈的工作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</a:t>
            </a:r>
            <a:endParaRPr lang="ko-KR" altLang="en-US" sz="14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defTabSz="1031875" eaLnBrk="0" hangingPunct="0">
              <a:lnSpc>
                <a:spcPct val="150000"/>
              </a:lnSpc>
            </a:pP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爸爸每天工作的时间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     </a:t>
            </a: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妈妈每天工作的时间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</a:t>
            </a:r>
            <a:endParaRPr lang="ko-KR" altLang="en-US" sz="14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defTabSz="1031875" eaLnBrk="0" hangingPunct="0">
              <a:lnSpc>
                <a:spcPct val="150000"/>
              </a:lnSpc>
            </a:pP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爸爸的身体状况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          </a:t>
            </a: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妈妈的身体状况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____________</a:t>
            </a:r>
            <a:endParaRPr lang="ko-KR" altLang="en-US" sz="14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defTabSz="1031875" eaLnBrk="0" hangingPunct="0">
              <a:lnSpc>
                <a:spcPct val="150000"/>
              </a:lnSpc>
            </a:pP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爸爸妈妈最近关心的事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__________________________</a:t>
            </a:r>
            <a:endParaRPr lang="ko-KR" altLang="en-US" sz="14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defTabSz="1031875" eaLnBrk="0" hangingPunct="0">
              <a:lnSpc>
                <a:spcPct val="150000"/>
              </a:lnSpc>
            </a:pP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爸爸妈妈的好习惯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______________________________</a:t>
            </a:r>
            <a:endParaRPr lang="ko-KR" altLang="en-US" sz="14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defTabSz="1031875" eaLnBrk="0" hangingPunct="0">
              <a:lnSpc>
                <a:spcPct val="150000"/>
              </a:lnSpc>
            </a:pP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爸爸妈妈高兴的事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______________________________</a:t>
            </a:r>
            <a:endParaRPr lang="ko-KR" altLang="en-US" sz="1400" dirty="0" smtClean="0">
              <a:solidFill>
                <a:srgbClr val="0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defTabSz="1031875" eaLnBrk="0" hangingPunct="0">
              <a:lnSpc>
                <a:spcPct val="150000"/>
              </a:lnSpc>
            </a:pPr>
            <a:r>
              <a:rPr lang="en-US" altLang="ko-KR" sz="1400" dirty="0" err="1" smtClean="0">
                <a:solidFill>
                  <a:srgbClr val="000000"/>
                </a:solidFill>
                <a:latin typeface="华康娃娃体W5(P)" charset="0"/>
                <a:ea typeface="华康娃娃体W5(P)" charset="0"/>
              </a:rPr>
              <a:t>爸爸妈妈烦心的事</a:t>
            </a:r>
            <a:r>
              <a:rPr lang="en-US" altLang="ko-KR" sz="1400" dirty="0" smtClean="0">
                <a:solidFill>
                  <a:srgbClr val="000000"/>
                </a:solidFill>
                <a:latin typeface="Arial" panose="020B0604020202020204" pitchFamily="34" charset="0"/>
                <a:ea typeface="Arial" panose="020B0604020202020204" pitchFamily="34" charset="0"/>
              </a:rPr>
              <a:t>______________________________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 bwMode="auto">
          <a:xfrm>
            <a:off x="1726655" y="246743"/>
            <a:ext cx="4587059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小组交流：我为父母写档案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 bwMode="auto">
          <a:xfrm>
            <a:off x="1334770" y="225425"/>
            <a:ext cx="2810510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了解父母的途径</a:t>
            </a:r>
          </a:p>
        </p:txBody>
      </p:sp>
      <p:pic>
        <p:nvPicPr>
          <p:cNvPr id="11" name="图片 10" descr="道德与法治三上正文（送审版）-2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951865" y="1733550"/>
            <a:ext cx="1556385" cy="3200400"/>
          </a:xfrm>
          <a:prstGeom prst="rect">
            <a:avLst/>
          </a:prstGeom>
        </p:spPr>
      </p:pic>
      <p:sp>
        <p:nvSpPr>
          <p:cNvPr id="2" name="云形"/>
          <p:cNvSpPr/>
          <p:nvPr/>
        </p:nvSpPr>
        <p:spPr>
          <a:xfrm>
            <a:off x="3275910" y="969592"/>
            <a:ext cx="4968180" cy="3240225"/>
          </a:xfrm>
          <a:prstGeom prst="cloud">
            <a:avLst/>
          </a:prstGeom>
          <a:solidFill>
            <a:srgbClr val="7030A0"/>
          </a:solidFill>
          <a:ln w="12700" cap="flat" cmpd="sng">
            <a:solidFill>
              <a:srgbClr val="7030A0"/>
            </a:solidFill>
            <a:prstDash val="solid"/>
            <a:miter/>
          </a:ln>
        </p:spPr>
      </p:sp>
      <p:grpSp>
        <p:nvGrpSpPr>
          <p:cNvPr id="7" name="组合 6"/>
          <p:cNvGrpSpPr/>
          <p:nvPr/>
        </p:nvGrpSpPr>
        <p:grpSpPr>
          <a:xfrm rot="8311519">
            <a:off x="2697280" y="2610840"/>
            <a:ext cx="792110" cy="576080"/>
            <a:chOff x="5220090" y="5229250"/>
            <a:chExt cx="792110" cy="576080"/>
          </a:xfrm>
          <a:solidFill>
            <a:srgbClr val="7030A0"/>
          </a:solidFill>
        </p:grpSpPr>
        <p:sp>
          <p:nvSpPr>
            <p:cNvPr id="8" name="椭圆 7"/>
            <p:cNvSpPr/>
            <p:nvPr/>
          </p:nvSpPr>
          <p:spPr>
            <a:xfrm>
              <a:off x="5220090" y="5229250"/>
              <a:ext cx="432060" cy="43206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5580140" y="5445280"/>
              <a:ext cx="288040" cy="28804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868180" y="5661310"/>
              <a:ext cx="144020" cy="14402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"/>
          <p:cNvSpPr/>
          <p:nvPr/>
        </p:nvSpPr>
        <p:spPr>
          <a:xfrm>
            <a:off x="4006346" y="1620209"/>
            <a:ext cx="3911590" cy="1938992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多和父母</a:t>
            </a:r>
            <a:r>
              <a:rPr lang="zh-CN" altLang="en-US" sz="24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交流。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去父母工作的场所</a:t>
            </a:r>
            <a:r>
              <a:rPr lang="zh-CN" altLang="en-US" sz="24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看一看。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和父母一起运动、</a:t>
            </a:r>
            <a:r>
              <a:rPr lang="zh-CN" altLang="en-US" sz="24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玩耍。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平时留心</a:t>
            </a:r>
            <a:r>
              <a:rPr lang="zh-CN" altLang="en-US" sz="24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观察。</a:t>
            </a:r>
            <a:endParaRPr lang="zh-CN" altLang="en-US" sz="2400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en-US" altLang="zh-CN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5.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en-US" altLang="zh-CN" sz="2400" dirty="0">
                <a:solidFill>
                  <a:schemeClr val="bg1"/>
                </a:solidFill>
                <a:sym typeface="+mn-ea"/>
              </a:rPr>
              <a:t>……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/>
      </p:par>
    </p:tnLst>
    <p:bldLst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119380" y="-147955"/>
            <a:ext cx="1454150" cy="145415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-38422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 bwMode="auto">
          <a:xfrm>
            <a:off x="1334770" y="225425"/>
            <a:ext cx="3440430" cy="460375"/>
          </a:xfrm>
          <a:prstGeom prst="rect">
            <a:avLst/>
          </a:prstGeom>
          <a:solidFill>
            <a:schemeClr val="accent1"/>
          </a:solidFill>
          <a:ln w="9525" cmpd="sng">
            <a:noFill/>
            <a:miter lim="800000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档案中的发现和思考</a:t>
            </a:r>
            <a:endParaRPr lang="zh-CN" alt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6725" y="686435"/>
            <a:ext cx="5265420" cy="4531995"/>
          </a:xfrm>
          <a:prstGeom prst="rect">
            <a:avLst/>
          </a:prstGeom>
        </p:spPr>
      </p:pic>
      <p:pic>
        <p:nvPicPr>
          <p:cNvPr id="13" name="图片 12" descr="道德与法治三上正文（送审版）-101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79005" y="2796540"/>
            <a:ext cx="1176655" cy="2061845"/>
          </a:xfrm>
          <a:prstGeom prst="rect">
            <a:avLst/>
          </a:prstGeom>
        </p:spPr>
      </p:pic>
      <p:sp>
        <p:nvSpPr>
          <p:cNvPr id="14" name="云形"/>
          <p:cNvSpPr/>
          <p:nvPr/>
        </p:nvSpPr>
        <p:spPr>
          <a:xfrm>
            <a:off x="5959860" y="155073"/>
            <a:ext cx="2811024" cy="2088145"/>
          </a:xfrm>
          <a:prstGeom prst="cloud">
            <a:avLst/>
          </a:prstGeom>
          <a:solidFill>
            <a:srgbClr val="7030A0"/>
          </a:solidFill>
          <a:ln w="12700" cap="flat" cmpd="sng">
            <a:solidFill>
              <a:srgbClr val="7030A0"/>
            </a:solidFill>
            <a:prstDash val="solid"/>
            <a:miter/>
          </a:ln>
        </p:spPr>
      </p:sp>
      <p:grpSp>
        <p:nvGrpSpPr>
          <p:cNvPr id="15" name="组合 14"/>
          <p:cNvGrpSpPr/>
          <p:nvPr/>
        </p:nvGrpSpPr>
        <p:grpSpPr>
          <a:xfrm rot="3863165">
            <a:off x="7400268" y="2218783"/>
            <a:ext cx="792110" cy="576080"/>
            <a:chOff x="5220090" y="5229250"/>
            <a:chExt cx="792110" cy="576080"/>
          </a:xfrm>
          <a:solidFill>
            <a:srgbClr val="7030A0"/>
          </a:solidFill>
        </p:grpSpPr>
        <p:sp>
          <p:nvSpPr>
            <p:cNvPr id="16" name="椭圆 15"/>
            <p:cNvSpPr/>
            <p:nvPr/>
          </p:nvSpPr>
          <p:spPr>
            <a:xfrm>
              <a:off x="5220090" y="5229250"/>
              <a:ext cx="432060" cy="43206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5580140" y="5445280"/>
              <a:ext cx="288040" cy="28804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5868180" y="5661310"/>
              <a:ext cx="144020" cy="144020"/>
            </a:xfrm>
            <a:prstGeom prst="ellipse">
              <a:avLst/>
            </a:prstGeom>
            <a:grpFill/>
            <a:ln>
              <a:solidFill>
                <a:srgbClr val="6238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"/>
          <p:cNvSpPr/>
          <p:nvPr/>
        </p:nvSpPr>
        <p:spPr>
          <a:xfrm>
            <a:off x="6200218" y="489956"/>
            <a:ext cx="2330309" cy="1200329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给</a:t>
            </a:r>
            <a:r>
              <a:rPr lang="zh-CN" altLang="en-US" sz="2400" dirty="0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父母写档案的过程中</a:t>
            </a:r>
            <a:r>
              <a:rPr lang="zh-CN" altLang="en-US" sz="2400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你有什么发现和感受？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9460" y="932815"/>
            <a:ext cx="2143125" cy="2143125"/>
          </a:xfrm>
          <a:prstGeom prst="rect">
            <a:avLst/>
          </a:prstGeom>
        </p:spPr>
      </p:pic>
      <p:grpSp>
        <p:nvGrpSpPr>
          <p:cNvPr id="2" name="组合 6"/>
          <p:cNvGrpSpPr/>
          <p:nvPr/>
        </p:nvGrpSpPr>
        <p:grpSpPr>
          <a:xfrm>
            <a:off x="2516505" y="1826260"/>
            <a:ext cx="5571490" cy="583565"/>
            <a:chOff x="2727594" y="4069116"/>
            <a:chExt cx="7105953" cy="449706"/>
          </a:xfrm>
        </p:grpSpPr>
        <p:sp>
          <p:nvSpPr>
            <p:cNvPr id="8" name="圆角矩形 7"/>
            <p:cNvSpPr/>
            <p:nvPr/>
          </p:nvSpPr>
          <p:spPr>
            <a:xfrm>
              <a:off x="3321050" y="4076700"/>
              <a:ext cx="5930900" cy="406400"/>
            </a:xfrm>
            <a:prstGeom prst="roundRect">
              <a:avLst/>
            </a:prstGeom>
            <a:noFill/>
            <a:ln w="28575"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9" name="文本框 3"/>
            <p:cNvSpPr txBox="1">
              <a:spLocks noChangeArrowheads="1"/>
            </p:cNvSpPr>
            <p:nvPr/>
          </p:nvSpPr>
          <p:spPr bwMode="auto">
            <a:xfrm>
              <a:off x="2727594" y="4069116"/>
              <a:ext cx="7105953" cy="44970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2000" b="1">
                  <a:gradFill>
                    <a:gsLst>
                      <a:gs pos="100000">
                        <a:schemeClr val="tx2"/>
                      </a:gs>
                      <a:gs pos="0">
                        <a:schemeClr val="accent2"/>
                      </a:gs>
                    </a:gsLst>
                    <a:path path="circle">
                      <a:fillToRect l="50000" t="50000" r="50000" b="50000"/>
                    </a:path>
                  </a:gra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3200" b="0" dirty="0">
                  <a:solidFill>
                    <a:srgbClr val="75341B"/>
                  </a:solidFill>
                  <a:latin typeface="+mn-lt"/>
                  <a:ea typeface="+mn-ea"/>
                  <a:cs typeface="+mn-ea"/>
                  <a:sym typeface="+mn-lt"/>
                </a:rPr>
                <a:t>   </a:t>
              </a:r>
              <a:r>
                <a:rPr lang="zh-CN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活动</a:t>
              </a:r>
              <a:r>
                <a:rPr lang="zh-CN" altLang="en-US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三</a:t>
              </a:r>
              <a:r>
                <a:rPr lang="zh-CN" altLang="zh-CN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：</a:t>
              </a:r>
              <a:r>
                <a:rPr lang="zh-CN" altLang="en-US" sz="3200" b="0" dirty="0" smtClean="0">
                  <a:solidFill>
                    <a:srgbClr val="75341B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ea"/>
                  <a:sym typeface="+mn-lt"/>
                </a:rPr>
                <a:t>藏在心里的爱</a:t>
              </a:r>
              <a:endParaRPr lang="zh-CN" altLang="zh-CN" sz="3200" b="0" dirty="0">
                <a:solidFill>
                  <a:srgbClr val="75341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363909" y="3034005"/>
            <a:ext cx="9912457" cy="3921496"/>
            <a:chOff x="-571121" y="2318228"/>
            <a:chExt cx="13145329" cy="520046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-571121" y="2373602"/>
              <a:ext cx="5145088" cy="514508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556379" y="2345915"/>
              <a:ext cx="5145088" cy="5145088"/>
            </a:xfrm>
            <a:prstGeom prst="rect">
              <a:avLst/>
            </a:prstGeom>
          </p:spPr>
        </p:pic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7429120" y="2318228"/>
              <a:ext cx="5145088" cy="5145088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手绘向日葵老师说课教育培训通用PPT模板"/>
  <p:tag name="KSO_WM_DOC_GUID" val="{d317ef49-762c-49ac-b997-06e5e4eb3f5d}"/>
</p:tagLst>
</file>

<file path=ppt/theme/theme1.xml><?xml version="1.0" encoding="utf-8"?>
<a:theme xmlns:a="http://schemas.openxmlformats.org/drawingml/2006/main" name="6_Office 主题​​">
  <a:themeElements>
    <a:clrScheme name="七色">
      <a:dk1>
        <a:srgbClr val="000000"/>
      </a:dk1>
      <a:lt1>
        <a:srgbClr val="FFFFFF"/>
      </a:lt1>
      <a:dk2>
        <a:srgbClr val="FDB453"/>
      </a:dk2>
      <a:lt2>
        <a:srgbClr val="18497E"/>
      </a:lt2>
      <a:accent1>
        <a:srgbClr val="F69A1B"/>
      </a:accent1>
      <a:accent2>
        <a:srgbClr val="F8B615"/>
      </a:accent2>
      <a:accent3>
        <a:srgbClr val="FFBE00"/>
      </a:accent3>
      <a:accent4>
        <a:srgbClr val="E36426"/>
      </a:accent4>
      <a:accent5>
        <a:srgbClr val="F7CC09"/>
      </a:accent5>
      <a:accent6>
        <a:srgbClr val="F6AB19"/>
      </a:accent6>
      <a:hlink>
        <a:srgbClr val="006FBF"/>
      </a:hlink>
      <a:folHlink>
        <a:srgbClr val="002060"/>
      </a:folHlink>
    </a:clrScheme>
    <a:fontScheme name="ubqc2v45">
      <a:majorFont>
        <a:latin typeface="Agency FB"/>
        <a:ea typeface="字魂35号-经典雅黑"/>
        <a:cs typeface=""/>
      </a:majorFont>
      <a:minorFont>
        <a:latin typeface="Agency FB"/>
        <a:ea typeface="字魂35号-经典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10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11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2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3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4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5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6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7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8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ppt/theme/themeOverride9.xml><?xml version="1.0" encoding="utf-8"?>
<a:themeOverride xmlns:a="http://schemas.openxmlformats.org/drawingml/2006/main">
  <a:clrScheme name="七色">
    <a:dk1>
      <a:srgbClr val="000000"/>
    </a:dk1>
    <a:lt1>
      <a:srgbClr val="FFFFFF"/>
    </a:lt1>
    <a:dk2>
      <a:srgbClr val="FDB453"/>
    </a:dk2>
    <a:lt2>
      <a:srgbClr val="18497E"/>
    </a:lt2>
    <a:accent1>
      <a:srgbClr val="F69A1B"/>
    </a:accent1>
    <a:accent2>
      <a:srgbClr val="F8B615"/>
    </a:accent2>
    <a:accent3>
      <a:srgbClr val="FFBE00"/>
    </a:accent3>
    <a:accent4>
      <a:srgbClr val="E36426"/>
    </a:accent4>
    <a:accent5>
      <a:srgbClr val="F7CC09"/>
    </a:accent5>
    <a:accent6>
      <a:srgbClr val="F6AB19"/>
    </a:accent6>
    <a:hlink>
      <a:srgbClr val="006FBF"/>
    </a:hlink>
    <a:folHlink>
      <a:srgbClr val="00206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345</Words>
  <Application>WPS 演示</Application>
  <PresentationFormat>自定义</PresentationFormat>
  <Paragraphs>79</Paragraphs>
  <Slides>15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6" baseType="lpstr">
      <vt:lpstr>6_Office 主题​​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手绘向日葵老师说课教育培训通用PPT模板</dc:title>
  <dc:creator>PGOS</dc:creator>
  <cp:lastModifiedBy>033</cp:lastModifiedBy>
  <cp:revision>212</cp:revision>
  <dcterms:created xsi:type="dcterms:W3CDTF">2017-01-14T09:35:00Z</dcterms:created>
  <dcterms:modified xsi:type="dcterms:W3CDTF">2019-05-05T09:27:02Z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2052-11.1.0.8567</vt:lpwstr>
  </property>
</Properties>
</file>